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8" r:id="rId3"/>
    <p:sldId id="262" r:id="rId4"/>
    <p:sldId id="264" r:id="rId5"/>
    <p:sldId id="263" r:id="rId6"/>
    <p:sldId id="265" r:id="rId7"/>
    <p:sldId id="267" r:id="rId8"/>
    <p:sldId id="269" r:id="rId9"/>
    <p:sldId id="278" r:id="rId10"/>
    <p:sldId id="276" r:id="rId11"/>
    <p:sldId id="268" r:id="rId12"/>
    <p:sldId id="271" r:id="rId13"/>
    <p:sldId id="270" r:id="rId14"/>
    <p:sldId id="277" r:id="rId15"/>
    <p:sldId id="266" r:id="rId16"/>
    <p:sldId id="274" r:id="rId17"/>
    <p:sldId id="273" r:id="rId18"/>
    <p:sldId id="275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EFF"/>
    <a:srgbClr val="F45126"/>
    <a:srgbClr val="E8552C"/>
    <a:srgbClr val="8E9D01"/>
    <a:srgbClr val="BFD101"/>
    <a:srgbClr val="33CC33"/>
    <a:srgbClr val="B2D34E"/>
    <a:srgbClr val="C9C011"/>
    <a:srgbClr val="00C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29"/>
    <p:restoredTop sz="92560" autoAdjust="0"/>
  </p:normalViewPr>
  <p:slideViewPr>
    <p:cSldViewPr>
      <p:cViewPr varScale="1">
        <p:scale>
          <a:sx n="110" d="100"/>
          <a:sy n="110" d="100"/>
        </p:scale>
        <p:origin x="30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</a:t>
            </a:r>
            <a:r>
              <a:rPr lang="en-US" dirty="0" err="1"/>
              <a:t>cantumkan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</a:t>
            </a:r>
            <a:r>
              <a:rPr lang="en-US" dirty="0" err="1"/>
              <a:t>dgn</a:t>
            </a:r>
            <a:r>
              <a:rPr lang="en-US" dirty="0"/>
              <a:t> </a:t>
            </a:r>
            <a:r>
              <a:rPr lang="en-US" dirty="0" err="1"/>
              <a:t>ukuran</a:t>
            </a:r>
            <a:r>
              <a:rPr lang="en-US" dirty="0"/>
              <a:t> font 10pt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" y="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10695" y="3018279"/>
            <a:ext cx="2272482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>
                <a:solidFill>
                  <a:srgbClr val="E8552C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3174" y="1047750"/>
              <a:ext cx="2139225" cy="3105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D. Possessive Adjectives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069BF41-E4CD-4340-A209-8697C348D516}"/>
              </a:ext>
            </a:extLst>
          </p:cNvPr>
          <p:cNvSpPr txBox="1">
            <a:spLocks/>
          </p:cNvSpPr>
          <p:nvPr/>
        </p:nvSpPr>
        <p:spPr>
          <a:xfrm>
            <a:off x="295469" y="822794"/>
            <a:ext cx="8534400" cy="5337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600" dirty="0"/>
              <a:t>Possessive adjective is used to show who owns/possess something or someone. It is located before a noun.</a:t>
            </a:r>
          </a:p>
          <a:p>
            <a:pPr marL="0" indent="0">
              <a:buNone/>
              <a:tabLst>
                <a:tab pos="971550" algn="l"/>
              </a:tabLst>
            </a:pPr>
            <a:endParaRPr lang="en-US" sz="2800" u="sng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610DB01-A93A-F14B-86C0-006A5F673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267176"/>
              </p:ext>
            </p:extLst>
          </p:nvPr>
        </p:nvGraphicFramePr>
        <p:xfrm>
          <a:off x="304800" y="1352550"/>
          <a:ext cx="8534401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0051">
                  <a:extLst>
                    <a:ext uri="{9D8B030D-6E8A-4147-A177-3AD203B41FA5}">
                      <a16:colId xmlns:a16="http://schemas.microsoft.com/office/drawing/2014/main" val="3514223762"/>
                    </a:ext>
                  </a:extLst>
                </a:gridCol>
                <a:gridCol w="2110051">
                  <a:extLst>
                    <a:ext uri="{9D8B030D-6E8A-4147-A177-3AD203B41FA5}">
                      <a16:colId xmlns:a16="http://schemas.microsoft.com/office/drawing/2014/main" val="3800634001"/>
                    </a:ext>
                  </a:extLst>
                </a:gridCol>
                <a:gridCol w="4314299">
                  <a:extLst>
                    <a:ext uri="{9D8B030D-6E8A-4147-A177-3AD203B41FA5}">
                      <a16:colId xmlns:a16="http://schemas.microsoft.com/office/drawing/2014/main" val="33410156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Possessive Adjective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Example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4689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u="sng" dirty="0"/>
                        <a:t>My</a:t>
                      </a:r>
                      <a:r>
                        <a:rPr lang="en-US" sz="1400" dirty="0"/>
                        <a:t> mother buys me this bag in that store.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2519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You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Your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u="sng" dirty="0"/>
                        <a:t>Your</a:t>
                      </a:r>
                      <a:r>
                        <a:rPr lang="en-US" sz="1400" dirty="0"/>
                        <a:t> house is very beautiful.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57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He (</a:t>
                      </a:r>
                      <a:r>
                        <a:rPr lang="en-US" sz="1400" dirty="0" err="1"/>
                        <a:t>Iko</a:t>
                      </a:r>
                      <a:r>
                        <a:rPr lang="en-US" sz="1400" dirty="0"/>
                        <a:t>, Dion)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Iko</a:t>
                      </a:r>
                      <a:r>
                        <a:rPr lang="en-US" sz="1400" dirty="0"/>
                        <a:t> borrows </a:t>
                      </a:r>
                      <a:r>
                        <a:rPr lang="en-US" sz="1400" b="1" u="sng" dirty="0"/>
                        <a:t>his</a:t>
                      </a:r>
                      <a:r>
                        <a:rPr lang="en-US" sz="1400" dirty="0"/>
                        <a:t> pencil.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24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She (Mary, Jane)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Jane shows me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b="1" u="sng" dirty="0"/>
                        <a:t>her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dirty="0"/>
                        <a:t>new bike.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575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It (Cat, bird)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cat bites </a:t>
                      </a:r>
                      <a:r>
                        <a:rPr lang="en-US" sz="1400" b="1" u="sng" dirty="0"/>
                        <a:t>its</a:t>
                      </a:r>
                      <a:r>
                        <a:rPr lang="en-US" sz="1400" dirty="0"/>
                        <a:t> own children.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318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We (Mary and 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We start </a:t>
                      </a:r>
                      <a:r>
                        <a:rPr lang="en-US" sz="1400" b="1" u="sng" dirty="0"/>
                        <a:t>our</a:t>
                      </a:r>
                      <a:r>
                        <a:rPr lang="en-US" sz="1400" dirty="0"/>
                        <a:t> picnic at 8 a.m.</a:t>
                      </a:r>
                    </a:p>
                    <a:p>
                      <a:r>
                        <a:rPr lang="en-US" sz="1400" dirty="0"/>
                        <a:t>Mary and I go to </a:t>
                      </a:r>
                      <a:r>
                        <a:rPr lang="en-US" sz="1400" b="1" u="sng" dirty="0"/>
                        <a:t>our</a:t>
                      </a:r>
                      <a:r>
                        <a:rPr lang="en-US" sz="1400" dirty="0"/>
                        <a:t> school together.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079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They (The doctors)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They have </a:t>
                      </a:r>
                      <a:r>
                        <a:rPr lang="en-US" sz="1400" b="1" u="sng" dirty="0"/>
                        <a:t>their</a:t>
                      </a:r>
                      <a:r>
                        <a:rPr lang="en-US" sz="1400" dirty="0"/>
                        <a:t> lunch in the classroom.</a:t>
                      </a:r>
                    </a:p>
                    <a:p>
                      <a:r>
                        <a:rPr lang="en-US" sz="1400" dirty="0"/>
                        <a:t>The doctors come to </a:t>
                      </a:r>
                      <a:r>
                        <a:rPr lang="en-US" sz="1400" b="1" u="sng" dirty="0"/>
                        <a:t>their</a:t>
                      </a:r>
                      <a:r>
                        <a:rPr lang="en-US" sz="1400" dirty="0"/>
                        <a:t> hospital by bike.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074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397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1E571F3-30DC-D945-B737-C867F188DBFB}"/>
              </a:ext>
            </a:extLst>
          </p:cNvPr>
          <p:cNvSpPr txBox="1">
            <a:spLocks/>
          </p:cNvSpPr>
          <p:nvPr/>
        </p:nvSpPr>
        <p:spPr>
          <a:xfrm>
            <a:off x="500743" y="1047750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CE2BE-0AE2-BE48-A45E-7C5C5173B848}"/>
              </a:ext>
            </a:extLst>
          </p:cNvPr>
          <p:cNvSpPr txBox="1">
            <a:spLocks/>
          </p:cNvSpPr>
          <p:nvPr/>
        </p:nvSpPr>
        <p:spPr>
          <a:xfrm>
            <a:off x="1342085" y="2353780"/>
            <a:ext cx="1404257" cy="3231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tabLst>
                <a:tab pos="971550" algn="l"/>
              </a:tabLst>
            </a:pPr>
            <a:r>
              <a:rPr lang="en-US" sz="1500" dirty="0">
                <a:solidFill>
                  <a:schemeClr val="accent6"/>
                </a:solidFill>
              </a:rPr>
              <a:t>his</a:t>
            </a:r>
            <a:r>
              <a:rPr lang="en-US" sz="1500" dirty="0"/>
              <a:t> cat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870519-D06B-4644-A99C-D6007A4597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056" y="948798"/>
            <a:ext cx="810163" cy="1411217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381613B-89A0-DD4C-8553-DE1590C73B22}"/>
              </a:ext>
            </a:extLst>
          </p:cNvPr>
          <p:cNvSpPr txBox="1">
            <a:spLocks/>
          </p:cNvSpPr>
          <p:nvPr/>
        </p:nvSpPr>
        <p:spPr>
          <a:xfrm>
            <a:off x="304800" y="218492"/>
            <a:ext cx="35814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700" b="1" dirty="0">
                <a:solidFill>
                  <a:srgbClr val="00B0F0"/>
                </a:solidFill>
                <a:latin typeface="+mj-lt"/>
              </a:rPr>
              <a:t>Examples</a:t>
            </a:r>
            <a:endParaRPr lang="en-US" sz="2700" dirty="0">
              <a:solidFill>
                <a:srgbClr val="00B0F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464599-0C2E-2449-B20A-FDF3BC855D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345" y="806180"/>
            <a:ext cx="1921982" cy="14137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C687A8-ADAF-894D-A850-E8A9613A2D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16108" r="8804" b="28776"/>
          <a:stretch/>
        </p:blipFill>
        <p:spPr>
          <a:xfrm>
            <a:off x="6326453" y="878927"/>
            <a:ext cx="1768533" cy="1404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B23547-9C74-8E41-824E-03074A632A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77"/>
          <a:stretch/>
        </p:blipFill>
        <p:spPr>
          <a:xfrm>
            <a:off x="819544" y="2744986"/>
            <a:ext cx="1962565" cy="1404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71CAAD0-AA53-9542-B9C7-9E9105E717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103" y="2784564"/>
            <a:ext cx="1608466" cy="1404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B493CB4-8BEC-3E43-93F5-A8B2820688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33"/>
          <a:stretch/>
        </p:blipFill>
        <p:spPr>
          <a:xfrm>
            <a:off x="6036563" y="2784564"/>
            <a:ext cx="2058423" cy="1404000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0892047-08DB-C24F-9DC6-C3C9ED2600C2}"/>
              </a:ext>
            </a:extLst>
          </p:cNvPr>
          <p:cNvSpPr txBox="1">
            <a:spLocks/>
          </p:cNvSpPr>
          <p:nvPr/>
        </p:nvSpPr>
        <p:spPr>
          <a:xfrm>
            <a:off x="3707207" y="2355258"/>
            <a:ext cx="1404257" cy="3231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tabLst>
                <a:tab pos="971550" algn="l"/>
              </a:tabLst>
            </a:pPr>
            <a:r>
              <a:rPr lang="en-US" sz="1500" dirty="0">
                <a:solidFill>
                  <a:schemeClr val="accent6"/>
                </a:solidFill>
              </a:rPr>
              <a:t>her</a:t>
            </a:r>
            <a:r>
              <a:rPr lang="en-US" sz="1500" dirty="0"/>
              <a:t> cat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33BA1B6-A5C1-AF4E-A38F-F6209ECF9388}"/>
              </a:ext>
            </a:extLst>
          </p:cNvPr>
          <p:cNvSpPr txBox="1">
            <a:spLocks/>
          </p:cNvSpPr>
          <p:nvPr/>
        </p:nvSpPr>
        <p:spPr>
          <a:xfrm>
            <a:off x="6363645" y="2349849"/>
            <a:ext cx="1404257" cy="3231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tabLst>
                <a:tab pos="971550" algn="l"/>
              </a:tabLst>
            </a:pPr>
            <a:r>
              <a:rPr lang="en-US" sz="1500" dirty="0">
                <a:solidFill>
                  <a:schemeClr val="accent6"/>
                </a:solidFill>
              </a:rPr>
              <a:t>their</a:t>
            </a:r>
            <a:r>
              <a:rPr lang="en-US" sz="1500" dirty="0"/>
              <a:t> cat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140C1C19-47D8-FD40-81F3-21AD890F94CF}"/>
              </a:ext>
            </a:extLst>
          </p:cNvPr>
          <p:cNvSpPr txBox="1">
            <a:spLocks/>
          </p:cNvSpPr>
          <p:nvPr/>
        </p:nvSpPr>
        <p:spPr>
          <a:xfrm>
            <a:off x="837427" y="4374124"/>
            <a:ext cx="1926798" cy="32310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tabLst>
                <a:tab pos="971550" algn="l"/>
              </a:tabLst>
            </a:pPr>
            <a:r>
              <a:rPr lang="en-US" sz="1500" dirty="0"/>
              <a:t>This is </a:t>
            </a:r>
            <a:r>
              <a:rPr lang="en-US" sz="1500" dirty="0">
                <a:solidFill>
                  <a:schemeClr val="accent6"/>
                </a:solidFill>
              </a:rPr>
              <a:t>my</a:t>
            </a:r>
            <a:r>
              <a:rPr lang="en-US" sz="1500" dirty="0"/>
              <a:t> pet cat </a:t>
            </a:r>
            <a:r>
              <a:rPr lang="en-US" sz="1500" dirty="0" err="1"/>
              <a:t>Miu</a:t>
            </a:r>
            <a:r>
              <a:rPr lang="en-US" sz="1500" dirty="0"/>
              <a:t>.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98F5327-4B7F-794D-9C12-39C04B75E929}"/>
              </a:ext>
            </a:extLst>
          </p:cNvPr>
          <p:cNvSpPr txBox="1">
            <a:spLocks/>
          </p:cNvSpPr>
          <p:nvPr/>
        </p:nvSpPr>
        <p:spPr>
          <a:xfrm>
            <a:off x="3707206" y="4321904"/>
            <a:ext cx="1404257" cy="3231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tabLst>
                <a:tab pos="971550" algn="l"/>
              </a:tabLst>
            </a:pPr>
            <a:r>
              <a:rPr lang="en-US" sz="1500" dirty="0">
                <a:solidFill>
                  <a:schemeClr val="accent6"/>
                </a:solidFill>
              </a:rPr>
              <a:t>Your</a:t>
            </a:r>
            <a:r>
              <a:rPr lang="en-US" sz="1500" dirty="0"/>
              <a:t> cat is grey.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937CEF9-15C5-3844-8E6F-E013B0841AD3}"/>
              </a:ext>
            </a:extLst>
          </p:cNvPr>
          <p:cNvSpPr txBox="1">
            <a:spLocks/>
          </p:cNvSpPr>
          <p:nvPr/>
        </p:nvSpPr>
        <p:spPr>
          <a:xfrm>
            <a:off x="6265663" y="4245943"/>
            <a:ext cx="2069529" cy="32310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tabLst>
                <a:tab pos="971550" algn="l"/>
              </a:tabLst>
            </a:pPr>
            <a:r>
              <a:rPr lang="en-US" sz="1500" dirty="0"/>
              <a:t>We always take care of </a:t>
            </a:r>
            <a:r>
              <a:rPr lang="en-US" sz="1500" dirty="0">
                <a:solidFill>
                  <a:schemeClr val="accent6"/>
                </a:solidFill>
              </a:rPr>
              <a:t>our</a:t>
            </a:r>
            <a:r>
              <a:rPr lang="en-US" sz="1500" dirty="0"/>
              <a:t> cats.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3BFCF264-23BA-D24E-A3EF-BA150A9B68F6}"/>
              </a:ext>
            </a:extLst>
          </p:cNvPr>
          <p:cNvSpPr txBox="1">
            <a:spLocks/>
          </p:cNvSpPr>
          <p:nvPr/>
        </p:nvSpPr>
        <p:spPr>
          <a:xfrm>
            <a:off x="6326453" y="580206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brgfx</a:t>
            </a:r>
            <a:endParaRPr lang="en-US" sz="1000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762127D-28B4-EC48-96F4-DB112F13D139}"/>
              </a:ext>
            </a:extLst>
          </p:cNvPr>
          <p:cNvSpPr txBox="1">
            <a:spLocks/>
          </p:cNvSpPr>
          <p:nvPr/>
        </p:nvSpPr>
        <p:spPr>
          <a:xfrm>
            <a:off x="3550363" y="580206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brgfx</a:t>
            </a:r>
            <a:endParaRPr lang="en-US" sz="1000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E872CEBD-F1D8-B94F-A284-245206B343D8}"/>
              </a:ext>
            </a:extLst>
          </p:cNvPr>
          <p:cNvSpPr txBox="1">
            <a:spLocks/>
          </p:cNvSpPr>
          <p:nvPr/>
        </p:nvSpPr>
        <p:spPr>
          <a:xfrm>
            <a:off x="1053211" y="662905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brgfx</a:t>
            </a:r>
            <a:endParaRPr lang="en-US" sz="1000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EC7B7573-A5A4-D344-855B-DB4E1A38B1A7}"/>
              </a:ext>
            </a:extLst>
          </p:cNvPr>
          <p:cNvSpPr txBox="1">
            <a:spLocks/>
          </p:cNvSpPr>
          <p:nvPr/>
        </p:nvSpPr>
        <p:spPr>
          <a:xfrm>
            <a:off x="1038226" y="4136396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brgfx</a:t>
            </a:r>
            <a:endParaRPr lang="en-US" sz="1000" dirty="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4D9C1795-D87E-A54B-9CFE-5204848041B9}"/>
              </a:ext>
            </a:extLst>
          </p:cNvPr>
          <p:cNvSpPr txBox="1">
            <a:spLocks/>
          </p:cNvSpPr>
          <p:nvPr/>
        </p:nvSpPr>
        <p:spPr>
          <a:xfrm>
            <a:off x="3605103" y="4137223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brgfx</a:t>
            </a:r>
            <a:endParaRPr lang="en-US" sz="1000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2AFCC214-6F9C-9F48-BB37-4113FFF24FE1}"/>
              </a:ext>
            </a:extLst>
          </p:cNvPr>
          <p:cNvSpPr txBox="1">
            <a:spLocks/>
          </p:cNvSpPr>
          <p:nvPr/>
        </p:nvSpPr>
        <p:spPr>
          <a:xfrm>
            <a:off x="6265663" y="3979444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redgreystock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0207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Summary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254AA25-387E-C247-858B-01AC0A122285}"/>
              </a:ext>
            </a:extLst>
          </p:cNvPr>
          <p:cNvSpPr txBox="1">
            <a:spLocks/>
          </p:cNvSpPr>
          <p:nvPr/>
        </p:nvSpPr>
        <p:spPr>
          <a:xfrm>
            <a:off x="533400" y="1047750"/>
            <a:ext cx="8305800" cy="3200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200" b="1" dirty="0">
                <a:solidFill>
                  <a:srgbClr val="0070C0"/>
                </a:solidFill>
              </a:rPr>
              <a:t>The Simple Present Tense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200" dirty="0"/>
              <a:t>1. We use simple present tense for things that happen regularly or are normally true.</a:t>
            </a:r>
          </a:p>
          <a:p>
            <a:pPr marL="0" indent="184150">
              <a:buFont typeface="Arial" pitchFamily="34" charset="0"/>
              <a:buNone/>
              <a:tabLst>
                <a:tab pos="971550" algn="l"/>
              </a:tabLst>
            </a:pPr>
            <a:r>
              <a:rPr lang="en-US" sz="2200" dirty="0"/>
              <a:t>Example:</a:t>
            </a:r>
          </a:p>
          <a:p>
            <a:pPr indent="-158750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200" i="1" dirty="0">
                <a:solidFill>
                  <a:schemeClr val="accent6"/>
                </a:solidFill>
              </a:rPr>
              <a:t>They play games in the afternoon.</a:t>
            </a:r>
          </a:p>
          <a:p>
            <a:pPr indent="-158750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200" i="1" dirty="0">
                <a:solidFill>
                  <a:schemeClr val="accent6"/>
                </a:solidFill>
              </a:rPr>
              <a:t>We live in Italy.</a:t>
            </a:r>
          </a:p>
          <a:p>
            <a:pPr indent="-158750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200" i="1" dirty="0">
                <a:solidFill>
                  <a:schemeClr val="accent6"/>
                </a:solidFill>
              </a:rPr>
              <a:t>He speaks three languages.</a:t>
            </a:r>
          </a:p>
          <a:p>
            <a:pPr indent="-158750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200" i="1" dirty="0">
                <a:solidFill>
                  <a:schemeClr val="accent6"/>
                </a:solidFill>
              </a:rPr>
              <a:t>She goes to school by bus.</a:t>
            </a:r>
            <a:endParaRPr lang="en-US" sz="2200" dirty="0"/>
          </a:p>
          <a:p>
            <a:pPr marL="0" indent="0">
              <a:buNone/>
              <a:tabLst>
                <a:tab pos="971550" algn="l"/>
              </a:tabLst>
            </a:pPr>
            <a:endParaRPr lang="en-US" sz="2000" i="1" dirty="0"/>
          </a:p>
          <a:p>
            <a:pPr marL="0" indent="0">
              <a:buNone/>
              <a:tabLst>
                <a:tab pos="971550" algn="l"/>
              </a:tabLst>
            </a:pPr>
            <a:endParaRPr lang="en-US" sz="2000" i="1" dirty="0"/>
          </a:p>
          <a:p>
            <a:pPr marL="0" indent="0">
              <a:buNone/>
              <a:tabLst>
                <a:tab pos="971550" algn="l"/>
              </a:tabLs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215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254AA25-387E-C247-858B-01AC0A122285}"/>
              </a:ext>
            </a:extLst>
          </p:cNvPr>
          <p:cNvSpPr txBox="1">
            <a:spLocks/>
          </p:cNvSpPr>
          <p:nvPr/>
        </p:nvSpPr>
        <p:spPr>
          <a:xfrm>
            <a:off x="457201" y="666750"/>
            <a:ext cx="8305800" cy="3276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0350">
              <a:buNone/>
              <a:tabLst>
                <a:tab pos="971550" algn="l"/>
              </a:tabLst>
            </a:pPr>
            <a:r>
              <a:rPr lang="en-US" sz="2400" dirty="0"/>
              <a:t>2. The simple present tenses uses the base form of the verb. With third person singular subject (</a:t>
            </a:r>
            <a:r>
              <a:rPr lang="en-US" sz="2400" i="1" dirty="0"/>
              <a:t>he, she, it)</a:t>
            </a:r>
            <a:r>
              <a:rPr lang="en-US" sz="2400" dirty="0"/>
              <a:t> when we use an </a:t>
            </a:r>
            <a:r>
              <a:rPr lang="en-US" sz="2400" b="1" i="1" dirty="0"/>
              <a:t>–s</a:t>
            </a:r>
            <a:r>
              <a:rPr lang="en-US" sz="2400" dirty="0"/>
              <a:t> ending.</a:t>
            </a:r>
          </a:p>
          <a:p>
            <a:pPr indent="-120650">
              <a:buNone/>
              <a:tabLst>
                <a:tab pos="971550" algn="l"/>
              </a:tabLst>
            </a:pPr>
            <a:r>
              <a:rPr lang="en-US" sz="2400" dirty="0"/>
              <a:t>Example: </a:t>
            </a:r>
          </a:p>
          <a:p>
            <a:pPr indent="-120650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I ride a bike.</a:t>
            </a:r>
          </a:p>
          <a:p>
            <a:pPr indent="-120650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My friends stay in a beach house.</a:t>
            </a:r>
          </a:p>
          <a:p>
            <a:pPr indent="-120650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He rides a bike.</a:t>
            </a:r>
          </a:p>
          <a:p>
            <a:pPr indent="-120650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My father works in a hotel.</a:t>
            </a:r>
          </a:p>
          <a:p>
            <a:pPr marL="0" indent="0">
              <a:buNone/>
              <a:tabLst>
                <a:tab pos="971550" algn="l"/>
              </a:tabLst>
            </a:pPr>
            <a:endParaRPr lang="en-US" sz="1600" dirty="0"/>
          </a:p>
          <a:p>
            <a:pPr marL="0" indent="0">
              <a:buNone/>
              <a:tabLst>
                <a:tab pos="971550" algn="l"/>
              </a:tabLst>
            </a:pPr>
            <a:endParaRPr lang="en-US" sz="1600" i="1" dirty="0"/>
          </a:p>
          <a:p>
            <a:pPr marL="0" indent="0">
              <a:buNone/>
              <a:tabLst>
                <a:tab pos="971550" algn="l"/>
              </a:tabLst>
            </a:pPr>
            <a:endParaRPr lang="en-US" sz="1600" i="1" dirty="0"/>
          </a:p>
          <a:p>
            <a:pPr marL="0" indent="0">
              <a:buNone/>
              <a:tabLst>
                <a:tab pos="971550" algn="l"/>
              </a:tabLst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7668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1E571F3-30DC-D945-B737-C867F188DBFB}"/>
              </a:ext>
            </a:extLst>
          </p:cNvPr>
          <p:cNvSpPr txBox="1">
            <a:spLocks/>
          </p:cNvSpPr>
          <p:nvPr/>
        </p:nvSpPr>
        <p:spPr>
          <a:xfrm>
            <a:off x="500743" y="1047750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CE2BE-0AE2-BE48-A45E-7C5C5173B848}"/>
              </a:ext>
            </a:extLst>
          </p:cNvPr>
          <p:cNvSpPr txBox="1">
            <a:spLocks/>
          </p:cNvSpPr>
          <p:nvPr/>
        </p:nvSpPr>
        <p:spPr>
          <a:xfrm>
            <a:off x="514738" y="361950"/>
            <a:ext cx="7714861" cy="41910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971550" algn="l"/>
              </a:tabLst>
            </a:pPr>
            <a:r>
              <a:rPr lang="en-US" sz="2400" dirty="0"/>
              <a:t>If verbs ends with </a:t>
            </a:r>
            <a:r>
              <a:rPr lang="en-US" sz="2400" b="1" i="1" dirty="0"/>
              <a:t>o, </a:t>
            </a:r>
            <a:r>
              <a:rPr lang="en-US" sz="2400" b="1" i="1" dirty="0" err="1"/>
              <a:t>sh</a:t>
            </a:r>
            <a:r>
              <a:rPr lang="en-US" sz="2400" b="1" i="1" dirty="0"/>
              <a:t>, </a:t>
            </a:r>
            <a:r>
              <a:rPr lang="en-US" sz="2400" b="1" i="1" dirty="0" err="1"/>
              <a:t>ch</a:t>
            </a:r>
            <a:r>
              <a:rPr lang="en-US" sz="2400" b="1" i="1" dirty="0"/>
              <a:t>, </a:t>
            </a:r>
            <a:r>
              <a:rPr lang="en-US" sz="2400" b="1" i="1" dirty="0" err="1"/>
              <a:t>ss</a:t>
            </a:r>
            <a:r>
              <a:rPr lang="en-US" sz="2400" b="1" i="1" dirty="0"/>
              <a:t> </a:t>
            </a:r>
            <a:r>
              <a:rPr lang="en-US" sz="2400" dirty="0"/>
              <a:t>or </a:t>
            </a:r>
            <a:r>
              <a:rPr lang="en-US" sz="2400" b="1" i="1" dirty="0"/>
              <a:t>x</a:t>
            </a:r>
            <a:r>
              <a:rPr lang="en-US" sz="2400" dirty="0"/>
              <a:t>, we add </a:t>
            </a:r>
            <a:r>
              <a:rPr lang="en-US" sz="2400" b="1" i="1" dirty="0"/>
              <a:t>–</a:t>
            </a:r>
            <a:r>
              <a:rPr lang="en-US" sz="2400" b="1" i="1" dirty="0" err="1"/>
              <a:t>es</a:t>
            </a:r>
            <a:r>
              <a:rPr lang="en-US" sz="2400" b="1" i="1" dirty="0"/>
              <a:t>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go – goes		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watch – watches 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wash – washes	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fix – fixes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400" dirty="0"/>
              <a:t>Example: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She goes to school.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He washes his car.</a:t>
            </a:r>
            <a:endParaRPr lang="en-US" sz="2400" i="1" dirty="0"/>
          </a:p>
          <a:p>
            <a:pPr marL="0" indent="0">
              <a:buNone/>
              <a:tabLst>
                <a:tab pos="971550" algn="l"/>
              </a:tabLst>
            </a:pPr>
            <a:r>
              <a:rPr lang="en-US" sz="2400" dirty="0"/>
              <a:t>If a verb ends with consonant </a:t>
            </a:r>
            <a:r>
              <a:rPr lang="en-US" sz="2400" b="1" i="1" dirty="0"/>
              <a:t>–y, </a:t>
            </a:r>
            <a:r>
              <a:rPr lang="en-US" sz="2400" dirty="0"/>
              <a:t> we change the </a:t>
            </a:r>
            <a:r>
              <a:rPr lang="en-US" sz="2400" b="1" i="1" dirty="0"/>
              <a:t>y </a:t>
            </a:r>
            <a:r>
              <a:rPr lang="en-US" sz="2400" dirty="0"/>
              <a:t>to </a:t>
            </a:r>
            <a:r>
              <a:rPr lang="en-US" sz="2400" b="1" i="1" dirty="0"/>
              <a:t>I</a:t>
            </a:r>
            <a:r>
              <a:rPr lang="en-US" sz="2400" dirty="0"/>
              <a:t> and add </a:t>
            </a:r>
            <a:r>
              <a:rPr lang="en-US" sz="2400" b="1" i="1" dirty="0"/>
              <a:t>–</a:t>
            </a:r>
            <a:r>
              <a:rPr lang="en-US" sz="2400" b="1" i="1" dirty="0" err="1"/>
              <a:t>es</a:t>
            </a:r>
            <a:r>
              <a:rPr lang="en-US" sz="2400" b="1" i="1" dirty="0"/>
              <a:t>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fly – flies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cry – cries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400" i="1" dirty="0">
                <a:solidFill>
                  <a:schemeClr val="accent6"/>
                </a:solidFill>
              </a:rPr>
              <a:t>study – studies</a:t>
            </a:r>
          </a:p>
          <a:p>
            <a:pPr marL="0" indent="0">
              <a:buNone/>
              <a:tabLst>
                <a:tab pos="971550" algn="l"/>
              </a:tabLst>
            </a:pPr>
            <a:endParaRPr lang="en-US" sz="20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76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1E571F3-30DC-D945-B737-C867F188DBFB}"/>
              </a:ext>
            </a:extLst>
          </p:cNvPr>
          <p:cNvSpPr txBox="1">
            <a:spLocks/>
          </p:cNvSpPr>
          <p:nvPr/>
        </p:nvSpPr>
        <p:spPr>
          <a:xfrm>
            <a:off x="500743" y="1047750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CE2BE-0AE2-BE48-A45E-7C5C5173B848}"/>
              </a:ext>
            </a:extLst>
          </p:cNvPr>
          <p:cNvSpPr txBox="1">
            <a:spLocks/>
          </p:cNvSpPr>
          <p:nvPr/>
        </p:nvSpPr>
        <p:spPr>
          <a:xfrm>
            <a:off x="609600" y="361950"/>
            <a:ext cx="8229600" cy="408027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dirty="0"/>
              <a:t>3. We form the negative with </a:t>
            </a:r>
            <a:r>
              <a:rPr lang="en-US" i="1" dirty="0"/>
              <a:t>don’t</a:t>
            </a:r>
            <a:r>
              <a:rPr lang="en-US" dirty="0"/>
              <a:t> (</a:t>
            </a:r>
            <a:r>
              <a:rPr lang="en-US" i="1" dirty="0"/>
              <a:t>do not)</a:t>
            </a:r>
            <a:r>
              <a:rPr lang="en-US" dirty="0"/>
              <a:t> or </a:t>
            </a:r>
            <a:r>
              <a:rPr lang="en-US" i="1" dirty="0"/>
              <a:t>doesn’t (does not) </a:t>
            </a:r>
            <a:r>
              <a:rPr lang="en-US" dirty="0"/>
              <a:t>+ base form of the verb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I </a:t>
            </a:r>
            <a:r>
              <a:rPr lang="en-US" i="1" dirty="0">
                <a:solidFill>
                  <a:schemeClr val="accent6"/>
                </a:solidFill>
              </a:rPr>
              <a:t>don’t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i="1" dirty="0">
                <a:solidFill>
                  <a:schemeClr val="accent6"/>
                </a:solidFill>
              </a:rPr>
              <a:t>like</a:t>
            </a:r>
            <a:r>
              <a:rPr lang="en-US" dirty="0">
                <a:solidFill>
                  <a:schemeClr val="accent6"/>
                </a:solidFill>
              </a:rPr>
              <a:t> durians.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My nephews </a:t>
            </a:r>
            <a:r>
              <a:rPr lang="en-US" i="1" dirty="0">
                <a:solidFill>
                  <a:schemeClr val="accent6"/>
                </a:solidFill>
              </a:rPr>
              <a:t>don’t live</a:t>
            </a:r>
            <a:r>
              <a:rPr lang="en-US" dirty="0">
                <a:solidFill>
                  <a:schemeClr val="accent6"/>
                </a:solidFill>
              </a:rPr>
              <a:t> in Oxford.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He </a:t>
            </a:r>
            <a:r>
              <a:rPr lang="en-US" i="1" dirty="0">
                <a:solidFill>
                  <a:schemeClr val="accent6"/>
                </a:solidFill>
              </a:rPr>
              <a:t>doesn’t like </a:t>
            </a:r>
            <a:r>
              <a:rPr lang="en-US" dirty="0">
                <a:solidFill>
                  <a:schemeClr val="accent6"/>
                </a:solidFill>
              </a:rPr>
              <a:t>volleyball.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Jeff </a:t>
            </a:r>
            <a:r>
              <a:rPr lang="en-US" i="1" dirty="0">
                <a:solidFill>
                  <a:schemeClr val="accent6"/>
                </a:solidFill>
              </a:rPr>
              <a:t>doesn’t live </a:t>
            </a:r>
            <a:r>
              <a:rPr lang="en-US" dirty="0">
                <a:solidFill>
                  <a:schemeClr val="accent6"/>
                </a:solidFill>
              </a:rPr>
              <a:t>in Jakarta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4. We form questions </a:t>
            </a:r>
            <a:r>
              <a:rPr lang="en-US" i="1" dirty="0"/>
              <a:t>Do </a:t>
            </a:r>
            <a:r>
              <a:rPr lang="en-US" dirty="0"/>
              <a:t>or </a:t>
            </a:r>
            <a:r>
              <a:rPr lang="en-US" i="1" dirty="0"/>
              <a:t>Does </a:t>
            </a:r>
            <a:r>
              <a:rPr lang="en-US" dirty="0"/>
              <a:t>+ base form of the verb.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i="1" dirty="0">
                <a:solidFill>
                  <a:schemeClr val="accent6"/>
                </a:solidFill>
              </a:rPr>
              <a:t>Do </a:t>
            </a:r>
            <a:r>
              <a:rPr lang="en-US" dirty="0">
                <a:solidFill>
                  <a:schemeClr val="accent6"/>
                </a:solidFill>
              </a:rPr>
              <a:t>you </a:t>
            </a:r>
            <a:r>
              <a:rPr lang="en-US" i="1" dirty="0">
                <a:solidFill>
                  <a:schemeClr val="accent6"/>
                </a:solidFill>
              </a:rPr>
              <a:t>like </a:t>
            </a:r>
            <a:r>
              <a:rPr lang="en-US" dirty="0">
                <a:solidFill>
                  <a:schemeClr val="accent6"/>
                </a:solidFill>
              </a:rPr>
              <a:t>the </a:t>
            </a:r>
            <a:r>
              <a:rPr lang="en-US" dirty="0" err="1">
                <a:solidFill>
                  <a:schemeClr val="accent6"/>
                </a:solidFill>
              </a:rPr>
              <a:t>colour</a:t>
            </a:r>
            <a:r>
              <a:rPr lang="en-US" dirty="0">
                <a:solidFill>
                  <a:schemeClr val="accent6"/>
                </a:solidFill>
              </a:rPr>
              <a:t> red?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i="1" dirty="0">
                <a:solidFill>
                  <a:schemeClr val="accent6"/>
                </a:solidFill>
              </a:rPr>
              <a:t>Do </a:t>
            </a:r>
            <a:r>
              <a:rPr lang="en-US" dirty="0">
                <a:solidFill>
                  <a:schemeClr val="accent6"/>
                </a:solidFill>
              </a:rPr>
              <a:t>we </a:t>
            </a:r>
            <a:r>
              <a:rPr lang="en-US" i="1" dirty="0">
                <a:solidFill>
                  <a:schemeClr val="accent6"/>
                </a:solidFill>
              </a:rPr>
              <a:t>understand</a:t>
            </a:r>
            <a:r>
              <a:rPr lang="en-US" dirty="0">
                <a:solidFill>
                  <a:schemeClr val="accent6"/>
                </a:solidFill>
              </a:rPr>
              <a:t> her explanation?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i="1" dirty="0">
                <a:solidFill>
                  <a:schemeClr val="accent6"/>
                </a:solidFill>
              </a:rPr>
              <a:t>Does </a:t>
            </a:r>
            <a:r>
              <a:rPr lang="en-US" dirty="0" err="1">
                <a:solidFill>
                  <a:schemeClr val="accent6"/>
                </a:solidFill>
              </a:rPr>
              <a:t>Adiba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i="1" dirty="0">
                <a:solidFill>
                  <a:schemeClr val="accent6"/>
                </a:solidFill>
              </a:rPr>
              <a:t>ride </a:t>
            </a:r>
            <a:r>
              <a:rPr lang="en-US" dirty="0">
                <a:solidFill>
                  <a:schemeClr val="accent6"/>
                </a:solidFill>
              </a:rPr>
              <a:t>a bike?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i="1" dirty="0">
                <a:solidFill>
                  <a:schemeClr val="accent6"/>
                </a:solidFill>
              </a:rPr>
              <a:t>Does </a:t>
            </a:r>
            <a:r>
              <a:rPr lang="en-US" dirty="0">
                <a:solidFill>
                  <a:schemeClr val="accent6"/>
                </a:solidFill>
              </a:rPr>
              <a:t>he </a:t>
            </a:r>
            <a:r>
              <a:rPr lang="en-US" i="1" dirty="0">
                <a:solidFill>
                  <a:schemeClr val="accent6"/>
                </a:solidFill>
              </a:rPr>
              <a:t>read</a:t>
            </a:r>
            <a:r>
              <a:rPr lang="en-US" dirty="0">
                <a:solidFill>
                  <a:schemeClr val="accent6"/>
                </a:solidFill>
              </a:rPr>
              <a:t> a novel?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i="1" dirty="0">
                <a:solidFill>
                  <a:schemeClr val="accent6"/>
                </a:solidFill>
              </a:rPr>
              <a:t>Does </a:t>
            </a:r>
            <a:r>
              <a:rPr lang="en-US" dirty="0">
                <a:solidFill>
                  <a:schemeClr val="accent6"/>
                </a:solidFill>
              </a:rPr>
              <a:t>the hotel </a:t>
            </a:r>
            <a:r>
              <a:rPr lang="en-US" i="1" dirty="0">
                <a:solidFill>
                  <a:schemeClr val="accent6"/>
                </a:solidFill>
              </a:rPr>
              <a:t>have </a:t>
            </a:r>
            <a:r>
              <a:rPr lang="en-US" dirty="0">
                <a:solidFill>
                  <a:schemeClr val="accent6"/>
                </a:solidFill>
              </a:rPr>
              <a:t>a swimming pool?</a:t>
            </a:r>
            <a:endParaRPr lang="en-US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77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1E571F3-30DC-D945-B737-C867F188DBFB}"/>
              </a:ext>
            </a:extLst>
          </p:cNvPr>
          <p:cNvSpPr txBox="1">
            <a:spLocks/>
          </p:cNvSpPr>
          <p:nvPr/>
        </p:nvSpPr>
        <p:spPr>
          <a:xfrm>
            <a:off x="500743" y="1047750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CE2BE-0AE2-BE48-A45E-7C5C5173B848}"/>
              </a:ext>
            </a:extLst>
          </p:cNvPr>
          <p:cNvSpPr txBox="1">
            <a:spLocks/>
          </p:cNvSpPr>
          <p:nvPr/>
        </p:nvSpPr>
        <p:spPr>
          <a:xfrm>
            <a:off x="533400" y="590550"/>
            <a:ext cx="8229600" cy="339447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b="1" dirty="0">
                <a:solidFill>
                  <a:srgbClr val="0070C0"/>
                </a:solidFill>
              </a:rPr>
              <a:t>Possessive ’s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1. We put ‘s after a noun to say who is something belongs to.</a:t>
            </a:r>
          </a:p>
          <a:p>
            <a:pPr indent="-28575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 err="1">
                <a:solidFill>
                  <a:schemeClr val="accent6"/>
                </a:solidFill>
              </a:rPr>
              <a:t>Diba’s</a:t>
            </a:r>
            <a:r>
              <a:rPr lang="en-US" dirty="0">
                <a:solidFill>
                  <a:schemeClr val="accent6"/>
                </a:solidFill>
              </a:rPr>
              <a:t> cat</a:t>
            </a:r>
          </a:p>
          <a:p>
            <a:pPr indent="-28575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My brother’s car</a:t>
            </a:r>
          </a:p>
          <a:p>
            <a:pPr indent="-28575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Sue’s family</a:t>
            </a:r>
          </a:p>
          <a:p>
            <a:pPr indent="-28575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the dog’s ball</a:t>
            </a:r>
          </a:p>
          <a:p>
            <a:pPr indent="-28575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Anita’s house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dirty="0"/>
              <a:t>2. We </a:t>
            </a:r>
            <a:r>
              <a:rPr lang="en-US" u="sng" dirty="0"/>
              <a:t>don’t</a:t>
            </a:r>
            <a:r>
              <a:rPr lang="en-US" dirty="0"/>
              <a:t> usually say </a:t>
            </a:r>
            <a:r>
              <a:rPr lang="en-US" dirty="0">
                <a:solidFill>
                  <a:schemeClr val="accent6"/>
                </a:solidFill>
              </a:rPr>
              <a:t>the cat of </a:t>
            </a:r>
            <a:r>
              <a:rPr lang="en-US" dirty="0" err="1">
                <a:solidFill>
                  <a:schemeClr val="accent6"/>
                </a:solidFill>
              </a:rPr>
              <a:t>Diba</a:t>
            </a:r>
            <a:r>
              <a:rPr lang="en-US" dirty="0">
                <a:solidFill>
                  <a:schemeClr val="accent6"/>
                </a:solidFill>
              </a:rPr>
              <a:t>, the car of my brother,</a:t>
            </a:r>
            <a:r>
              <a:rPr lang="en-US" dirty="0"/>
              <a:t> etc.</a:t>
            </a:r>
          </a:p>
          <a:p>
            <a:pPr marL="0" indent="0">
              <a:buNone/>
              <a:tabLst>
                <a:tab pos="97155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83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1E571F3-30DC-D945-B737-C867F188DBFB}"/>
              </a:ext>
            </a:extLst>
          </p:cNvPr>
          <p:cNvSpPr txBox="1">
            <a:spLocks/>
          </p:cNvSpPr>
          <p:nvPr/>
        </p:nvSpPr>
        <p:spPr>
          <a:xfrm>
            <a:off x="500743" y="1047750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CE2BE-0AE2-BE48-A45E-7C5C5173B848}"/>
              </a:ext>
            </a:extLst>
          </p:cNvPr>
          <p:cNvSpPr txBox="1">
            <a:spLocks/>
          </p:cNvSpPr>
          <p:nvPr/>
        </p:nvSpPr>
        <p:spPr>
          <a:xfrm>
            <a:off x="685800" y="361950"/>
            <a:ext cx="8229600" cy="4191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000" b="1" dirty="0">
                <a:solidFill>
                  <a:srgbClr val="0070C0"/>
                </a:solidFill>
              </a:rPr>
              <a:t>Possessive Adjectives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000" dirty="0"/>
              <a:t>1. Here is a list of possessive adjectives</a:t>
            </a:r>
          </a:p>
          <a:p>
            <a:pPr marL="0" indent="0">
              <a:buNone/>
              <a:tabLst>
                <a:tab pos="971550" algn="l"/>
              </a:tabLst>
            </a:pPr>
            <a:endParaRPr lang="en-US" sz="2000" dirty="0"/>
          </a:p>
          <a:p>
            <a:pPr marL="0" indent="0">
              <a:buNone/>
              <a:tabLst>
                <a:tab pos="971550" algn="l"/>
              </a:tabLst>
            </a:pPr>
            <a:endParaRPr lang="en-US" sz="2000" dirty="0"/>
          </a:p>
          <a:p>
            <a:pPr marL="514350" indent="-514350">
              <a:buFont typeface="Arial" pitchFamily="34" charset="0"/>
              <a:buAutoNum type="arabicPeriod"/>
              <a:tabLst>
                <a:tab pos="971550" algn="l"/>
              </a:tabLst>
            </a:pPr>
            <a:endParaRPr lang="en-US" sz="2000" dirty="0"/>
          </a:p>
          <a:p>
            <a:pPr marL="0" indent="0">
              <a:buNone/>
              <a:tabLst>
                <a:tab pos="971550" algn="l"/>
              </a:tabLst>
            </a:pPr>
            <a:r>
              <a:rPr lang="en-US" sz="2000" dirty="0"/>
              <a:t>2. We use these adjectives before a noun to say to whom something belongs to.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b="1" i="1" dirty="0">
                <a:solidFill>
                  <a:schemeClr val="accent6"/>
                </a:solidFill>
              </a:rPr>
              <a:t>My </a:t>
            </a:r>
            <a:r>
              <a:rPr lang="en-US" sz="2000" i="1" dirty="0">
                <a:solidFill>
                  <a:schemeClr val="accent6"/>
                </a:solidFill>
              </a:rPr>
              <a:t>bag is big.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b="1" i="1" dirty="0">
                <a:solidFill>
                  <a:schemeClr val="accent6"/>
                </a:solidFill>
              </a:rPr>
              <a:t>His </a:t>
            </a:r>
            <a:r>
              <a:rPr lang="en-US" sz="2000" i="1" dirty="0">
                <a:solidFill>
                  <a:schemeClr val="accent6"/>
                </a:solidFill>
              </a:rPr>
              <a:t>house is near a beach.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i="1" dirty="0">
                <a:solidFill>
                  <a:schemeClr val="accent6"/>
                </a:solidFill>
              </a:rPr>
              <a:t>I like </a:t>
            </a:r>
            <a:r>
              <a:rPr lang="en-US" sz="2000" b="1" i="1" dirty="0">
                <a:solidFill>
                  <a:schemeClr val="accent6"/>
                </a:solidFill>
              </a:rPr>
              <a:t>her</a:t>
            </a:r>
            <a:r>
              <a:rPr lang="en-US" sz="2000" i="1" dirty="0">
                <a:solidFill>
                  <a:schemeClr val="accent6"/>
                </a:solidFill>
              </a:rPr>
              <a:t> new book.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i="1" dirty="0">
                <a:solidFill>
                  <a:schemeClr val="accent6"/>
                </a:solidFill>
              </a:rPr>
              <a:t>This is </a:t>
            </a:r>
            <a:r>
              <a:rPr lang="en-US" sz="2000" b="1" i="1" dirty="0">
                <a:solidFill>
                  <a:schemeClr val="accent6"/>
                </a:solidFill>
              </a:rPr>
              <a:t>our</a:t>
            </a:r>
            <a:r>
              <a:rPr lang="en-US" sz="2000" i="1" dirty="0">
                <a:solidFill>
                  <a:schemeClr val="accent6"/>
                </a:solidFill>
              </a:rPr>
              <a:t> room.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i="1" dirty="0">
                <a:solidFill>
                  <a:schemeClr val="accent6"/>
                </a:solidFill>
              </a:rPr>
              <a:t>Are they </a:t>
            </a:r>
            <a:r>
              <a:rPr lang="en-US" sz="2000" b="1" i="1" dirty="0">
                <a:solidFill>
                  <a:schemeClr val="accent6"/>
                </a:solidFill>
              </a:rPr>
              <a:t>your</a:t>
            </a:r>
            <a:r>
              <a:rPr lang="en-US" sz="2000" i="1" dirty="0">
                <a:solidFill>
                  <a:schemeClr val="accent6"/>
                </a:solidFill>
              </a:rPr>
              <a:t> parents?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i="1" dirty="0">
                <a:solidFill>
                  <a:schemeClr val="accent6"/>
                </a:solidFill>
              </a:rPr>
              <a:t>The cat likes to lick </a:t>
            </a:r>
            <a:r>
              <a:rPr lang="en-US" sz="2000" b="1" i="1" dirty="0">
                <a:solidFill>
                  <a:schemeClr val="accent6"/>
                </a:solidFill>
              </a:rPr>
              <a:t>its </a:t>
            </a:r>
            <a:r>
              <a:rPr lang="en-US" sz="2000" i="1" dirty="0">
                <a:solidFill>
                  <a:schemeClr val="accent6"/>
                </a:solidFill>
              </a:rPr>
              <a:t>fur.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000" i="1" dirty="0">
                <a:solidFill>
                  <a:schemeClr val="accent6"/>
                </a:solidFill>
              </a:rPr>
              <a:t>Do they ride </a:t>
            </a:r>
            <a:r>
              <a:rPr lang="en-US" sz="2000" b="1" i="1" dirty="0">
                <a:solidFill>
                  <a:schemeClr val="accent6"/>
                </a:solidFill>
              </a:rPr>
              <a:t>their </a:t>
            </a:r>
            <a:r>
              <a:rPr lang="en-US" sz="2000" i="1" dirty="0">
                <a:solidFill>
                  <a:schemeClr val="accent6"/>
                </a:solidFill>
              </a:rPr>
              <a:t>bike to school?</a:t>
            </a:r>
          </a:p>
          <a:p>
            <a:pPr marL="0" indent="0">
              <a:buNone/>
              <a:tabLst>
                <a:tab pos="971550" algn="l"/>
              </a:tabLst>
            </a:pPr>
            <a:endParaRPr lang="en-US" sz="20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E9CD4D8-ADB1-6B4C-A45B-136221ED7C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554259"/>
              </p:ext>
            </p:extLst>
          </p:nvPr>
        </p:nvGraphicFramePr>
        <p:xfrm>
          <a:off x="1066800" y="1123950"/>
          <a:ext cx="7305870" cy="7416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94092">
                  <a:extLst>
                    <a:ext uri="{9D8B030D-6E8A-4147-A177-3AD203B41FA5}">
                      <a16:colId xmlns:a16="http://schemas.microsoft.com/office/drawing/2014/main" val="361630609"/>
                    </a:ext>
                  </a:extLst>
                </a:gridCol>
                <a:gridCol w="614087">
                  <a:extLst>
                    <a:ext uri="{9D8B030D-6E8A-4147-A177-3AD203B41FA5}">
                      <a16:colId xmlns:a16="http://schemas.microsoft.com/office/drawing/2014/main" val="1669300720"/>
                    </a:ext>
                  </a:extLst>
                </a:gridCol>
                <a:gridCol w="750499">
                  <a:extLst>
                    <a:ext uri="{9D8B030D-6E8A-4147-A177-3AD203B41FA5}">
                      <a16:colId xmlns:a16="http://schemas.microsoft.com/office/drawing/2014/main" val="1008835780"/>
                    </a:ext>
                  </a:extLst>
                </a:gridCol>
                <a:gridCol w="601780">
                  <a:extLst>
                    <a:ext uri="{9D8B030D-6E8A-4147-A177-3AD203B41FA5}">
                      <a16:colId xmlns:a16="http://schemas.microsoft.com/office/drawing/2014/main" val="391932572"/>
                    </a:ext>
                  </a:extLst>
                </a:gridCol>
                <a:gridCol w="655455">
                  <a:extLst>
                    <a:ext uri="{9D8B030D-6E8A-4147-A177-3AD203B41FA5}">
                      <a16:colId xmlns:a16="http://schemas.microsoft.com/office/drawing/2014/main" val="1900752797"/>
                    </a:ext>
                  </a:extLst>
                </a:gridCol>
                <a:gridCol w="764698">
                  <a:extLst>
                    <a:ext uri="{9D8B030D-6E8A-4147-A177-3AD203B41FA5}">
                      <a16:colId xmlns:a16="http://schemas.microsoft.com/office/drawing/2014/main" val="4032177235"/>
                    </a:ext>
                  </a:extLst>
                </a:gridCol>
                <a:gridCol w="655455">
                  <a:extLst>
                    <a:ext uri="{9D8B030D-6E8A-4147-A177-3AD203B41FA5}">
                      <a16:colId xmlns:a16="http://schemas.microsoft.com/office/drawing/2014/main" val="1170834029"/>
                    </a:ext>
                  </a:extLst>
                </a:gridCol>
                <a:gridCol w="969804">
                  <a:extLst>
                    <a:ext uri="{9D8B030D-6E8A-4147-A177-3AD203B41FA5}">
                      <a16:colId xmlns:a16="http://schemas.microsoft.com/office/drawing/2014/main" val="20127852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Subject pronoun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I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you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we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he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she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it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they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663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Possessive adjectives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my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your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our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her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its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their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7207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31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086955-015D-7B46-824E-CDCB376C00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23530" y="10783"/>
            <a:ext cx="7720469" cy="5143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42B51DF-FDFE-6442-B25E-EFA0B3C668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53"/>
          <a:stretch/>
        </p:blipFill>
        <p:spPr>
          <a:xfrm flipH="1">
            <a:off x="0" y="0"/>
            <a:ext cx="3835959" cy="51435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169634" y="513060"/>
            <a:ext cx="3587146" cy="787104"/>
            <a:chOff x="1347257" y="545950"/>
            <a:chExt cx="3462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47257" y="545950"/>
              <a:ext cx="3462226" cy="890291"/>
              <a:chOff x="1347257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47257" y="720723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They are My Family</a:t>
                </a: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19" y="199060"/>
            <a:ext cx="1348808" cy="937031"/>
            <a:chOff x="55507" y="128083"/>
            <a:chExt cx="1798411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F451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4" y="128083"/>
              <a:ext cx="111150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>
                  <a:solidFill>
                    <a:schemeClr val="bg1">
                      <a:lumMod val="95000"/>
                    </a:schemeClr>
                  </a:solidFill>
                </a:rPr>
                <a:t>BAB 4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213385" y="125819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5470A38-3C5B-4443-A41E-C9C56C7574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0900"/>
            <a:ext cx="91440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D27D779-9C53-984E-A970-B07737CDD829}"/>
              </a:ext>
            </a:extLst>
          </p:cNvPr>
          <p:cNvSpPr txBox="1">
            <a:spLocks/>
          </p:cNvSpPr>
          <p:nvPr/>
        </p:nvSpPr>
        <p:spPr>
          <a:xfrm>
            <a:off x="500743" y="1047750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03E5ACD-0077-B049-BD49-B55B9FBBD5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530577"/>
              </p:ext>
            </p:extLst>
          </p:nvPr>
        </p:nvGraphicFramePr>
        <p:xfrm>
          <a:off x="634481" y="1276350"/>
          <a:ext cx="252082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820">
                  <a:extLst>
                    <a:ext uri="{9D8B030D-6E8A-4147-A177-3AD203B41FA5}">
                      <a16:colId xmlns:a16="http://schemas.microsoft.com/office/drawing/2014/main" val="4013753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(+)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497193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r>
                        <a:rPr lang="en-US" sz="1500" dirty="0"/>
                        <a:t>I am a student.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0782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500" dirty="0"/>
                        <a:t>She writes a poem.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40794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500" dirty="0"/>
                        <a:t>My brothers run fast.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8481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500" dirty="0"/>
                        <a:t>Hardin goes to work.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35277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r>
                        <a:rPr lang="en-US" sz="1500" dirty="0"/>
                        <a:t>It is your pencil.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15232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500" dirty="0"/>
                        <a:t>We study English here.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4366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46E779F-9F5F-BE4A-99E1-3DEF630332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768860"/>
              </p:ext>
            </p:extLst>
          </p:nvPr>
        </p:nvGraphicFramePr>
        <p:xfrm>
          <a:off x="3380013" y="1276350"/>
          <a:ext cx="25146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4013753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(-)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497193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r>
                        <a:rPr lang="en-US" sz="1500" dirty="0"/>
                        <a:t>I am not a student.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0782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500" dirty="0"/>
                        <a:t>She does not write a poem.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40794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500" dirty="0"/>
                        <a:t>My brothers do run fast.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8481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500" dirty="0"/>
                        <a:t>Hardin does not go to work.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35277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r>
                        <a:rPr lang="en-US" sz="1500" dirty="0"/>
                        <a:t>It is not your pencil.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15232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500" dirty="0"/>
                        <a:t>We don’t study English here.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4366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4880F33-88F7-B644-BF93-AEABC663FC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969735"/>
              </p:ext>
            </p:extLst>
          </p:nvPr>
        </p:nvGraphicFramePr>
        <p:xfrm>
          <a:off x="6119326" y="1279071"/>
          <a:ext cx="25146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4013753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497193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r>
                        <a:rPr lang="en-US" sz="1500" dirty="0"/>
                        <a:t>Am I a student?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0782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500" dirty="0"/>
                        <a:t>Does she write a poem?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40794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500" dirty="0"/>
                        <a:t>Do my brothers run fast?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8481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500" dirty="0"/>
                        <a:t>Does Hardin go to work?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35277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r>
                        <a:rPr lang="en-US" sz="1500" dirty="0"/>
                        <a:t>Is it your pencil?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15232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500" dirty="0"/>
                        <a:t>Do we study English here?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43668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33654E8-C308-FF4C-BC91-9A5866C8D3C6}"/>
              </a:ext>
            </a:extLst>
          </p:cNvPr>
          <p:cNvSpPr txBox="1">
            <a:spLocks/>
          </p:cNvSpPr>
          <p:nvPr/>
        </p:nvSpPr>
        <p:spPr>
          <a:xfrm>
            <a:off x="634481" y="399614"/>
            <a:ext cx="35814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700" b="1" dirty="0">
                <a:solidFill>
                  <a:srgbClr val="00B0F0"/>
                </a:solidFill>
                <a:latin typeface="+mj-lt"/>
              </a:rPr>
              <a:t>Examples</a:t>
            </a:r>
            <a:endParaRPr lang="en-US" sz="27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60198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Simple Present Tense (Present Simple)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2F639D7-C707-EE4D-B7FD-8DD4B19501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771855"/>
              </p:ext>
            </p:extLst>
          </p:nvPr>
        </p:nvGraphicFramePr>
        <p:xfrm>
          <a:off x="1219200" y="1352550"/>
          <a:ext cx="6705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3479836"/>
                    </a:ext>
                  </a:extLst>
                </a:gridCol>
                <a:gridCol w="5410200">
                  <a:extLst>
                    <a:ext uri="{9D8B030D-6E8A-4147-A177-3AD203B41FA5}">
                      <a16:colId xmlns:a16="http://schemas.microsoft.com/office/drawing/2014/main" val="43439465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FORMULAS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02582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(+)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 + V1 (s/</a:t>
                      </a:r>
                      <a:r>
                        <a:rPr lang="en-US" dirty="0" err="1"/>
                        <a:t>es</a:t>
                      </a:r>
                      <a:r>
                        <a:rPr lang="en-US" dirty="0"/>
                        <a:t>) + O +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90048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 + to be (is/am/are) + </a:t>
                      </a:r>
                      <a:r>
                        <a:rPr lang="en-US" dirty="0" err="1"/>
                        <a:t>adj</a:t>
                      </a:r>
                      <a:r>
                        <a:rPr lang="en-US" dirty="0"/>
                        <a:t>/adv/noun +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90112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(-)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 + do/does (not) + V1 + O +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6171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 + to be (is/am/are) not + </a:t>
                      </a:r>
                      <a:r>
                        <a:rPr lang="en-US" dirty="0" err="1"/>
                        <a:t>adj</a:t>
                      </a:r>
                      <a:r>
                        <a:rPr lang="en-US" dirty="0"/>
                        <a:t>/adv/noun +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10671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(?)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Do/does + S + V1 + O + …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67719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 be + S + </a:t>
                      </a:r>
                      <a:r>
                        <a:rPr lang="en-US" dirty="0" err="1"/>
                        <a:t>adj</a:t>
                      </a:r>
                      <a:r>
                        <a:rPr lang="en-US" dirty="0"/>
                        <a:t>/adv/noun + …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310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B. The Simple Present Tense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60F71F1-AB19-9B4A-BB1F-33743E4EE8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001331"/>
              </p:ext>
            </p:extLst>
          </p:nvPr>
        </p:nvGraphicFramePr>
        <p:xfrm>
          <a:off x="553616" y="1123950"/>
          <a:ext cx="24384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827340583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50884230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 be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098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931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7846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235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She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723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498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1938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You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411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They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266269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C37375F-7810-C041-A89A-055A1E3BB1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208969"/>
              </p:ext>
            </p:extLst>
          </p:nvPr>
        </p:nvGraphicFramePr>
        <p:xfrm>
          <a:off x="6207966" y="1123950"/>
          <a:ext cx="24384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827340583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50884230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 be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098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have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931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You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846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has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235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She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723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498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have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1938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You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411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They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266269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52AD04D-0052-E84A-ADE3-E6973B233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621311"/>
              </p:ext>
            </p:extLst>
          </p:nvPr>
        </p:nvGraphicFramePr>
        <p:xfrm>
          <a:off x="3380791" y="1123950"/>
          <a:ext cx="24384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827340583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50884230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 be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098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do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931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You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846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does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235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She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723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498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do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1938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You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411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They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26626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810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C. Possessive (‘s / s’)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80C723D-E6C9-0743-8E6B-C097B79EA88B}"/>
              </a:ext>
            </a:extLst>
          </p:cNvPr>
          <p:cNvSpPr txBox="1">
            <a:spLocks/>
          </p:cNvSpPr>
          <p:nvPr/>
        </p:nvSpPr>
        <p:spPr>
          <a:xfrm>
            <a:off x="500743" y="1047750"/>
            <a:ext cx="8229600" cy="339447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dirty="0"/>
              <a:t>Possessive is used to mention something or someone that belongs to others. It is to show people that things or someone is connected to that person. It also comes after a noun.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dirty="0"/>
              <a:t>Examples: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u="sng" dirty="0">
                <a:solidFill>
                  <a:schemeClr val="accent6"/>
                </a:solidFill>
              </a:rPr>
              <a:t>Katy</a:t>
            </a:r>
            <a:r>
              <a:rPr lang="en-US" dirty="0">
                <a:solidFill>
                  <a:schemeClr val="accent6"/>
                </a:solidFill>
              </a:rPr>
              <a:t>’</a:t>
            </a:r>
            <a:r>
              <a:rPr lang="en-US" b="1" dirty="0">
                <a:solidFill>
                  <a:schemeClr val="accent6"/>
                </a:solidFill>
              </a:rPr>
              <a:t>s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u="sng" dirty="0">
                <a:solidFill>
                  <a:schemeClr val="accent6"/>
                </a:solidFill>
              </a:rPr>
              <a:t>family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= It means family (noun) that belongs to Katy (the person).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u="sng" dirty="0">
                <a:solidFill>
                  <a:schemeClr val="accent6"/>
                </a:solidFill>
              </a:rPr>
              <a:t>My father</a:t>
            </a:r>
            <a:r>
              <a:rPr lang="en-US" dirty="0">
                <a:solidFill>
                  <a:schemeClr val="accent6"/>
                </a:solidFill>
              </a:rPr>
              <a:t>’</a:t>
            </a:r>
            <a:r>
              <a:rPr lang="en-US" b="1" dirty="0">
                <a:solidFill>
                  <a:schemeClr val="accent6"/>
                </a:solidFill>
              </a:rPr>
              <a:t>s </a:t>
            </a:r>
            <a:r>
              <a:rPr lang="en-US" u="sng" dirty="0">
                <a:solidFill>
                  <a:schemeClr val="accent6"/>
                </a:solidFill>
              </a:rPr>
              <a:t>car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= It means car (noun) that belongs to my father (the person).</a:t>
            </a:r>
          </a:p>
          <a:p>
            <a:pPr marL="0" indent="0">
              <a:buNone/>
              <a:tabLst>
                <a:tab pos="971550" algn="l"/>
              </a:tabLst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1781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1E571F3-30DC-D945-B737-C867F188DBFB}"/>
              </a:ext>
            </a:extLst>
          </p:cNvPr>
          <p:cNvSpPr txBox="1">
            <a:spLocks/>
          </p:cNvSpPr>
          <p:nvPr/>
        </p:nvSpPr>
        <p:spPr>
          <a:xfrm>
            <a:off x="500743" y="1047750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CE2BE-0AE2-BE48-A45E-7C5C5173B848}"/>
              </a:ext>
            </a:extLst>
          </p:cNvPr>
          <p:cNvSpPr txBox="1">
            <a:spLocks/>
          </p:cNvSpPr>
          <p:nvPr/>
        </p:nvSpPr>
        <p:spPr>
          <a:xfrm>
            <a:off x="609600" y="666750"/>
            <a:ext cx="8229600" cy="3276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700" dirty="0"/>
              <a:t>When something or someone belongs to more than one person, put (‘s) on the last name.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700" dirty="0"/>
              <a:t>Examples: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700" dirty="0">
                <a:solidFill>
                  <a:schemeClr val="accent6"/>
                </a:solidFill>
              </a:rPr>
              <a:t>Nina and </a:t>
            </a:r>
            <a:r>
              <a:rPr lang="en-US" sz="2700" u="sng" dirty="0">
                <a:solidFill>
                  <a:schemeClr val="accent6"/>
                </a:solidFill>
              </a:rPr>
              <a:t>Katy</a:t>
            </a:r>
            <a:r>
              <a:rPr lang="en-US" sz="2700" dirty="0">
                <a:solidFill>
                  <a:schemeClr val="accent6"/>
                </a:solidFill>
              </a:rPr>
              <a:t>’</a:t>
            </a:r>
            <a:r>
              <a:rPr lang="en-US" sz="2700" b="1" dirty="0">
                <a:solidFill>
                  <a:schemeClr val="accent6"/>
                </a:solidFill>
              </a:rPr>
              <a:t>s</a:t>
            </a:r>
            <a:r>
              <a:rPr lang="en-US" sz="2700" dirty="0">
                <a:solidFill>
                  <a:schemeClr val="accent6"/>
                </a:solidFill>
              </a:rPr>
              <a:t> cat </a:t>
            </a:r>
            <a:r>
              <a:rPr lang="en-US" sz="2700" dirty="0"/>
              <a:t>= It means cat (noun) that belongs to Nina and Katy (&gt;1 person).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700" dirty="0">
                <a:solidFill>
                  <a:schemeClr val="accent6"/>
                </a:solidFill>
              </a:rPr>
              <a:t>Sara and </a:t>
            </a:r>
            <a:r>
              <a:rPr lang="en-US" sz="2700" u="sng" dirty="0">
                <a:solidFill>
                  <a:schemeClr val="accent6"/>
                </a:solidFill>
              </a:rPr>
              <a:t>Laura</a:t>
            </a:r>
            <a:r>
              <a:rPr lang="en-US" sz="2700" dirty="0">
                <a:solidFill>
                  <a:schemeClr val="accent6"/>
                </a:solidFill>
              </a:rPr>
              <a:t>’</a:t>
            </a:r>
            <a:r>
              <a:rPr lang="en-US" sz="2700" b="1" dirty="0">
                <a:solidFill>
                  <a:schemeClr val="accent6"/>
                </a:solidFill>
              </a:rPr>
              <a:t>s</a:t>
            </a:r>
            <a:r>
              <a:rPr lang="en-US" sz="2700" dirty="0">
                <a:solidFill>
                  <a:schemeClr val="accent6"/>
                </a:solidFill>
              </a:rPr>
              <a:t> brother </a:t>
            </a:r>
            <a:r>
              <a:rPr lang="en-US" sz="2700" dirty="0"/>
              <a:t>= It means brother (noun) of Sara and Laura (&gt;1 person).</a:t>
            </a:r>
          </a:p>
        </p:txBody>
      </p:sp>
    </p:spTree>
    <p:extLst>
      <p:ext uri="{BB962C8B-B14F-4D97-AF65-F5344CB8AC3E}">
        <p14:creationId xmlns:p14="http://schemas.microsoft.com/office/powerpoint/2010/main" val="208665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1E571F3-30DC-D945-B737-C867F188DBFB}"/>
              </a:ext>
            </a:extLst>
          </p:cNvPr>
          <p:cNvSpPr txBox="1">
            <a:spLocks/>
          </p:cNvSpPr>
          <p:nvPr/>
        </p:nvSpPr>
        <p:spPr>
          <a:xfrm>
            <a:off x="500743" y="1047750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CE2BE-0AE2-BE48-A45E-7C5C5173B848}"/>
              </a:ext>
            </a:extLst>
          </p:cNvPr>
          <p:cNvSpPr txBox="1">
            <a:spLocks/>
          </p:cNvSpPr>
          <p:nvPr/>
        </p:nvSpPr>
        <p:spPr>
          <a:xfrm>
            <a:off x="530290" y="611386"/>
            <a:ext cx="8229600" cy="34081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971550" algn="l"/>
              </a:tabLst>
            </a:pPr>
            <a:r>
              <a:rPr lang="en-US" sz="2700" dirty="0"/>
              <a:t>When something or someone belongs to a person whose name ends with –s, put (‘) after the name.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700" dirty="0"/>
              <a:t>Examples: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700" u="sng" dirty="0" err="1">
                <a:solidFill>
                  <a:schemeClr val="accent6"/>
                </a:solidFill>
              </a:rPr>
              <a:t>Ani</a:t>
            </a:r>
            <a:r>
              <a:rPr lang="en-US" sz="2700" b="1" u="sng" dirty="0" err="1">
                <a:solidFill>
                  <a:schemeClr val="accent6"/>
                </a:solidFill>
              </a:rPr>
              <a:t>s</a:t>
            </a:r>
            <a:r>
              <a:rPr lang="en-US" sz="2700" u="sng" dirty="0" err="1">
                <a:solidFill>
                  <a:schemeClr val="accent6"/>
                </a:solidFill>
              </a:rPr>
              <a:t>’</a:t>
            </a:r>
            <a:r>
              <a:rPr lang="en-US" sz="2700" dirty="0">
                <a:solidFill>
                  <a:schemeClr val="accent6"/>
                </a:solidFill>
              </a:rPr>
              <a:t> phone </a:t>
            </a:r>
            <a:r>
              <a:rPr lang="en-US" sz="2700" dirty="0"/>
              <a:t>= It means phone (noun) that belongs to Anis.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700" dirty="0">
                <a:solidFill>
                  <a:schemeClr val="accent6"/>
                </a:solidFill>
              </a:rPr>
              <a:t>My </a:t>
            </a:r>
            <a:r>
              <a:rPr lang="en-US" sz="2700" u="sng" dirty="0">
                <a:solidFill>
                  <a:schemeClr val="accent6"/>
                </a:solidFill>
              </a:rPr>
              <a:t>sister</a:t>
            </a:r>
            <a:r>
              <a:rPr lang="en-US" sz="2700" b="1" u="sng" dirty="0">
                <a:solidFill>
                  <a:schemeClr val="accent6"/>
                </a:solidFill>
              </a:rPr>
              <a:t>s</a:t>
            </a:r>
            <a:r>
              <a:rPr lang="en-US" sz="2700" u="sng" dirty="0">
                <a:solidFill>
                  <a:schemeClr val="accent6"/>
                </a:solidFill>
              </a:rPr>
              <a:t>’</a:t>
            </a:r>
            <a:r>
              <a:rPr lang="en-US" sz="2700" dirty="0">
                <a:solidFill>
                  <a:schemeClr val="accent6"/>
                </a:solidFill>
              </a:rPr>
              <a:t> school </a:t>
            </a:r>
            <a:r>
              <a:rPr lang="en-US" sz="2700" dirty="0"/>
              <a:t>= It means school (noun) where my sisters study.</a:t>
            </a:r>
          </a:p>
        </p:txBody>
      </p:sp>
    </p:spTree>
    <p:extLst>
      <p:ext uri="{BB962C8B-B14F-4D97-AF65-F5344CB8AC3E}">
        <p14:creationId xmlns:p14="http://schemas.microsoft.com/office/powerpoint/2010/main" val="258645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1E571F3-30DC-D945-B737-C867F188DBFB}"/>
              </a:ext>
            </a:extLst>
          </p:cNvPr>
          <p:cNvSpPr txBox="1">
            <a:spLocks/>
          </p:cNvSpPr>
          <p:nvPr/>
        </p:nvSpPr>
        <p:spPr>
          <a:xfrm>
            <a:off x="500743" y="1047750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CE2BE-0AE2-BE48-A45E-7C5C5173B848}"/>
              </a:ext>
            </a:extLst>
          </p:cNvPr>
          <p:cNvSpPr txBox="1">
            <a:spLocks/>
          </p:cNvSpPr>
          <p:nvPr/>
        </p:nvSpPr>
        <p:spPr>
          <a:xfrm>
            <a:off x="500743" y="916660"/>
            <a:ext cx="8229600" cy="42326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971550" algn="l"/>
              </a:tabLst>
            </a:pPr>
            <a:r>
              <a:rPr lang="en-US" sz="2400" dirty="0"/>
              <a:t>Other examples: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C5BD882-466F-184E-82CF-04B6DD9C5A90}"/>
              </a:ext>
            </a:extLst>
          </p:cNvPr>
          <p:cNvSpPr txBox="1">
            <a:spLocks/>
          </p:cNvSpPr>
          <p:nvPr/>
        </p:nvSpPr>
        <p:spPr>
          <a:xfrm>
            <a:off x="500744" y="1504950"/>
            <a:ext cx="8490856" cy="2819400"/>
          </a:xfrm>
          <a:prstGeom prst="rect">
            <a:avLst/>
          </a:prstGeom>
        </p:spPr>
        <p:txBody>
          <a:bodyPr numCol="3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 err="1">
                <a:solidFill>
                  <a:schemeClr val="accent6"/>
                </a:solidFill>
              </a:rPr>
              <a:t>Yuda’s</a:t>
            </a:r>
            <a:r>
              <a:rPr lang="en-US" sz="2400" dirty="0">
                <a:solidFill>
                  <a:schemeClr val="accent6"/>
                </a:solidFill>
              </a:rPr>
              <a:t> bicycle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>
                <a:solidFill>
                  <a:schemeClr val="accent6"/>
                </a:solidFill>
              </a:rPr>
              <a:t>Jim and Dan’s toy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>
                <a:solidFill>
                  <a:schemeClr val="accent6"/>
                </a:solidFill>
              </a:rPr>
              <a:t>Elis’ bed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>
                <a:solidFill>
                  <a:schemeClr val="accent6"/>
                </a:solidFill>
              </a:rPr>
              <a:t>School’s library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endParaRPr lang="en-US" sz="2400" dirty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endParaRPr lang="en-US" sz="2400" dirty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>
                <a:solidFill>
                  <a:schemeClr val="accent6"/>
                </a:solidFill>
              </a:rPr>
              <a:t>My aunt and uncle’s money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>
                <a:solidFill>
                  <a:schemeClr val="accent6"/>
                </a:solidFill>
              </a:rPr>
              <a:t>My parents’ son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>
                <a:solidFill>
                  <a:schemeClr val="accent6"/>
                </a:solidFill>
              </a:rPr>
              <a:t>Mother’s bag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endParaRPr lang="en-US" sz="2400" dirty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endParaRPr lang="en-US" sz="2400" dirty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 err="1">
                <a:solidFill>
                  <a:schemeClr val="accent6"/>
                </a:solidFill>
              </a:rPr>
              <a:t>Faris</a:t>
            </a:r>
            <a:r>
              <a:rPr lang="en-US" sz="2400" dirty="0">
                <a:solidFill>
                  <a:schemeClr val="accent6"/>
                </a:solidFill>
              </a:rPr>
              <a:t>’ picture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>
                <a:solidFill>
                  <a:schemeClr val="accent6"/>
                </a:solidFill>
              </a:rPr>
              <a:t>My cousin’s book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>
                <a:solidFill>
                  <a:schemeClr val="accent6"/>
                </a:solidFill>
              </a:rPr>
              <a:t>The cat and dog’s house</a:t>
            </a:r>
          </a:p>
          <a:p>
            <a:pPr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sz="2400" dirty="0">
                <a:solidFill>
                  <a:schemeClr val="accent6"/>
                </a:solidFill>
              </a:rPr>
              <a:t>My turtles’ food</a:t>
            </a:r>
          </a:p>
        </p:txBody>
      </p:sp>
    </p:spTree>
    <p:extLst>
      <p:ext uri="{BB962C8B-B14F-4D97-AF65-F5344CB8AC3E}">
        <p14:creationId xmlns:p14="http://schemas.microsoft.com/office/powerpoint/2010/main" val="7848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</TotalTime>
  <Words>1037</Words>
  <Application>Microsoft Office PowerPoint</Application>
  <PresentationFormat>On-screen Show (16:9)</PresentationFormat>
  <Paragraphs>226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ＭＳ Ｐゴシック</vt:lpstr>
      <vt:lpstr>Arial</vt:lpstr>
      <vt:lpstr>Calibri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Rio Fazri Septian</cp:lastModifiedBy>
  <cp:revision>50</cp:revision>
  <dcterms:created xsi:type="dcterms:W3CDTF">2022-01-17T01:37:52Z</dcterms:created>
  <dcterms:modified xsi:type="dcterms:W3CDTF">2023-06-20T07:05:36Z</dcterms:modified>
</cp:coreProperties>
</file>