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8" r:id="rId3"/>
    <p:sldId id="283" r:id="rId4"/>
    <p:sldId id="312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287" r:id="rId18"/>
    <p:sldId id="328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73B0"/>
    <a:srgbClr val="FCF5D3"/>
    <a:srgbClr val="F4F7E0"/>
    <a:srgbClr val="254061"/>
    <a:srgbClr val="A58469"/>
    <a:srgbClr val="F05120"/>
    <a:srgbClr val="005C4A"/>
    <a:srgbClr val="EFCACA"/>
    <a:srgbClr val="579488"/>
    <a:srgbClr val="9DD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89847" autoAdjust="0"/>
  </p:normalViewPr>
  <p:slideViewPr>
    <p:cSldViewPr>
      <p:cViewPr varScale="1">
        <p:scale>
          <a:sx n="116" d="100"/>
          <a:sy n="116" d="100"/>
        </p:scale>
        <p:origin x="57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06/04/2023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4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0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" y="0"/>
            <a:ext cx="9132965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99908" y="2977351"/>
            <a:ext cx="251601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SMP/MTs KELAS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0"/>
            <a:ext cx="2269429" cy="2995131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F05120"/>
                </a:solidFill>
                <a:cs typeface="Arial" pitchFamily="34" charset="0"/>
              </a:rPr>
              <a:t>MATEMATIKA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37231F-15A1-40FC-A7B3-5A1A4C472B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53" b="1896"/>
          <a:stretch/>
        </p:blipFill>
        <p:spPr>
          <a:xfrm>
            <a:off x="1238251" y="971550"/>
            <a:ext cx="2190750" cy="29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152400" y="361950"/>
            <a:ext cx="3061527" cy="545166"/>
            <a:chOff x="375352" y="1385707"/>
            <a:chExt cx="6080764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375352" y="1419653"/>
              <a:ext cx="608076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Relasi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dari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2BDD7A-B014-4178-BFD9-DDBC091D3BEB}"/>
                  </a:ext>
                </a:extLst>
              </p:cNvPr>
              <p:cNvSpPr txBox="1"/>
              <p:nvPr/>
            </p:nvSpPr>
            <p:spPr>
              <a:xfrm>
                <a:off x="474788" y="1130912"/>
                <a:ext cx="6326882" cy="1951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Relasi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himpunan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ke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adalah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himpunan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bagian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perkalian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Cartesius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× B.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Jika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menyatakan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relasi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ke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B.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R </a:t>
                </a:r>
                <a14:m>
                  <m:oMath xmlns:m="http://schemas.openxmlformats.org/officeDocument/2006/math">
                    <m:r>
                      <a:rPr lang="en-US" sz="1650" dirty="0" smtClean="0">
                        <a:latin typeface="Cambria Math" panose="02040503050406030204" pitchFamily="18" charset="0"/>
                      </a:rPr>
                      <m:t>⊂</m:t>
                    </m:r>
                  </m:oMath>
                </a14:m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× B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dengan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disebut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 err="1">
                    <a:latin typeface="Times New Roman" pitchFamily="18" charset="0"/>
                    <a:cs typeface="Times New Roman" pitchFamily="18" charset="0"/>
                  </a:rPr>
                  <a:t>daerah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 err="1">
                    <a:latin typeface="Times New Roman" pitchFamily="18" charset="0"/>
                    <a:cs typeface="Times New Roman" pitchFamily="18" charset="0"/>
                  </a:rPr>
                  <a:t>asal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atau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domaian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disebut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 err="1">
                    <a:latin typeface="Times New Roman" pitchFamily="18" charset="0"/>
                    <a:cs typeface="Times New Roman" pitchFamily="18" charset="0"/>
                  </a:rPr>
                  <a:t>daerah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 err="1">
                    <a:latin typeface="Times New Roman" pitchFamily="18" charset="0"/>
                    <a:cs typeface="Times New Roman" pitchFamily="18" charset="0"/>
                  </a:rPr>
                  <a:t>kawan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atau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 err="1">
                    <a:latin typeface="Times New Roman" pitchFamily="18" charset="0"/>
                    <a:cs typeface="Times New Roman" pitchFamily="18" charset="0"/>
                  </a:rPr>
                  <a:t>komodain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2BDD7A-B014-4178-BFD9-DDBC091D3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88" y="1130912"/>
                <a:ext cx="6326882" cy="1951112"/>
              </a:xfrm>
              <a:prstGeom prst="rect">
                <a:avLst/>
              </a:prstGeom>
              <a:blipFill>
                <a:blip r:embed="rId5"/>
                <a:stretch>
                  <a:fillRect l="-578" r="-578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2562370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67078" y="209550"/>
            <a:ext cx="3061527" cy="545166"/>
            <a:chOff x="375352" y="1385707"/>
            <a:chExt cx="6080764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375352" y="1419653"/>
              <a:ext cx="608076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Menggambar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Relasi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2BDD7A-B014-4178-BFD9-DDBC091D3BEB}"/>
                  </a:ext>
                </a:extLst>
              </p:cNvPr>
              <p:cNvSpPr txBox="1"/>
              <p:nvPr/>
            </p:nvSpPr>
            <p:spPr>
              <a:xfrm>
                <a:off x="228600" y="1986631"/>
                <a:ext cx="7069012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Jika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A, b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B,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dan (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a, b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)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anggota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relasi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maka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ditarik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panah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ke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b.  </a:t>
                </a:r>
                <a:endParaRPr lang="en-US" sz="16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2BDD7A-B014-4178-BFD9-DDBC091D3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986631"/>
                <a:ext cx="7069012" cy="427618"/>
              </a:xfrm>
              <a:prstGeom prst="rect">
                <a:avLst/>
              </a:prstGeom>
              <a:blipFill>
                <a:blip r:embed="rId5"/>
                <a:stretch>
                  <a:fillRect l="-518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DB93F3A4-2863-48C7-8CD5-189BA40CF365}"/>
              </a:ext>
            </a:extLst>
          </p:cNvPr>
          <p:cNvGrpSpPr/>
          <p:nvPr/>
        </p:nvGrpSpPr>
        <p:grpSpPr>
          <a:xfrm>
            <a:off x="533400" y="941717"/>
            <a:ext cx="3759754" cy="1025864"/>
            <a:chOff x="439662" y="1129066"/>
            <a:chExt cx="3759754" cy="10258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2AFA3C6-E855-4FBC-AD8D-F4AD805ED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62" y="1129066"/>
              <a:ext cx="3759754" cy="1025864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1B2FC-D211-4F80-B1E7-659B1CD4FD12}"/>
                </a:ext>
              </a:extLst>
            </p:cNvPr>
            <p:cNvGrpSpPr/>
            <p:nvPr/>
          </p:nvGrpSpPr>
          <p:grpSpPr>
            <a:xfrm>
              <a:off x="757522" y="1402707"/>
              <a:ext cx="2455309" cy="523220"/>
              <a:chOff x="757522" y="1402707"/>
              <a:chExt cx="2455309" cy="523220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DDE54F-41BF-4CDC-8FA0-24D3219BDB59}"/>
                  </a:ext>
                </a:extLst>
              </p:cNvPr>
              <p:cNvSpPr txBox="1"/>
              <p:nvPr/>
            </p:nvSpPr>
            <p:spPr>
              <a:xfrm>
                <a:off x="757522" y="1402707"/>
                <a:ext cx="5341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A.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F9A0689-CDAB-4F80-BF0C-212166128B05}"/>
                  </a:ext>
                </a:extLst>
              </p:cNvPr>
              <p:cNvSpPr txBox="1"/>
              <p:nvPr/>
            </p:nvSpPr>
            <p:spPr>
              <a:xfrm>
                <a:off x="1470046" y="1550354"/>
                <a:ext cx="17427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Diagram </a:t>
                </a:r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Panah</a:t>
                </a:r>
                <a:endPara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80A4DC2-EDB5-4EB5-B523-D9C47FDB155D}"/>
              </a:ext>
            </a:extLst>
          </p:cNvPr>
          <p:cNvGrpSpPr/>
          <p:nvPr/>
        </p:nvGrpSpPr>
        <p:grpSpPr>
          <a:xfrm>
            <a:off x="2119702" y="2548675"/>
            <a:ext cx="2173452" cy="1620274"/>
            <a:chOff x="762000" y="1373352"/>
            <a:chExt cx="2173452" cy="162027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CCCCF2E-C371-4D5A-BEE7-0207C34DC1E9}"/>
                </a:ext>
              </a:extLst>
            </p:cNvPr>
            <p:cNvGrpSpPr/>
            <p:nvPr/>
          </p:nvGrpSpPr>
          <p:grpSpPr>
            <a:xfrm>
              <a:off x="762000" y="1373352"/>
              <a:ext cx="2173452" cy="1338058"/>
              <a:chOff x="762000" y="1373352"/>
              <a:chExt cx="2173452" cy="133805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F58660B3-F43D-4F50-8169-F5E6B2C24A18}"/>
                  </a:ext>
                </a:extLst>
              </p:cNvPr>
              <p:cNvSpPr/>
              <p:nvPr/>
            </p:nvSpPr>
            <p:spPr>
              <a:xfrm>
                <a:off x="762000" y="1378131"/>
                <a:ext cx="931522" cy="133327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i="1" dirty="0">
                    <a:solidFill>
                      <a:schemeClr val="tx2">
                        <a:lumMod val="5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39D5849-D0B5-4B87-91A3-38FDCB9257C5}"/>
                  </a:ext>
                </a:extLst>
              </p:cNvPr>
              <p:cNvSpPr/>
              <p:nvPr/>
            </p:nvSpPr>
            <p:spPr>
              <a:xfrm>
                <a:off x="2003930" y="1373352"/>
                <a:ext cx="931522" cy="133327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i="1" dirty="0">
                    <a:solidFill>
                      <a:schemeClr val="tx2">
                        <a:lumMod val="50000"/>
                      </a:schemeClr>
                    </a:solidFill>
                  </a:rPr>
                  <a:t>b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71F26640-8EBF-467B-9121-E47C4EE17D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82290" y="2082226"/>
                <a:ext cx="917608" cy="1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5D2DD57-B59E-450C-9B66-D0F0C6A8FB7F}"/>
                </a:ext>
              </a:extLst>
            </p:cNvPr>
            <p:cNvSpPr txBox="1"/>
            <p:nvPr/>
          </p:nvSpPr>
          <p:spPr>
            <a:xfrm>
              <a:off x="1032863" y="2685849"/>
              <a:ext cx="1832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400" i="1" dirty="0">
                  <a:latin typeface="Times New Roman" pitchFamily="18" charset="0"/>
                  <a:cs typeface="Times New Roman" pitchFamily="18" charset="0"/>
                </a:rPr>
                <a:t>a, b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) </a:t>
              </a:r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anggota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relasi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415783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837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2BDD7A-B014-4178-BFD9-DDBC091D3BEB}"/>
                  </a:ext>
                </a:extLst>
              </p:cNvPr>
              <p:cNvSpPr txBox="1"/>
              <p:nvPr/>
            </p:nvSpPr>
            <p:spPr>
              <a:xfrm>
                <a:off x="219075" y="1074327"/>
                <a:ext cx="7069012" cy="1570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Untuk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menggambar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relasi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ke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anggota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domaian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digambarkan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mendatar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kodomain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digambarkan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tegak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165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Jika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A, b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B,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dan (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a, b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)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anggota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relasi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maka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perpotongan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antara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dan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diberi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noktah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). 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2BDD7A-B014-4178-BFD9-DDBC091D3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075" y="1074327"/>
                <a:ext cx="7069012" cy="1570238"/>
              </a:xfrm>
              <a:prstGeom prst="rect">
                <a:avLst/>
              </a:prstGeom>
              <a:blipFill>
                <a:blip r:embed="rId4"/>
                <a:stretch>
                  <a:fillRect l="-517" r="-431" b="-4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DB93F3A4-2863-48C7-8CD5-189BA40CF365}"/>
              </a:ext>
            </a:extLst>
          </p:cNvPr>
          <p:cNvGrpSpPr/>
          <p:nvPr/>
        </p:nvGrpSpPr>
        <p:grpSpPr>
          <a:xfrm>
            <a:off x="152400" y="95724"/>
            <a:ext cx="3759754" cy="1025864"/>
            <a:chOff x="439662" y="1129066"/>
            <a:chExt cx="3759754" cy="10258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2AFA3C6-E855-4FBC-AD8D-F4AD805ED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62" y="1129066"/>
              <a:ext cx="3759754" cy="1025864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1B2FC-D211-4F80-B1E7-659B1CD4FD12}"/>
                </a:ext>
              </a:extLst>
            </p:cNvPr>
            <p:cNvGrpSpPr/>
            <p:nvPr/>
          </p:nvGrpSpPr>
          <p:grpSpPr>
            <a:xfrm>
              <a:off x="757522" y="1402707"/>
              <a:ext cx="2763085" cy="523220"/>
              <a:chOff x="757522" y="1402707"/>
              <a:chExt cx="2763085" cy="523220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DDE54F-41BF-4CDC-8FA0-24D3219BDB59}"/>
                  </a:ext>
                </a:extLst>
              </p:cNvPr>
              <p:cNvSpPr txBox="1"/>
              <p:nvPr/>
            </p:nvSpPr>
            <p:spPr>
              <a:xfrm>
                <a:off x="757522" y="1402707"/>
                <a:ext cx="5132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B.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F9A0689-CDAB-4F80-BF0C-212166128B05}"/>
                  </a:ext>
                </a:extLst>
              </p:cNvPr>
              <p:cNvSpPr txBox="1"/>
              <p:nvPr/>
            </p:nvSpPr>
            <p:spPr>
              <a:xfrm>
                <a:off x="1470046" y="1550354"/>
                <a:ext cx="20505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Diagram </a:t>
                </a:r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Cartesius</a:t>
                </a:r>
                <a:endPara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950ADD5D-A484-431C-BC18-F23D4095FE79}"/>
              </a:ext>
            </a:extLst>
          </p:cNvPr>
          <p:cNvSpPr/>
          <p:nvPr/>
        </p:nvSpPr>
        <p:spPr>
          <a:xfrm>
            <a:off x="1600200" y="2432594"/>
            <a:ext cx="57371" cy="6295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BF0F041-5897-47FE-8E8B-AFAD22E41A08}"/>
              </a:ext>
            </a:extLst>
          </p:cNvPr>
          <p:cNvSpPr txBox="1"/>
          <p:nvPr/>
        </p:nvSpPr>
        <p:spPr>
          <a:xfrm>
            <a:off x="3084761" y="3213987"/>
            <a:ext cx="1832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000" i="1" dirty="0">
                <a:latin typeface="Times New Roman" pitchFamily="18" charset="0"/>
                <a:cs typeface="Times New Roman" pitchFamily="18" charset="0"/>
              </a:rPr>
              <a:t>a, b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B17E0C-93A7-44DE-8FE1-72AF55B3267F}"/>
              </a:ext>
            </a:extLst>
          </p:cNvPr>
          <p:cNvGrpSpPr/>
          <p:nvPr/>
        </p:nvGrpSpPr>
        <p:grpSpPr>
          <a:xfrm>
            <a:off x="2282359" y="2679222"/>
            <a:ext cx="1787605" cy="1293231"/>
            <a:chOff x="2282359" y="2679222"/>
            <a:chExt cx="1787605" cy="129323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98940A7-9FB6-4299-9879-B7C863A76B36}"/>
                </a:ext>
              </a:extLst>
            </p:cNvPr>
            <p:cNvGrpSpPr/>
            <p:nvPr/>
          </p:nvGrpSpPr>
          <p:grpSpPr>
            <a:xfrm>
              <a:off x="2282359" y="2679222"/>
              <a:ext cx="1787605" cy="1293231"/>
              <a:chOff x="1254750" y="1837333"/>
              <a:chExt cx="1787605" cy="1293231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44600580-58F2-4242-834A-46F273344B92}"/>
                  </a:ext>
                </a:extLst>
              </p:cNvPr>
              <p:cNvGrpSpPr/>
              <p:nvPr/>
            </p:nvGrpSpPr>
            <p:grpSpPr>
              <a:xfrm>
                <a:off x="1430968" y="2349909"/>
                <a:ext cx="758927" cy="780655"/>
                <a:chOff x="1430968" y="2349909"/>
                <a:chExt cx="758927" cy="780655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4AF5F3C4-5436-4D7B-AD97-EC71A1F91689}"/>
                    </a:ext>
                  </a:extLst>
                </p:cNvPr>
                <p:cNvSpPr/>
                <p:nvPr/>
              </p:nvSpPr>
              <p:spPr>
                <a:xfrm>
                  <a:off x="1430968" y="2349909"/>
                  <a:ext cx="261610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  <a:endParaRPr lang="en-US" sz="1200" i="1" dirty="0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7CB7EF08-3C89-4976-A1DD-21DC3CEAF985}"/>
                    </a:ext>
                  </a:extLst>
                </p:cNvPr>
                <p:cNvSpPr/>
                <p:nvPr/>
              </p:nvSpPr>
              <p:spPr>
                <a:xfrm>
                  <a:off x="2057152" y="2479302"/>
                  <a:ext cx="57371" cy="6295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6872A0C9-3937-4E8A-93F0-4387D7B9E407}"/>
                    </a:ext>
                  </a:extLst>
                </p:cNvPr>
                <p:cNvSpPr/>
                <p:nvPr/>
              </p:nvSpPr>
              <p:spPr>
                <a:xfrm>
                  <a:off x="1955311" y="2853565"/>
                  <a:ext cx="234584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i="1" dirty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en-US" sz="1200" i="1" dirty="0"/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75E1486-0BB6-4917-BC57-77A67E8D3AA7}"/>
                  </a:ext>
                </a:extLst>
              </p:cNvPr>
              <p:cNvSpPr/>
              <p:nvPr/>
            </p:nvSpPr>
            <p:spPr>
              <a:xfrm>
                <a:off x="2379994" y="2741781"/>
                <a:ext cx="662361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>
                    <a:latin typeface="Times New Roman" pitchFamily="18" charset="0"/>
                    <a:cs typeface="Times New Roman" pitchFamily="18" charset="0"/>
                  </a:rPr>
                  <a:t>Domain</a:t>
                </a:r>
                <a:endParaRPr lang="en-US" sz="1100" b="1" dirty="0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0BA6422-CBD7-410B-9D08-35C67232A609}"/>
                  </a:ext>
                </a:extLst>
              </p:cNvPr>
              <p:cNvGrpSpPr/>
              <p:nvPr/>
            </p:nvGrpSpPr>
            <p:grpSpPr>
              <a:xfrm>
                <a:off x="1254750" y="1837333"/>
                <a:ext cx="1149350" cy="1119721"/>
                <a:chOff x="1254750" y="1837333"/>
                <a:chExt cx="1149350" cy="1119721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66FC2E85-05ED-4A7D-8E71-9879D5B72D76}"/>
                    </a:ext>
                  </a:extLst>
                </p:cNvPr>
                <p:cNvGrpSpPr/>
                <p:nvPr/>
              </p:nvGrpSpPr>
              <p:grpSpPr>
                <a:xfrm>
                  <a:off x="1550700" y="2088086"/>
                  <a:ext cx="853400" cy="868968"/>
                  <a:chOff x="1655065" y="2307921"/>
                  <a:chExt cx="853400" cy="868968"/>
                </a:xfrm>
              </p:grpSpPr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920CC936-591A-498B-B768-423500FACD92}"/>
                      </a:ext>
                    </a:extLst>
                  </p:cNvPr>
                  <p:cNvGrpSpPr/>
                  <p:nvPr/>
                </p:nvGrpSpPr>
                <p:grpSpPr>
                  <a:xfrm>
                    <a:off x="1655065" y="2307921"/>
                    <a:ext cx="853400" cy="868968"/>
                    <a:chOff x="1655065" y="2307921"/>
                    <a:chExt cx="853400" cy="868968"/>
                  </a:xfrm>
                </p:grpSpPr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2F6F642B-2838-4F9E-AFD8-1879B6D880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752600" y="2307921"/>
                      <a:ext cx="0" cy="868968"/>
                    </a:xfrm>
                    <a:prstGeom prst="line">
                      <a:avLst/>
                    </a:prstGeom>
                    <a:ln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7DB12BA4-2F38-47A7-A0E3-65DEB7F296E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655065" y="3105150"/>
                      <a:ext cx="853400" cy="0"/>
                    </a:xfrm>
                    <a:prstGeom prst="line">
                      <a:avLst/>
                    </a:prstGeom>
                    <a:ln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BCFDF51B-8571-4CC0-B9B0-E6C231BB72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52600" y="2724150"/>
                    <a:ext cx="42436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17F3372B-8A90-41AB-B0F3-D39D15E516F8}"/>
                      </a:ext>
                    </a:extLst>
                  </p:cNvPr>
                  <p:cNvCxnSpPr>
                    <a:cxnSpLocks/>
                    <a:stCxn id="44" idx="0"/>
                  </p:cNvCxnSpPr>
                  <p:nvPr/>
                </p:nvCxnSpPr>
                <p:spPr>
                  <a:xfrm>
                    <a:off x="2190203" y="2717041"/>
                    <a:ext cx="4936" cy="35807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BDBFC9B1-552A-4480-82E7-5F2F54580511}"/>
                    </a:ext>
                  </a:extLst>
                </p:cNvPr>
                <p:cNvSpPr/>
                <p:nvPr/>
              </p:nvSpPr>
              <p:spPr>
                <a:xfrm>
                  <a:off x="1254750" y="1837333"/>
                  <a:ext cx="817853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b="1" dirty="0" err="1">
                      <a:latin typeface="Times New Roman" pitchFamily="18" charset="0"/>
                      <a:cs typeface="Times New Roman" pitchFamily="18" charset="0"/>
                    </a:rPr>
                    <a:t>Kodomain</a:t>
                  </a:r>
                  <a:endParaRPr lang="en-US" sz="1100" b="1" dirty="0"/>
                </a:p>
              </p:txBody>
            </p:sp>
          </p:grp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19096A4-A113-47FE-8ABE-DC943983A3BC}"/>
                </a:ext>
              </a:extLst>
            </p:cNvPr>
            <p:cNvSpPr/>
            <p:nvPr/>
          </p:nvSpPr>
          <p:spPr>
            <a:xfrm>
              <a:off x="2691285" y="3043706"/>
              <a:ext cx="96853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err="1">
                  <a:latin typeface="Times New Roman" pitchFamily="18" charset="0"/>
                  <a:cs typeface="Times New Roman" pitchFamily="18" charset="0"/>
                </a:rPr>
                <a:t>anggota</a:t>
              </a:r>
              <a:r>
                <a:rPr lang="en-US" sz="10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50" dirty="0" err="1">
                  <a:latin typeface="Times New Roman" pitchFamily="18" charset="0"/>
                  <a:cs typeface="Times New Roman" pitchFamily="18" charset="0"/>
                </a:rPr>
                <a:t>relasi</a:t>
              </a:r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677996231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2725405" cy="999041"/>
            <a:chOff x="152400" y="219573"/>
            <a:chExt cx="2725405" cy="99904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19573"/>
              <a:ext cx="27254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231666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2.3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Definisi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Fungsi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2595" y="1203036"/>
            <a:ext cx="6338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fungsi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pemetaan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setiap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anggota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(domain)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mempunyai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tepat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anggota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kodomain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Khusus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fungsi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juga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daerah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definisi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5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8AF5EE0-B948-46B3-9A81-44FEC9757CF5}"/>
              </a:ext>
            </a:extLst>
          </p:cNvPr>
          <p:cNvGrpSpPr/>
          <p:nvPr/>
        </p:nvGrpSpPr>
        <p:grpSpPr>
          <a:xfrm>
            <a:off x="2514600" y="2571750"/>
            <a:ext cx="2307670" cy="1593308"/>
            <a:chOff x="2340530" y="2235327"/>
            <a:chExt cx="2307670" cy="1593308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557FAB6-928D-4698-A171-51CD834C89FA}"/>
                </a:ext>
              </a:extLst>
            </p:cNvPr>
            <p:cNvCxnSpPr>
              <a:cxnSpLocks/>
            </p:cNvCxnSpPr>
            <p:nvPr/>
          </p:nvCxnSpPr>
          <p:spPr>
            <a:xfrm>
              <a:off x="3002616" y="2783570"/>
              <a:ext cx="947607" cy="366157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F56CED7-B617-40B3-A41A-9E7E0D3AC22E}"/>
                </a:ext>
              </a:extLst>
            </p:cNvPr>
            <p:cNvGrpSpPr/>
            <p:nvPr/>
          </p:nvGrpSpPr>
          <p:grpSpPr>
            <a:xfrm>
              <a:off x="2340530" y="2235327"/>
              <a:ext cx="2307670" cy="1593308"/>
              <a:chOff x="2340530" y="2235327"/>
              <a:chExt cx="2307670" cy="159330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4E3D377-9D82-4BEA-907C-52701EB15E0F}"/>
                  </a:ext>
                </a:extLst>
              </p:cNvPr>
              <p:cNvGrpSpPr/>
              <p:nvPr/>
            </p:nvGrpSpPr>
            <p:grpSpPr>
              <a:xfrm>
                <a:off x="2340530" y="2235327"/>
                <a:ext cx="2307670" cy="1593308"/>
                <a:chOff x="951820" y="1362961"/>
                <a:chExt cx="1983632" cy="1343670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AE9A1960-C321-4399-82F6-27A35347CCD1}"/>
                    </a:ext>
                  </a:extLst>
                </p:cNvPr>
                <p:cNvSpPr/>
                <p:nvPr/>
              </p:nvSpPr>
              <p:spPr>
                <a:xfrm>
                  <a:off x="951820" y="1362961"/>
                  <a:ext cx="931522" cy="133327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a</a:t>
                  </a: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b</a:t>
                  </a: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c</a:t>
                  </a:r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2C88BE9C-5EA5-4707-814A-968678373EAC}"/>
                    </a:ext>
                  </a:extLst>
                </p:cNvPr>
                <p:cNvSpPr/>
                <p:nvPr/>
              </p:nvSpPr>
              <p:spPr>
                <a:xfrm>
                  <a:off x="2003930" y="1373352"/>
                  <a:ext cx="931522" cy="133327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1</a:t>
                  </a: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2</a:t>
                  </a: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3</a:t>
                  </a: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4</a:t>
                  </a:r>
                </a:p>
              </p:txBody>
            </p: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BABF33F6-D809-4B6D-845F-C01A70920E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59949" y="2083626"/>
                  <a:ext cx="758163" cy="247085"/>
                </a:xfrm>
                <a:prstGeom prst="straightConnector1">
                  <a:avLst/>
                </a:prstGeom>
                <a:ln w="12700">
                  <a:solidFill>
                    <a:schemeClr val="accent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BB31097B-7FF9-4B6D-A9F3-40B1B6A981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5793" y="3331407"/>
                <a:ext cx="844220" cy="102935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476135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252904" y="65404"/>
            <a:ext cx="4242896" cy="959237"/>
            <a:chOff x="100504" y="134998"/>
            <a:chExt cx="3261619" cy="99904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04" y="134998"/>
              <a:ext cx="2725405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04876" y="426768"/>
              <a:ext cx="3057247" cy="515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2.4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Fungsi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sebagai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Mesin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45927" y="1423786"/>
            <a:ext cx="714500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Diketahui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X = </a:t>
            </a:r>
            <a:r>
              <a:rPr lang="en-US" sz="165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{ 1, 2, 3, 4, 5} 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dan </a:t>
            </a:r>
            <a:r>
              <a:rPr lang="en-US" sz="165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fungsi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5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5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dengan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domain </a:t>
            </a:r>
            <a:r>
              <a:rPr lang="en-US" sz="165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5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adalah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5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f(x) = </a:t>
            </a:r>
            <a:r>
              <a:rPr lang="en-US" sz="165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en-US" sz="165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+ </a:t>
            </a:r>
            <a:r>
              <a:rPr lang="en-US" sz="165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1.</a:t>
            </a:r>
            <a:endParaRPr lang="en-US" sz="1650" b="1" dirty="0">
              <a:latin typeface="Cambria Math" panose="02040503050406030204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D25CA1B-B7EF-4FD8-B21D-122A3AB27648}"/>
                  </a:ext>
                </a:extLst>
              </p:cNvPr>
              <p:cNvSpPr txBox="1"/>
              <p:nvPr/>
            </p:nvSpPr>
            <p:spPr>
              <a:xfrm>
                <a:off x="489335" y="1979215"/>
                <a:ext cx="6338488" cy="1951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AutoNum type="alphaLcPeriod"/>
                </a:pP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Tentukan peta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dari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1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dan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50" b="1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1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+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>
                      <a:rPr lang="en-US" sz="165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5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</m:oMath>
                </a14:m>
                <a:r>
                  <a:rPr lang="en-US" sz="165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1+</a:t>
                </a:r>
                <a:r>
                  <a:rPr lang="en-US" sz="165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 = 4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2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+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 = 7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b.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daerah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endParaRPr lang="en-US" sz="165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D25CA1B-B7EF-4FD8-B21D-122A3AB27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35" y="1979215"/>
                <a:ext cx="6338488" cy="1951112"/>
              </a:xfrm>
              <a:prstGeom prst="rect">
                <a:avLst/>
              </a:prstGeom>
              <a:blipFill>
                <a:blip r:embed="rId5"/>
                <a:stretch>
                  <a:fillRect l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8A9ED81B-8380-4EFC-B69D-3ED7A94AE2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64560"/>
              </p:ext>
            </p:extLst>
          </p:nvPr>
        </p:nvGraphicFramePr>
        <p:xfrm>
          <a:off x="1779230" y="3781036"/>
          <a:ext cx="3758699" cy="72565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287810987"/>
                    </a:ext>
                  </a:extLst>
                </a:gridCol>
                <a:gridCol w="634499">
                  <a:extLst>
                    <a:ext uri="{9D8B030D-6E8A-4147-A177-3AD203B41FA5}">
                      <a16:colId xmlns:a16="http://schemas.microsoft.com/office/drawing/2014/main" val="1482610067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5149987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072518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089558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920242397"/>
                    </a:ext>
                  </a:extLst>
                </a:gridCol>
              </a:tblGrid>
              <a:tr h="308084">
                <a:tc>
                  <a:txBody>
                    <a:bodyPr/>
                    <a:lstStyle/>
                    <a:p>
                      <a:r>
                        <a:rPr lang="en-US" sz="14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351588"/>
                  </a:ext>
                </a:extLst>
              </a:tr>
              <a:tr h="4175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f(x)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16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309301"/>
                  </a:ext>
                </a:extLst>
              </a:tr>
            </a:tbl>
          </a:graphicData>
        </a:graphic>
      </p:graphicFrame>
      <p:sp>
        <p:nvSpPr>
          <p:cNvPr id="11" name="Snip Single Corner Rectangle 47">
            <a:extLst>
              <a:ext uri="{FF2B5EF4-FFF2-40B4-BE49-F238E27FC236}">
                <a16:creationId xmlns:a16="http://schemas.microsoft.com/office/drawing/2014/main" id="{DBD432D5-23E6-492E-BCFD-125D359208AD}"/>
              </a:ext>
            </a:extLst>
          </p:cNvPr>
          <p:cNvSpPr/>
          <p:nvPr/>
        </p:nvSpPr>
        <p:spPr>
          <a:xfrm>
            <a:off x="304800" y="1058941"/>
            <a:ext cx="1047750" cy="332906"/>
          </a:xfrm>
          <a:prstGeom prst="snip1Rect">
            <a:avLst/>
          </a:prstGeom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 err="1">
                <a:solidFill>
                  <a:schemeClr val="bg1"/>
                </a:solidFill>
                <a:latin typeface="Arial Black" pitchFamily="34" charset="0"/>
              </a:rPr>
              <a:t>Contoh</a:t>
            </a:r>
            <a:r>
              <a:rPr lang="en-US" sz="135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76996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DE3077C-E989-4906-8F6C-66CBF763B225}"/>
              </a:ext>
            </a:extLst>
          </p:cNvPr>
          <p:cNvSpPr txBox="1"/>
          <p:nvPr/>
        </p:nvSpPr>
        <p:spPr>
          <a:xfrm>
            <a:off x="502372" y="391432"/>
            <a:ext cx="63384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 startAt="3"/>
            </a:pP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Gambarkan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diagram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Cartesiusnya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AE1A878-FBFF-4A51-BC57-7C09D925517B}"/>
              </a:ext>
            </a:extLst>
          </p:cNvPr>
          <p:cNvGrpSpPr/>
          <p:nvPr/>
        </p:nvGrpSpPr>
        <p:grpSpPr>
          <a:xfrm>
            <a:off x="1914205" y="940881"/>
            <a:ext cx="2974017" cy="3143086"/>
            <a:chOff x="2467171" y="696263"/>
            <a:chExt cx="2974017" cy="314308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B189598-2FB6-426A-8D46-EAFAF03AB951}"/>
                </a:ext>
              </a:extLst>
            </p:cNvPr>
            <p:cNvSpPr/>
            <p:nvPr/>
          </p:nvSpPr>
          <p:spPr>
            <a:xfrm>
              <a:off x="4485955" y="1770313"/>
              <a:ext cx="86045" cy="903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7A40BED-125C-4E17-B8E0-A33F2BB6ED92}"/>
                </a:ext>
              </a:extLst>
            </p:cNvPr>
            <p:cNvSpPr/>
            <p:nvPr/>
          </p:nvSpPr>
          <p:spPr>
            <a:xfrm>
              <a:off x="4979982" y="1312028"/>
              <a:ext cx="86045" cy="903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C4A5B6C-DC86-4EA7-9F86-FE064259B2AA}"/>
                </a:ext>
              </a:extLst>
            </p:cNvPr>
            <p:cNvSpPr/>
            <p:nvPr/>
          </p:nvSpPr>
          <p:spPr>
            <a:xfrm>
              <a:off x="3132085" y="2978179"/>
              <a:ext cx="86045" cy="903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01ABD697-EB98-41D4-B950-8916F8B056CF}"/>
                </a:ext>
              </a:extLst>
            </p:cNvPr>
            <p:cNvGrpSpPr/>
            <p:nvPr/>
          </p:nvGrpSpPr>
          <p:grpSpPr>
            <a:xfrm>
              <a:off x="2473334" y="696263"/>
              <a:ext cx="2708266" cy="2920793"/>
              <a:chOff x="2531578" y="896483"/>
              <a:chExt cx="2708266" cy="2920793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A942BF04-987B-41E1-829D-86284DAA867D}"/>
                  </a:ext>
                </a:extLst>
              </p:cNvPr>
              <p:cNvGrpSpPr/>
              <p:nvPr/>
            </p:nvGrpSpPr>
            <p:grpSpPr>
              <a:xfrm>
                <a:off x="2531578" y="896483"/>
                <a:ext cx="2708266" cy="2920793"/>
                <a:chOff x="1413690" y="1544119"/>
                <a:chExt cx="1805760" cy="2034853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5889B59D-8F71-4B29-A5B6-B051B93158E8}"/>
                    </a:ext>
                  </a:extLst>
                </p:cNvPr>
                <p:cNvGrpSpPr/>
                <p:nvPr/>
              </p:nvGrpSpPr>
              <p:grpSpPr>
                <a:xfrm>
                  <a:off x="1413690" y="1759456"/>
                  <a:ext cx="1805760" cy="1819516"/>
                  <a:chOff x="1413690" y="1759456"/>
                  <a:chExt cx="1805760" cy="1819516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DA22F7B6-B3FA-42F4-A46A-844418B53EDC}"/>
                      </a:ext>
                    </a:extLst>
                  </p:cNvPr>
                  <p:cNvGrpSpPr/>
                  <p:nvPr/>
                </p:nvGrpSpPr>
                <p:grpSpPr>
                  <a:xfrm>
                    <a:off x="1564810" y="1759456"/>
                    <a:ext cx="1654640" cy="1819516"/>
                    <a:chOff x="1669175" y="1979291"/>
                    <a:chExt cx="1654640" cy="1819516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id="{34011438-A341-4EAD-83BD-C17E48F46C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69175" y="1979291"/>
                      <a:ext cx="1654640" cy="1819516"/>
                      <a:chOff x="1669175" y="1979291"/>
                      <a:chExt cx="1654640" cy="1819516"/>
                    </a:xfrm>
                  </p:grpSpPr>
                  <p:cxnSp>
                    <p:nvCxnSpPr>
                      <p:cNvPr id="30" name="Straight Connector 29">
                        <a:extLst>
                          <a:ext uri="{FF2B5EF4-FFF2-40B4-BE49-F238E27FC236}">
                            <a16:creationId xmlns:a16="http://schemas.microsoft.com/office/drawing/2014/main" id="{25725D09-0AE4-49D2-866C-F16FAA24BB3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729187" y="1979291"/>
                        <a:ext cx="9365" cy="1819516"/>
                      </a:xfrm>
                      <a:prstGeom prst="line">
                        <a:avLst/>
                      </a:prstGeom>
                      <a:ln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>
                        <a:extLst>
                          <a:ext uri="{FF2B5EF4-FFF2-40B4-BE49-F238E27FC236}">
                            <a16:creationId xmlns:a16="http://schemas.microsoft.com/office/drawing/2014/main" id="{77F2BCCD-CC43-4D9E-8496-7D98F67CD04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1669175" y="3722947"/>
                        <a:ext cx="1654640" cy="16584"/>
                      </a:xfrm>
                      <a:prstGeom prst="line">
                        <a:avLst/>
                      </a:prstGeom>
                      <a:ln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3" name="Straight Connector 22">
                      <a:extLst>
                        <a:ext uri="{FF2B5EF4-FFF2-40B4-BE49-F238E27FC236}">
                          <a16:creationId xmlns:a16="http://schemas.microsoft.com/office/drawing/2014/main" id="{E466E15E-8803-41B1-BC0E-1010D87CBF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739905" y="2534116"/>
                      <a:ext cx="1155695" cy="345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id="{921D6ED5-5E57-45A1-9882-71A2BD7F21D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734037" y="3148893"/>
                      <a:ext cx="532143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7165A27F-FACA-4A58-B35A-67D100E027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740724" y="3385193"/>
                      <a:ext cx="264236" cy="274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F4491680-C8D7-4E41-8232-EE8B0E77C6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000109" y="3387936"/>
                      <a:ext cx="0" cy="335011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CD489AB7-BBDB-45FA-BEE0-D94380F7D6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266180" y="3148893"/>
                      <a:ext cx="0" cy="57405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EA948108-1384-4163-9B44-4221B7E922F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95600" y="2541144"/>
                      <a:ext cx="0" cy="118180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BE9D8E3F-95B7-4365-88A4-0E50391A4DFA}"/>
                      </a:ext>
                    </a:extLst>
                  </p:cNvPr>
                  <p:cNvSpPr/>
                  <p:nvPr/>
                </p:nvSpPr>
                <p:spPr>
                  <a:xfrm>
                    <a:off x="1413690" y="1913629"/>
                    <a:ext cx="236422" cy="19297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a:t>16</a:t>
                    </a:r>
                    <a:endParaRPr lang="en-US" sz="12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p:grp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E2559FD8-D9A2-4E5B-A67D-AABAD02BA7A4}"/>
                    </a:ext>
                  </a:extLst>
                </p:cNvPr>
                <p:cNvSpPr/>
                <p:nvPr/>
              </p:nvSpPr>
              <p:spPr>
                <a:xfrm>
                  <a:off x="1469744" y="1544119"/>
                  <a:ext cx="288795" cy="21442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i="1" dirty="0"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f(x)</a:t>
                  </a:r>
                </a:p>
              </p:txBody>
            </p:sp>
          </p:grp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10956F82-3266-4595-8890-7CCBDE8663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43635" y="2468363"/>
                <a:ext cx="123810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9278A66-2A4B-4D18-BA90-2E406AAF4A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81740" y="2468363"/>
                <a:ext cx="0" cy="126383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54BE3DA-437E-41A1-AD4C-7551317AE170}"/>
                </a:ext>
              </a:extLst>
            </p:cNvPr>
            <p:cNvCxnSpPr>
              <a:cxnSpLocks/>
            </p:cNvCxnSpPr>
            <p:nvPr/>
          </p:nvCxnSpPr>
          <p:spPr>
            <a:xfrm>
              <a:off x="5029200" y="1357211"/>
              <a:ext cx="0" cy="2174761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8B65D7A-4F4F-482A-988C-A4EBBB227A65}"/>
                </a:ext>
              </a:extLst>
            </p:cNvPr>
            <p:cNvCxnSpPr>
              <a:cxnSpLocks/>
            </p:cNvCxnSpPr>
            <p:nvPr/>
          </p:nvCxnSpPr>
          <p:spPr>
            <a:xfrm>
              <a:off x="2794006" y="1339419"/>
              <a:ext cx="223519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2E09ACC-8346-4992-8854-65266B7631B4}"/>
                </a:ext>
              </a:extLst>
            </p:cNvPr>
            <p:cNvSpPr/>
            <p:nvPr/>
          </p:nvSpPr>
          <p:spPr>
            <a:xfrm>
              <a:off x="3538142" y="2643299"/>
              <a:ext cx="86045" cy="903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AEE6D2B-3922-4AF4-8614-7A73CE44BB18}"/>
                </a:ext>
              </a:extLst>
            </p:cNvPr>
            <p:cNvSpPr/>
            <p:nvPr/>
          </p:nvSpPr>
          <p:spPr>
            <a:xfrm>
              <a:off x="3961939" y="2246320"/>
              <a:ext cx="86045" cy="903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C6630A49-5D27-41AA-B554-60C02F910BDF}"/>
                </a:ext>
              </a:extLst>
            </p:cNvPr>
            <p:cNvSpPr/>
            <p:nvPr/>
          </p:nvSpPr>
          <p:spPr>
            <a:xfrm>
              <a:off x="2484387" y="1671765"/>
              <a:ext cx="3545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itchFamily="18" charset="0"/>
                </a:rPr>
                <a:t>13</a:t>
              </a:r>
              <a:endParaRPr lang="en-US" sz="12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A8869E7-E491-4106-836F-8D4A10B7E72E}"/>
                </a:ext>
              </a:extLst>
            </p:cNvPr>
            <p:cNvSpPr/>
            <p:nvPr/>
          </p:nvSpPr>
          <p:spPr>
            <a:xfrm>
              <a:off x="2467171" y="2134085"/>
              <a:ext cx="3545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itchFamily="18" charset="0"/>
                </a:rPr>
                <a:t>10</a:t>
              </a:r>
              <a:endParaRPr lang="en-US" sz="12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4E6A900-FBB4-4F5F-AC91-6CFCD140B849}"/>
                </a:ext>
              </a:extLst>
            </p:cNvPr>
            <p:cNvSpPr/>
            <p:nvPr/>
          </p:nvSpPr>
          <p:spPr>
            <a:xfrm>
              <a:off x="2521103" y="2547643"/>
              <a:ext cx="2696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itchFamily="18" charset="0"/>
                </a:rPr>
                <a:t>7</a:t>
              </a:r>
              <a:endParaRPr lang="en-US" sz="12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62B4C5B-F9A8-4117-ABE7-A0F4A9DC24AE}"/>
                </a:ext>
              </a:extLst>
            </p:cNvPr>
            <p:cNvSpPr/>
            <p:nvPr/>
          </p:nvSpPr>
          <p:spPr>
            <a:xfrm>
              <a:off x="2515448" y="2905170"/>
              <a:ext cx="2696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itchFamily="18" charset="0"/>
                </a:rPr>
                <a:t>4</a:t>
              </a:r>
              <a:endParaRPr lang="en-US" sz="12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B6EE4A28-4479-49DF-AF48-238AF6FEC8A4}"/>
                </a:ext>
              </a:extLst>
            </p:cNvPr>
            <p:cNvSpPr/>
            <p:nvPr/>
          </p:nvSpPr>
          <p:spPr>
            <a:xfrm>
              <a:off x="3034314" y="3562350"/>
              <a:ext cx="214728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itchFamily="18" charset="0"/>
                </a:rPr>
                <a:t> 1          2         3            4          5 </a:t>
              </a:r>
              <a:endParaRPr lang="en-US" sz="12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16210D7-EF22-456B-BD0E-7AFC6F75AF8E}"/>
                </a:ext>
              </a:extLst>
            </p:cNvPr>
            <p:cNvSpPr/>
            <p:nvPr/>
          </p:nvSpPr>
          <p:spPr>
            <a:xfrm>
              <a:off x="5147518" y="3354279"/>
              <a:ext cx="2936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52300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991CD1-310F-42E3-806B-E7A06A7B0C13}"/>
                  </a:ext>
                </a:extLst>
              </p:cNvPr>
              <p:cNvSpPr txBox="1"/>
              <p:nvPr/>
            </p:nvSpPr>
            <p:spPr>
              <a:xfrm>
                <a:off x="228600" y="1649790"/>
                <a:ext cx="7145005" cy="1615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Diketahui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=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{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} 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 =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{1}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kemungkinan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pemetaan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hanya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dan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B. </a:t>
                </a:r>
              </a:p>
              <a:p>
                <a:endParaRPr lang="en-US" sz="1650" i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Diketahui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=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{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a, b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} 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 =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{1, 2}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kemungkinan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pemetaan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2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 × 2 = 4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karena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a, b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dan </a:t>
                </a:r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1, 2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B. </a:t>
                </a:r>
              </a:p>
              <a:p>
                <a:endParaRPr lang="en-US" sz="1650" b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991CD1-310F-42E3-806B-E7A06A7B0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649790"/>
                <a:ext cx="7145005" cy="1615827"/>
              </a:xfrm>
              <a:prstGeom prst="rect">
                <a:avLst/>
              </a:prstGeom>
              <a:blipFill>
                <a:blip r:embed="rId2"/>
                <a:stretch>
                  <a:fillRect l="-512" t="-1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320AEBA2-E19E-4B26-B0B1-B9E7D3139EB6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1E32D6-2D88-48E6-A773-3AB27DEE6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221D768-C308-4AD5-AA9B-F683B5B32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B43A8046-13C3-40DF-A616-AF6344DB38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1604"/>
            <a:ext cx="5621005" cy="9990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B60D002-4135-4536-9F46-236142318565}"/>
              </a:ext>
            </a:extLst>
          </p:cNvPr>
          <p:cNvSpPr txBox="1"/>
          <p:nvPr/>
        </p:nvSpPr>
        <p:spPr>
          <a:xfrm>
            <a:off x="685800" y="608298"/>
            <a:ext cx="487184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2.5 Banyak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Semua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Kemungkinan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Fungsi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5609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D991CD1-310F-42E3-806B-E7A06A7B0C13}"/>
              </a:ext>
            </a:extLst>
          </p:cNvPr>
          <p:cNvSpPr txBox="1"/>
          <p:nvPr/>
        </p:nvSpPr>
        <p:spPr>
          <a:xfrm>
            <a:off x="228600" y="1649790"/>
            <a:ext cx="714500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 B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korespodensi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satu-satu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invers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juga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merupakan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fungsi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50" dirty="0">
              <a:latin typeface="Times New Roman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20AEBA2-E19E-4B26-B0B1-B9E7D3139EB6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1E32D6-2D88-48E6-A773-3AB27DEE6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221D768-C308-4AD5-AA9B-F683B5B32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B43A8046-13C3-40DF-A616-AF6344DB38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51604"/>
            <a:ext cx="3962400" cy="9990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B60D002-4135-4536-9F46-236142318565}"/>
              </a:ext>
            </a:extLst>
          </p:cNvPr>
          <p:cNvSpPr txBox="1"/>
          <p:nvPr/>
        </p:nvSpPr>
        <p:spPr>
          <a:xfrm>
            <a:off x="553770" y="608298"/>
            <a:ext cx="331206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2.6 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Korespodensi</a:t>
            </a: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Satu-</a:t>
            </a:r>
            <a:r>
              <a:rPr lang="en-US" sz="21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satu</a:t>
            </a:r>
            <a:endParaRPr lang="en-US" sz="21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4B999B-2DB5-4499-B64B-D5357E7696E9}"/>
              </a:ext>
            </a:extLst>
          </p:cNvPr>
          <p:cNvGrpSpPr/>
          <p:nvPr/>
        </p:nvGrpSpPr>
        <p:grpSpPr>
          <a:xfrm>
            <a:off x="2272655" y="2306479"/>
            <a:ext cx="1647516" cy="1486828"/>
            <a:chOff x="668178" y="1378131"/>
            <a:chExt cx="2218450" cy="166740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21B6F2C-2528-47D6-BAC2-961E4D810CF4}"/>
                </a:ext>
              </a:extLst>
            </p:cNvPr>
            <p:cNvGrpSpPr/>
            <p:nvPr/>
          </p:nvGrpSpPr>
          <p:grpSpPr>
            <a:xfrm>
              <a:off x="762000" y="1378131"/>
              <a:ext cx="1982956" cy="1338900"/>
              <a:chOff x="762000" y="1378131"/>
              <a:chExt cx="1982956" cy="1338900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06A506D-3B76-4B12-8C7E-2A44DDFCB68A}"/>
                  </a:ext>
                </a:extLst>
              </p:cNvPr>
              <p:cNvSpPr/>
              <p:nvPr/>
            </p:nvSpPr>
            <p:spPr>
              <a:xfrm>
                <a:off x="762000" y="1378131"/>
                <a:ext cx="931522" cy="133327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i="1" dirty="0">
                    <a:solidFill>
                      <a:schemeClr val="tx2">
                        <a:lumMod val="5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9CC5ADB-701F-4E10-8384-0CF5E19CCBD0}"/>
                  </a:ext>
                </a:extLst>
              </p:cNvPr>
              <p:cNvSpPr/>
              <p:nvPr/>
            </p:nvSpPr>
            <p:spPr>
              <a:xfrm>
                <a:off x="1813434" y="1383752"/>
                <a:ext cx="931522" cy="133327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i="1" dirty="0">
                    <a:solidFill>
                      <a:schemeClr val="tx2">
                        <a:lumMod val="50000"/>
                      </a:schemeClr>
                    </a:solidFill>
                  </a:rPr>
                  <a:t>b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0775E7B-ADE3-4D70-9234-CD9A798D3D26}"/>
                </a:ext>
              </a:extLst>
            </p:cNvPr>
            <p:cNvSpPr txBox="1"/>
            <p:nvPr/>
          </p:nvSpPr>
          <p:spPr>
            <a:xfrm>
              <a:off x="668178" y="2700381"/>
              <a:ext cx="2218450" cy="345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400" i="1" dirty="0">
                  <a:latin typeface="Times New Roman" pitchFamily="18" charset="0"/>
                  <a:cs typeface="Times New Roman" pitchFamily="18" charset="0"/>
                </a:rPr>
                <a:t>a, b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) </a:t>
              </a:r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anggota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relasi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Arrow: Curved Up 1">
            <a:extLst>
              <a:ext uri="{FF2B5EF4-FFF2-40B4-BE49-F238E27FC236}">
                <a16:creationId xmlns:a16="http://schemas.microsoft.com/office/drawing/2014/main" id="{DEABD2E3-02C2-4B9F-9461-5100BE9C1F27}"/>
              </a:ext>
            </a:extLst>
          </p:cNvPr>
          <p:cNvSpPr/>
          <p:nvPr/>
        </p:nvSpPr>
        <p:spPr>
          <a:xfrm>
            <a:off x="2791613" y="2988169"/>
            <a:ext cx="609600" cy="194584"/>
          </a:xfrm>
          <a:prstGeom prst="curved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Arrow: Curved Up 19">
            <a:extLst>
              <a:ext uri="{FF2B5EF4-FFF2-40B4-BE49-F238E27FC236}">
                <a16:creationId xmlns:a16="http://schemas.microsoft.com/office/drawing/2014/main" id="{4E9813E6-3D75-451A-9EDE-CF4083DF6945}"/>
              </a:ext>
            </a:extLst>
          </p:cNvPr>
          <p:cNvSpPr/>
          <p:nvPr/>
        </p:nvSpPr>
        <p:spPr>
          <a:xfrm rot="10800000">
            <a:off x="2759363" y="2583641"/>
            <a:ext cx="609600" cy="194584"/>
          </a:xfrm>
          <a:prstGeom prst="curved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5145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2409" r="3315" b="8477"/>
          <a:stretch/>
        </p:blipFill>
        <p:spPr>
          <a:xfrm>
            <a:off x="1219200" y="1352550"/>
            <a:ext cx="6705600" cy="2819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051"/>
            <a:ext cx="9143244" cy="47544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715538" y="684081"/>
            <a:ext cx="5316097" cy="744669"/>
            <a:chOff x="801736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801736" y="545950"/>
              <a:ext cx="3462226" cy="588958"/>
              <a:chOff x="801736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4" y="545950"/>
                <a:ext cx="2233212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01736" y="682366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/>
                  <a:t>RELASI DAN FUNGSI</a:t>
                </a:r>
                <a:endParaRPr lang="en-GB" sz="2800" b="1" spc="5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73153" y="555898"/>
              <a:ext cx="37951" cy="579010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>
                  <a:solidFill>
                    <a:schemeClr val="bg1">
                      <a:lumMod val="95000"/>
                    </a:schemeClr>
                  </a:solidFill>
                </a:rPr>
                <a:t>BAB 2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gradFill>
              <a:gsLst>
                <a:gs pos="100000">
                  <a:schemeClr val="accent5">
                    <a:lumMod val="50000"/>
                  </a:schemeClr>
                </a:gs>
                <a:gs pos="100000">
                  <a:schemeClr val="accent6">
                    <a:lumMod val="95000"/>
                    <a:lumOff val="5000"/>
                  </a:schemeClr>
                </a:gs>
                <a:gs pos="100000">
                  <a:srgbClr val="C00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54044" y="4556482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Sumber gambar: Shutterstock.com</a:t>
            </a:r>
            <a:endParaRPr lang="id-ID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3352800" cy="999041"/>
            <a:chOff x="152400" y="219573"/>
            <a:chExt cx="3352800" cy="99904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19573"/>
              <a:ext cx="3352800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63050" y="565131"/>
              <a:ext cx="301236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2.1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Koordinat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Cartesius</a:t>
              </a:r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3182" y="1139652"/>
            <a:ext cx="63384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Pada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koordinat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Cartesius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horizontal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dinamakan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sedangkan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garis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vertikal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dinamkaan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sumbu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5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812B817-8291-49D8-AE36-F8CA22EE05A6}"/>
              </a:ext>
            </a:extLst>
          </p:cNvPr>
          <p:cNvGrpSpPr/>
          <p:nvPr/>
        </p:nvGrpSpPr>
        <p:grpSpPr>
          <a:xfrm>
            <a:off x="972626" y="1845021"/>
            <a:ext cx="2133600" cy="1828800"/>
            <a:chOff x="972626" y="1845021"/>
            <a:chExt cx="2133600" cy="182880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C319D3C-142C-4A92-AE59-8375459482D7}"/>
                </a:ext>
              </a:extLst>
            </p:cNvPr>
            <p:cNvGrpSpPr/>
            <p:nvPr/>
          </p:nvGrpSpPr>
          <p:grpSpPr>
            <a:xfrm>
              <a:off x="972626" y="1845021"/>
              <a:ext cx="2133600" cy="1828800"/>
              <a:chOff x="2286000" y="2038350"/>
              <a:chExt cx="2133600" cy="1828800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6D3D5F31-FA72-4F7D-AE2B-231AB43362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52800" y="2038350"/>
                <a:ext cx="0" cy="182880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1B1BFC08-DDD4-4A2A-A296-83A4C01D3C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286000" y="2876550"/>
                <a:ext cx="2133600" cy="1905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65B3BEE-D80A-4844-BD7D-4F10D02371DC}"/>
                </a:ext>
              </a:extLst>
            </p:cNvPr>
            <p:cNvSpPr/>
            <p:nvPr/>
          </p:nvSpPr>
          <p:spPr>
            <a:xfrm>
              <a:off x="2039426" y="2133316"/>
              <a:ext cx="75212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err="1">
                  <a:latin typeface="Times New Roman" pitchFamily="18" charset="0"/>
                  <a:cs typeface="Times New Roman" pitchFamily="18" charset="0"/>
                </a:rPr>
                <a:t>Kuadran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I</a:t>
              </a:r>
              <a:endParaRPr lang="en-US" sz="11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8CA7471-00D9-47F2-981E-77A3B4365412}"/>
                </a:ext>
              </a:extLst>
            </p:cNvPr>
            <p:cNvSpPr/>
            <p:nvPr/>
          </p:nvSpPr>
          <p:spPr>
            <a:xfrm>
              <a:off x="1129962" y="3052268"/>
              <a:ext cx="84510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err="1">
                  <a:latin typeface="Times New Roman" pitchFamily="18" charset="0"/>
                  <a:cs typeface="Times New Roman" pitchFamily="18" charset="0"/>
                </a:rPr>
                <a:t>Kuadran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III</a:t>
              </a:r>
              <a:endParaRPr lang="en-US" sz="1100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3418581-16C8-4B95-B283-A3DB9BA47632}"/>
                </a:ext>
              </a:extLst>
            </p:cNvPr>
            <p:cNvSpPr/>
            <p:nvPr/>
          </p:nvSpPr>
          <p:spPr>
            <a:xfrm>
              <a:off x="2132400" y="3052268"/>
              <a:ext cx="85472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err="1">
                  <a:latin typeface="Times New Roman" pitchFamily="18" charset="0"/>
                  <a:cs typeface="Times New Roman" pitchFamily="18" charset="0"/>
                </a:rPr>
                <a:t>Kuadran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IV</a:t>
              </a:r>
              <a:endParaRPr lang="en-US" sz="1100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32F14B9-D518-412D-9ABC-7BF7243E5FF0}"/>
                </a:ext>
              </a:extLst>
            </p:cNvPr>
            <p:cNvSpPr/>
            <p:nvPr/>
          </p:nvSpPr>
          <p:spPr>
            <a:xfrm>
              <a:off x="1134897" y="2125023"/>
              <a:ext cx="79861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err="1">
                  <a:latin typeface="Times New Roman" pitchFamily="18" charset="0"/>
                  <a:cs typeface="Times New Roman" pitchFamily="18" charset="0"/>
                </a:rPr>
                <a:t>Kuadran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II</a:t>
              </a:r>
              <a:endParaRPr lang="en-US" sz="1100" dirty="0"/>
            </a:p>
          </p:txBody>
        </p:sp>
      </p:grpSp>
      <p:sp>
        <p:nvSpPr>
          <p:cNvPr id="42" name="Rounded Rectangle 25">
            <a:extLst>
              <a:ext uri="{FF2B5EF4-FFF2-40B4-BE49-F238E27FC236}">
                <a16:creationId xmlns:a16="http://schemas.microsoft.com/office/drawing/2014/main" id="{C34DE785-14E9-44AC-8ABF-8326A4F6AA32}"/>
              </a:ext>
            </a:extLst>
          </p:cNvPr>
          <p:cNvSpPr/>
          <p:nvPr/>
        </p:nvSpPr>
        <p:spPr>
          <a:xfrm>
            <a:off x="3948008" y="2356208"/>
            <a:ext cx="1995621" cy="6001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koordinat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titik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7365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9328-F9EB-419D-896E-A85D6E16EF5B}"/>
              </a:ext>
            </a:extLst>
          </p:cNvPr>
          <p:cNvGrpSpPr/>
          <p:nvPr/>
        </p:nvGrpSpPr>
        <p:grpSpPr>
          <a:xfrm>
            <a:off x="322595" y="35406"/>
            <a:ext cx="1610919" cy="999041"/>
            <a:chOff x="152400" y="219573"/>
            <a:chExt cx="3352800" cy="99904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19573"/>
              <a:ext cx="3352800" cy="99904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59004" y="556425"/>
              <a:ext cx="129234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2.2 </a:t>
              </a:r>
              <a:r>
                <a:rPr lang="en-US" sz="2100" b="1" dirty="0" err="1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Relasi</a:t>
              </a:r>
              <a:endParaRPr lang="en-US" sz="2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152400" y="1160393"/>
            <a:ext cx="2528785" cy="545166"/>
            <a:chOff x="443015" y="1385707"/>
            <a:chExt cx="4200691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4200691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571969" y="1432976"/>
              <a:ext cx="4038600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Pengertian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Relasi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9163CD-65FE-4C06-A422-6FB471F1CED4}"/>
              </a:ext>
            </a:extLst>
          </p:cNvPr>
          <p:cNvGrpSpPr/>
          <p:nvPr/>
        </p:nvGrpSpPr>
        <p:grpSpPr>
          <a:xfrm>
            <a:off x="2895600" y="752639"/>
            <a:ext cx="4405254" cy="2047647"/>
            <a:chOff x="928746" y="1743303"/>
            <a:chExt cx="4405254" cy="20476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97A61AB-FFDE-464A-999B-31DC383D7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8746" y="1752828"/>
              <a:ext cx="1037838" cy="203812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F3D0419-438B-4B59-9BFF-4CDD8B5D60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443" b="9563"/>
            <a:stretch/>
          </p:blipFill>
          <p:spPr>
            <a:xfrm>
              <a:off x="2038574" y="1743303"/>
              <a:ext cx="1285221" cy="197317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8BE93B-4000-40BF-A089-65FF83F2B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23795" y="1751935"/>
              <a:ext cx="2010205" cy="1973179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05BDAE2-1173-4F4A-8D6F-BB2E67FFA745}"/>
              </a:ext>
            </a:extLst>
          </p:cNvPr>
          <p:cNvSpPr txBox="1"/>
          <p:nvPr/>
        </p:nvSpPr>
        <p:spPr>
          <a:xfrm>
            <a:off x="1153454" y="2866746"/>
            <a:ext cx="633848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hubungan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kaitan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antara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ayah dan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anak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sebagai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Joko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mempunya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anak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Tono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ayah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Udin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Rudi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ayah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Amir. </a:t>
            </a:r>
          </a:p>
          <a:p>
            <a:pPr marL="342900" indent="-342900">
              <a:buAutoNum type="arabicPeriod"/>
            </a:pP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Rudi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ayah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Tuti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147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121807" y="209550"/>
            <a:ext cx="4541742" cy="545166"/>
            <a:chOff x="430263" y="1385707"/>
            <a:chExt cx="6080764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430263" y="1385707"/>
              <a:ext cx="608076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Diagram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Panah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atau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Gambar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Panah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435FB09-0CB1-4A27-830D-DA2031C36F87}"/>
              </a:ext>
            </a:extLst>
          </p:cNvPr>
          <p:cNvGrpSpPr/>
          <p:nvPr/>
        </p:nvGrpSpPr>
        <p:grpSpPr>
          <a:xfrm>
            <a:off x="1852609" y="1808745"/>
            <a:ext cx="2173452" cy="1519744"/>
            <a:chOff x="762000" y="1373352"/>
            <a:chExt cx="2173452" cy="15197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633965E-CF02-4C9F-83E4-82B2F25B9355}"/>
                </a:ext>
              </a:extLst>
            </p:cNvPr>
            <p:cNvGrpSpPr/>
            <p:nvPr/>
          </p:nvGrpSpPr>
          <p:grpSpPr>
            <a:xfrm>
              <a:off x="762000" y="1373352"/>
              <a:ext cx="2173452" cy="1338058"/>
              <a:chOff x="762000" y="1373352"/>
              <a:chExt cx="2173452" cy="1338058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CAF1312-46E9-40FA-88D9-A8EA1721BAAD}"/>
                  </a:ext>
                </a:extLst>
              </p:cNvPr>
              <p:cNvSpPr/>
              <p:nvPr/>
            </p:nvSpPr>
            <p:spPr>
              <a:xfrm>
                <a:off x="762000" y="1378131"/>
                <a:ext cx="931522" cy="133327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</a:rPr>
                  <a:t>Joko </a:t>
                </a:r>
              </a:p>
              <a:p>
                <a:pPr algn="ctr"/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</a:rPr>
                  <a:t>Tono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</a:rPr>
                  <a:t>Rudi</a:t>
                </a: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8CB52AE-B75E-4287-A768-CDCD5578A3D2}"/>
                  </a:ext>
                </a:extLst>
              </p:cNvPr>
              <p:cNvSpPr/>
              <p:nvPr/>
            </p:nvSpPr>
            <p:spPr>
              <a:xfrm>
                <a:off x="2003930" y="1373352"/>
                <a:ext cx="931522" cy="133327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</a:rPr>
                  <a:t>Udin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</a:rPr>
                  <a:t> Amir </a:t>
                </a:r>
              </a:p>
              <a:p>
                <a:pPr algn="ctr"/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</a:rPr>
                  <a:t>Tuti</a:t>
                </a:r>
                <a:endParaRPr lang="en-US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10B305C1-AB35-45C7-9AEB-FF4035509F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39" y="1733550"/>
                <a:ext cx="713061" cy="306442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4F7650C8-E59E-4A8F-A64A-F33EE4CD0D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39" y="2034960"/>
                <a:ext cx="713061" cy="306442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1BB3C343-B265-4084-BD6B-5DE5443F2C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9787" y="2329440"/>
                <a:ext cx="743539" cy="18596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F510614-BEFA-4738-BF19-6AC64F419673}"/>
                </a:ext>
              </a:extLst>
            </p:cNvPr>
            <p:cNvSpPr txBox="1"/>
            <p:nvPr/>
          </p:nvSpPr>
          <p:spPr>
            <a:xfrm>
              <a:off x="1382290" y="2585319"/>
              <a:ext cx="10793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latin typeface="Times New Roman" pitchFamily="18" charset="0"/>
                  <a:cs typeface="Times New Roman" pitchFamily="18" charset="0"/>
                </a:rPr>
                <a:t>ayah </a:t>
              </a:r>
              <a:r>
                <a:rPr lang="en-US" sz="1400" i="1" dirty="0" err="1">
                  <a:latin typeface="Times New Roman" pitchFamily="18" charset="0"/>
                  <a:cs typeface="Times New Roman" pitchFamily="18" charset="0"/>
                </a:rPr>
                <a:t>dari</a:t>
              </a:r>
              <a:endParaRPr 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952ABF2C-7F2D-4293-8E9B-13835F66A22B}"/>
              </a:ext>
            </a:extLst>
          </p:cNvPr>
          <p:cNvSpPr txBox="1"/>
          <p:nvPr/>
        </p:nvSpPr>
        <p:spPr>
          <a:xfrm>
            <a:off x="236260" y="899074"/>
            <a:ext cx="70551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diagram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panah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ayah pada diagram di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bawah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daerah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asal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domain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sedangkan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anak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daerah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kawan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kodomain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5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5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82BDD7A-B014-4178-BFD9-DDBC091D3BEB}"/>
              </a:ext>
            </a:extLst>
          </p:cNvPr>
          <p:cNvSpPr txBox="1"/>
          <p:nvPr/>
        </p:nvSpPr>
        <p:spPr>
          <a:xfrm>
            <a:off x="457200" y="3387269"/>
            <a:ext cx="44329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merupakan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ayah </a:t>
            </a:r>
            <a:r>
              <a:rPr lang="en-US" sz="1650" i="1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5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5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Rounded Rectangle 7">
            <a:extLst>
              <a:ext uri="{FF2B5EF4-FFF2-40B4-BE49-F238E27FC236}">
                <a16:creationId xmlns:a16="http://schemas.microsoft.com/office/drawing/2014/main" id="{23D712D0-96C1-4EF8-9681-70BE6126C06B}"/>
              </a:ext>
            </a:extLst>
          </p:cNvPr>
          <p:cNvSpPr/>
          <p:nvPr/>
        </p:nvSpPr>
        <p:spPr>
          <a:xfrm>
            <a:off x="5410200" y="2197261"/>
            <a:ext cx="2492903" cy="66607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Joko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tidak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dihubungkan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dengan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anggota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di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himpunan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anak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karena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Joko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tidak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mempunya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 </a:t>
            </a:r>
            <a:r>
              <a:rPr lang="en-ID" sz="1200" dirty="0" err="1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anak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30344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67078" y="209550"/>
            <a:ext cx="3061527" cy="545166"/>
            <a:chOff x="375352" y="1385707"/>
            <a:chExt cx="6080764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375352" y="1419653"/>
              <a:ext cx="608076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Diagram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Cartesisus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952ABF2C-7F2D-4293-8E9B-13835F66A22B}"/>
              </a:ext>
            </a:extLst>
          </p:cNvPr>
          <p:cNvSpPr txBox="1"/>
          <p:nvPr/>
        </p:nvSpPr>
        <p:spPr>
          <a:xfrm>
            <a:off x="120195" y="769317"/>
            <a:ext cx="70551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Perhatikan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diagram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panah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ayah pada diagram di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bawah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daerah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asal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domain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sedangkan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himpunna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anak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daerah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kawan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b="1" dirty="0" err="1">
                <a:latin typeface="Times New Roman" pitchFamily="18" charset="0"/>
                <a:cs typeface="Times New Roman" pitchFamily="18" charset="0"/>
              </a:rPr>
              <a:t>kodomain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5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5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D0089E-B1B4-4F2A-AE56-893E7B5EB320}"/>
              </a:ext>
            </a:extLst>
          </p:cNvPr>
          <p:cNvGrpSpPr/>
          <p:nvPr/>
        </p:nvGrpSpPr>
        <p:grpSpPr>
          <a:xfrm>
            <a:off x="2209811" y="1741707"/>
            <a:ext cx="2540344" cy="1768922"/>
            <a:chOff x="1169709" y="1365011"/>
            <a:chExt cx="2540344" cy="1768922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00BC42E-0176-4670-8302-39FAF9AD6570}"/>
                </a:ext>
              </a:extLst>
            </p:cNvPr>
            <p:cNvGrpSpPr/>
            <p:nvPr/>
          </p:nvGrpSpPr>
          <p:grpSpPr>
            <a:xfrm>
              <a:off x="1169709" y="1755756"/>
              <a:ext cx="1892779" cy="1378177"/>
              <a:chOff x="1169709" y="1755756"/>
              <a:chExt cx="1892779" cy="1378177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98E41AA-DB47-425F-BCB0-940AFE03777A}"/>
                  </a:ext>
                </a:extLst>
              </p:cNvPr>
              <p:cNvSpPr/>
              <p:nvPr/>
            </p:nvSpPr>
            <p:spPr>
              <a:xfrm>
                <a:off x="1169709" y="1965184"/>
                <a:ext cx="51007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Amir</a:t>
                </a:r>
                <a:endParaRPr lang="en-US" sz="1200" dirty="0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7E5B5252-8157-4335-93C9-83C2F3E2740C}"/>
                  </a:ext>
                </a:extLst>
              </p:cNvPr>
              <p:cNvSpPr/>
              <p:nvPr/>
            </p:nvSpPr>
            <p:spPr>
              <a:xfrm>
                <a:off x="1211514" y="2322848"/>
                <a:ext cx="49244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>
                    <a:latin typeface="Times New Roman" pitchFamily="18" charset="0"/>
                    <a:cs typeface="Times New Roman" pitchFamily="18" charset="0"/>
                  </a:rPr>
                  <a:t>Udin</a:t>
                </a:r>
                <a:endParaRPr lang="en-US" sz="1200" dirty="0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62BC602-B440-4AF1-922A-78C57EA17579}"/>
                  </a:ext>
                </a:extLst>
              </p:cNvPr>
              <p:cNvSpPr/>
              <p:nvPr/>
            </p:nvSpPr>
            <p:spPr>
              <a:xfrm>
                <a:off x="2762029" y="2091837"/>
                <a:ext cx="57371" cy="6295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59434DB-F521-4278-9050-F23505B4E417}"/>
                  </a:ext>
                </a:extLst>
              </p:cNvPr>
              <p:cNvSpPr/>
              <p:nvPr/>
            </p:nvSpPr>
            <p:spPr>
              <a:xfrm>
                <a:off x="2762029" y="1755756"/>
                <a:ext cx="57371" cy="6295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118C557-7E74-44F1-9F35-8503FE7D4F3D}"/>
                  </a:ext>
                </a:extLst>
              </p:cNvPr>
              <p:cNvSpPr/>
              <p:nvPr/>
            </p:nvSpPr>
            <p:spPr>
              <a:xfrm>
                <a:off x="2381549" y="2469709"/>
                <a:ext cx="57371" cy="6295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6030997-5DE7-47BB-9E7E-126AD0707F7B}"/>
                  </a:ext>
                </a:extLst>
              </p:cNvPr>
              <p:cNvSpPr/>
              <p:nvPr/>
            </p:nvSpPr>
            <p:spPr>
              <a:xfrm>
                <a:off x="1757980" y="2856934"/>
                <a:ext cx="47481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Joko</a:t>
                </a:r>
                <a:endParaRPr lang="en-US" sz="1200" dirty="0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F7DAA6E-9458-4AED-89F7-A1D3E2D333AC}"/>
                  </a:ext>
                </a:extLst>
              </p:cNvPr>
              <p:cNvSpPr/>
              <p:nvPr/>
            </p:nvSpPr>
            <p:spPr>
              <a:xfrm>
                <a:off x="2160582" y="2853838"/>
                <a:ext cx="49930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>
                    <a:latin typeface="Times New Roman" pitchFamily="18" charset="0"/>
                    <a:cs typeface="Times New Roman" pitchFamily="18" charset="0"/>
                  </a:rPr>
                  <a:t>Tono</a:t>
                </a:r>
                <a:endParaRPr lang="en-US" sz="1200" dirty="0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B9FFFA7E-64EA-47F0-854E-6695D574F375}"/>
                  </a:ext>
                </a:extLst>
              </p:cNvPr>
              <p:cNvSpPr/>
              <p:nvPr/>
            </p:nvSpPr>
            <p:spPr>
              <a:xfrm>
                <a:off x="2578060" y="2850208"/>
                <a:ext cx="48442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Rudi</a:t>
                </a:r>
                <a:endParaRPr lang="en-US" sz="1200" dirty="0"/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9B71D16-A750-4A3B-A0BD-056C8742D4AD}"/>
                </a:ext>
              </a:extLst>
            </p:cNvPr>
            <p:cNvSpPr/>
            <p:nvPr/>
          </p:nvSpPr>
          <p:spPr>
            <a:xfrm>
              <a:off x="3004411" y="2723241"/>
              <a:ext cx="70564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Domain</a:t>
              </a:r>
              <a:endParaRPr lang="en-US" sz="1200" b="1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8E9D939-269B-4481-9A1F-068298213886}"/>
                </a:ext>
              </a:extLst>
            </p:cNvPr>
            <p:cNvGrpSpPr/>
            <p:nvPr/>
          </p:nvGrpSpPr>
          <p:grpSpPr>
            <a:xfrm>
              <a:off x="1228620" y="1365011"/>
              <a:ext cx="1833869" cy="1592043"/>
              <a:chOff x="1228620" y="1365011"/>
              <a:chExt cx="1833869" cy="159204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2B07A079-2CFC-4418-93E6-BB57B879723C}"/>
                  </a:ext>
                </a:extLst>
              </p:cNvPr>
              <p:cNvGrpSpPr/>
              <p:nvPr/>
            </p:nvGrpSpPr>
            <p:grpSpPr>
              <a:xfrm>
                <a:off x="1246223" y="1631798"/>
                <a:ext cx="1816266" cy="1325256"/>
                <a:chOff x="1246223" y="1631798"/>
                <a:chExt cx="1816266" cy="1325256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50B92EC7-19E2-4A58-8C2F-87A69B708DFE}"/>
                    </a:ext>
                  </a:extLst>
                </p:cNvPr>
                <p:cNvGrpSpPr/>
                <p:nvPr/>
              </p:nvGrpSpPr>
              <p:grpSpPr>
                <a:xfrm>
                  <a:off x="1550698" y="1666115"/>
                  <a:ext cx="1511791" cy="1290939"/>
                  <a:chOff x="1655063" y="1885950"/>
                  <a:chExt cx="1511791" cy="1290939"/>
                </a:xfrm>
              </p:grpSpPr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1F096938-FA91-4200-87C1-D0A783379D36}"/>
                      </a:ext>
                    </a:extLst>
                  </p:cNvPr>
                  <p:cNvGrpSpPr/>
                  <p:nvPr/>
                </p:nvGrpSpPr>
                <p:grpSpPr>
                  <a:xfrm>
                    <a:off x="1655063" y="1885950"/>
                    <a:ext cx="1511791" cy="1290939"/>
                    <a:chOff x="1655063" y="1885950"/>
                    <a:chExt cx="1511791" cy="1290939"/>
                  </a:xfrm>
                </p:grpSpPr>
                <p:cxnSp>
                  <p:nvCxnSpPr>
                    <p:cNvPr id="3" name="Straight Connector 2">
                      <a:extLst>
                        <a:ext uri="{FF2B5EF4-FFF2-40B4-BE49-F238E27FC236}">
                          <a16:creationId xmlns:a16="http://schemas.microsoft.com/office/drawing/2014/main" id="{06E47E86-1C64-4E47-A5E8-E129C7CA5F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752600" y="1885950"/>
                      <a:ext cx="0" cy="1290939"/>
                    </a:xfrm>
                    <a:prstGeom prst="line">
                      <a:avLst/>
                    </a:prstGeom>
                    <a:ln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>
                      <a:extLst>
                        <a:ext uri="{FF2B5EF4-FFF2-40B4-BE49-F238E27FC236}">
                          <a16:creationId xmlns:a16="http://schemas.microsoft.com/office/drawing/2014/main" id="{D114E13E-AAE3-4222-BA35-07DE0CB7E3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655063" y="3105150"/>
                      <a:ext cx="1511791" cy="0"/>
                    </a:xfrm>
                    <a:prstGeom prst="line">
                      <a:avLst/>
                    </a:prstGeom>
                    <a:ln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F69209D2-1570-46D1-A3C1-67407190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52600" y="2007070"/>
                    <a:ext cx="1143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8D839DB8-4578-4535-831B-2BAB0AA029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52600" y="2343150"/>
                    <a:ext cx="1143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B64305B4-E64F-405B-831B-044F84BC84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52600" y="2724150"/>
                    <a:ext cx="1143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4F6372F5-591D-4171-8393-8498C56444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33600" y="2007070"/>
                    <a:ext cx="0" cy="107450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F7E69589-23E8-46C0-9A6F-CFC6D7BB82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514600" y="2030644"/>
                    <a:ext cx="0" cy="107450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22A78E99-BAFD-43AA-9512-D98AF2A186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95600" y="2007070"/>
                    <a:ext cx="0" cy="109808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D265004E-6B48-40C8-BA3B-915C1D83C4FF}"/>
                    </a:ext>
                  </a:extLst>
                </p:cNvPr>
                <p:cNvSpPr/>
                <p:nvPr/>
              </p:nvSpPr>
              <p:spPr>
                <a:xfrm>
                  <a:off x="1246223" y="1631798"/>
                  <a:ext cx="43736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err="1">
                      <a:latin typeface="Times New Roman" pitchFamily="18" charset="0"/>
                      <a:cs typeface="Times New Roman" pitchFamily="18" charset="0"/>
                    </a:rPr>
                    <a:t>Tuti</a:t>
                  </a:r>
                  <a:endParaRPr lang="en-US" sz="1200" dirty="0"/>
                </a:p>
              </p:txBody>
            </p:sp>
          </p:grp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9E7D44B-C3C2-4585-984B-101CA1607DDB}"/>
                  </a:ext>
                </a:extLst>
              </p:cNvPr>
              <p:cNvSpPr/>
              <p:nvPr/>
            </p:nvSpPr>
            <p:spPr>
              <a:xfrm>
                <a:off x="1228620" y="1365011"/>
                <a:ext cx="87716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b="1" dirty="0" err="1">
                    <a:latin typeface="Times New Roman" pitchFamily="18" charset="0"/>
                    <a:cs typeface="Times New Roman" pitchFamily="18" charset="0"/>
                  </a:rPr>
                  <a:t>Kodomain</a:t>
                </a:r>
                <a:endParaRPr lang="en-US" sz="1200" b="1" dirty="0"/>
              </a:p>
            </p:txBody>
          </p:sp>
        </p:grp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275B406F-FC6A-464B-BD6D-2624A0FAB939}"/>
              </a:ext>
            </a:extLst>
          </p:cNvPr>
          <p:cNvSpPr/>
          <p:nvPr/>
        </p:nvSpPr>
        <p:spPr>
          <a:xfrm>
            <a:off x="2760219" y="3465791"/>
            <a:ext cx="12666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“ayah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19692C6-BBBF-44FA-A4F2-5435010F8837}"/>
              </a:ext>
            </a:extLst>
          </p:cNvPr>
          <p:cNvGrpSpPr/>
          <p:nvPr/>
        </p:nvGrpSpPr>
        <p:grpSpPr>
          <a:xfrm>
            <a:off x="1118087" y="3819557"/>
            <a:ext cx="5852851" cy="600164"/>
            <a:chOff x="1100486" y="3905728"/>
            <a:chExt cx="5852851" cy="60016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82BDD7A-B014-4178-BFD9-DDBC091D3BEB}"/>
                </a:ext>
              </a:extLst>
            </p:cNvPr>
            <p:cNvSpPr txBox="1"/>
            <p:nvPr/>
          </p:nvSpPr>
          <p:spPr>
            <a:xfrm>
              <a:off x="1100486" y="3905728"/>
              <a:ext cx="585285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Tanda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noktah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1650" i="1" dirty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)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diletakan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pada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perpotongan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garis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“ayah” dan “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anak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”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bersesuaian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dengan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relasi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i="1" dirty="0">
                  <a:latin typeface="Times New Roman" pitchFamily="18" charset="0"/>
                  <a:cs typeface="Times New Roman" pitchFamily="18" charset="0"/>
                </a:rPr>
                <a:t>ayah </a:t>
              </a:r>
              <a:r>
                <a:rPr lang="en-US" sz="1650" i="1" dirty="0" err="1">
                  <a:latin typeface="Times New Roman" pitchFamily="18" charset="0"/>
                  <a:cs typeface="Times New Roman" pitchFamily="18" charset="0"/>
                </a:rPr>
                <a:t>dari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65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5E7106E-E07B-4A33-BFBA-700CACA41D2D}"/>
                </a:ext>
              </a:extLst>
            </p:cNvPr>
            <p:cNvSpPr/>
            <p:nvPr/>
          </p:nvSpPr>
          <p:spPr>
            <a:xfrm>
              <a:off x="2476321" y="4047121"/>
              <a:ext cx="57371" cy="6295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337296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644B54C-E509-4C68-9D0B-F73F3C32F4A5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8174B970-2A1F-4B97-8FBF-4F178FFAB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C487705-3C20-4D25-ACA0-4450AE4BF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67078" y="209550"/>
            <a:ext cx="3061527" cy="545166"/>
            <a:chOff x="375352" y="1385707"/>
            <a:chExt cx="6080764" cy="5451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375352" y="1419653"/>
              <a:ext cx="608076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Pasangan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Terurut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8B5FFB5-BCB8-4AAE-83A6-A54A84A0A43B}"/>
              </a:ext>
            </a:extLst>
          </p:cNvPr>
          <p:cNvGrpSpPr/>
          <p:nvPr/>
        </p:nvGrpSpPr>
        <p:grpSpPr>
          <a:xfrm>
            <a:off x="125529" y="1082628"/>
            <a:ext cx="7055131" cy="989716"/>
            <a:chOff x="144579" y="698603"/>
            <a:chExt cx="7055131" cy="98971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52ABF2C-7F2D-4293-8E9B-13835F66A22B}"/>
                </a:ext>
              </a:extLst>
            </p:cNvPr>
            <p:cNvSpPr txBox="1"/>
            <p:nvPr/>
          </p:nvSpPr>
          <p:spPr>
            <a:xfrm>
              <a:off x="144579" y="698603"/>
              <a:ext cx="7055131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Pada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pasangan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terurut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untuk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hubungan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i="1" dirty="0">
                  <a:latin typeface="Times New Roman" pitchFamily="18" charset="0"/>
                  <a:cs typeface="Times New Roman" pitchFamily="18" charset="0"/>
                </a:rPr>
                <a:t>ayah </a:t>
              </a:r>
              <a:r>
                <a:rPr lang="en-US" sz="1650" i="1" dirty="0" err="1">
                  <a:latin typeface="Times New Roman" pitchFamily="18" charset="0"/>
                  <a:cs typeface="Times New Roman" pitchFamily="18" charset="0"/>
                </a:rPr>
                <a:t>dari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dapat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dituliskan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sebagai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berikut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650" i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65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82BDD7A-B014-4178-BFD9-DDBC091D3BEB}"/>
                </a:ext>
              </a:extLst>
            </p:cNvPr>
            <p:cNvSpPr txBox="1"/>
            <p:nvPr/>
          </p:nvSpPr>
          <p:spPr>
            <a:xfrm>
              <a:off x="1346859" y="1342070"/>
              <a:ext cx="5852851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{(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Tono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Udin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), (Rudi, Amir), (Rudi, </a:t>
              </a:r>
              <a:r>
                <a:rPr lang="en-US" sz="1650" dirty="0" err="1">
                  <a:latin typeface="Times New Roman" pitchFamily="18" charset="0"/>
                  <a:cs typeface="Times New Roman" pitchFamily="18" charset="0"/>
                </a:rPr>
                <a:t>Tuti</a:t>
              </a:r>
              <a:r>
                <a:rPr lang="en-US" sz="1650" dirty="0">
                  <a:latin typeface="Times New Roman" pitchFamily="18" charset="0"/>
                  <a:cs typeface="Times New Roman" pitchFamily="18" charset="0"/>
                </a:rPr>
                <a:t>)}</a:t>
              </a:r>
              <a:endParaRPr lang="en-US" sz="165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55AE9A8F-91EF-4819-8DAA-6E18BEF1BA13}"/>
              </a:ext>
            </a:extLst>
          </p:cNvPr>
          <p:cNvSpPr txBox="1"/>
          <p:nvPr/>
        </p:nvSpPr>
        <p:spPr>
          <a:xfrm>
            <a:off x="304800" y="2270679"/>
            <a:ext cx="541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Anggota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 err="1"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 err="1">
                <a:latin typeface="Times New Roman" pitchFamily="18" charset="0"/>
                <a:cs typeface="Times New Roman" pitchFamily="18" charset="0"/>
              </a:rPr>
              <a:t>terurut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ayah dan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anak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ayah </a:t>
            </a:r>
            <a:r>
              <a:rPr lang="en-US" sz="1650" i="1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domain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dan         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 err="1">
                <a:latin typeface="Times New Roman" pitchFamily="18" charset="0"/>
                <a:cs typeface="Times New Roman" pitchFamily="18" charset="0"/>
              </a:rPr>
              <a:t>kodomain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6002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C8159F3-9E75-4550-B8FE-6F1AE0AA1196}"/>
              </a:ext>
            </a:extLst>
          </p:cNvPr>
          <p:cNvGrpSpPr/>
          <p:nvPr/>
        </p:nvGrpSpPr>
        <p:grpSpPr>
          <a:xfrm>
            <a:off x="82857" y="209551"/>
            <a:ext cx="4504922" cy="919515"/>
            <a:chOff x="396651" y="1385707"/>
            <a:chExt cx="6080764" cy="77613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B362A-C010-E0DE-B654-BF1DF9BC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015" y="1385707"/>
              <a:ext cx="5945440" cy="545166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028F100-A033-438C-5C78-19E690571925}"/>
                </a:ext>
              </a:extLst>
            </p:cNvPr>
            <p:cNvSpPr txBox="1"/>
            <p:nvPr/>
          </p:nvSpPr>
          <p:spPr>
            <a:xfrm>
              <a:off x="396651" y="1453960"/>
              <a:ext cx="608076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Matematika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untuk</a:t>
              </a:r>
              <a:r>
                <a:rPr lang="en-ID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Relasi</a:t>
              </a:r>
              <a:endParaRPr lang="en-ID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8C6CF7B-5322-477B-A416-4312E3E3DDB3}"/>
              </a:ext>
            </a:extLst>
          </p:cNvPr>
          <p:cNvGrpSpPr/>
          <p:nvPr/>
        </p:nvGrpSpPr>
        <p:grpSpPr>
          <a:xfrm>
            <a:off x="558192" y="1119793"/>
            <a:ext cx="3632808" cy="923495"/>
            <a:chOff x="439662" y="1129066"/>
            <a:chExt cx="3759754" cy="10258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98C6678-1C75-44BB-AEA9-2208F6C45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62" y="1129066"/>
              <a:ext cx="3759754" cy="1025864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7F2E955-5A51-4621-9548-3445EA380BD9}"/>
                </a:ext>
              </a:extLst>
            </p:cNvPr>
            <p:cNvGrpSpPr/>
            <p:nvPr/>
          </p:nvGrpSpPr>
          <p:grpSpPr>
            <a:xfrm>
              <a:off x="757522" y="1402707"/>
              <a:ext cx="2673638" cy="523220"/>
              <a:chOff x="757522" y="1402707"/>
              <a:chExt cx="2673638" cy="52322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AB2894-3528-4C07-9F12-722E947D9EF0}"/>
                  </a:ext>
                </a:extLst>
              </p:cNvPr>
              <p:cNvSpPr txBox="1"/>
              <p:nvPr/>
            </p:nvSpPr>
            <p:spPr>
              <a:xfrm>
                <a:off x="757522" y="1402707"/>
                <a:ext cx="5341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A.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B8B6AE2-2396-4F4B-97D6-70E7EFFF19CA}"/>
                  </a:ext>
                </a:extLst>
              </p:cNvPr>
              <p:cNvSpPr txBox="1"/>
              <p:nvPr/>
            </p:nvSpPr>
            <p:spPr>
              <a:xfrm>
                <a:off x="1470046" y="1550354"/>
                <a:ext cx="19611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Pasangan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Terurut</a:t>
                </a:r>
                <a:endPara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8BD9BFD-4D98-4A58-A3C2-D4ECBDFA3070}"/>
              </a:ext>
            </a:extLst>
          </p:cNvPr>
          <p:cNvSpPr txBox="1"/>
          <p:nvPr/>
        </p:nvSpPr>
        <p:spPr>
          <a:xfrm>
            <a:off x="558192" y="2326509"/>
            <a:ext cx="792736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Eleman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dan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anggota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himpunan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berbeda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dituliskan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terurut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dan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y.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Pasangan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terurut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berbeda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50" i="1" dirty="0">
                <a:latin typeface="Times New Roman" pitchFamily="18" charset="0"/>
                <a:cs typeface="Times New Roman" pitchFamily="18" charset="0"/>
              </a:rPr>
              <a:t>y, x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650" dirty="0" err="1">
                <a:latin typeface="Times New Roman" pitchFamily="18" charset="0"/>
                <a:cs typeface="Times New Roman" pitchFamily="18" charset="0"/>
              </a:rPr>
              <a:t>jika</a:t>
            </a:r>
            <a:r>
              <a:rPr lang="en-US" sz="16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5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x</a:t>
            </a:r>
            <a:r>
              <a:rPr lang="en-US" sz="1650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r>
              <a:rPr lang="en-US" sz="165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≠ </a:t>
            </a:r>
            <a:r>
              <a:rPr lang="en-US" sz="1650" i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sz="165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en-US" sz="165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01070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8C6CF7B-5322-477B-A416-4312E3E3DDB3}"/>
              </a:ext>
            </a:extLst>
          </p:cNvPr>
          <p:cNvGrpSpPr/>
          <p:nvPr/>
        </p:nvGrpSpPr>
        <p:grpSpPr>
          <a:xfrm>
            <a:off x="381000" y="259153"/>
            <a:ext cx="3759754" cy="1025864"/>
            <a:chOff x="439662" y="1129066"/>
            <a:chExt cx="3759754" cy="10258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98C6678-1C75-44BB-AEA9-2208F6C45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62" y="1129066"/>
              <a:ext cx="3759754" cy="1025864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7F2E955-5A51-4621-9548-3445EA380BD9}"/>
                </a:ext>
              </a:extLst>
            </p:cNvPr>
            <p:cNvGrpSpPr/>
            <p:nvPr/>
          </p:nvGrpSpPr>
          <p:grpSpPr>
            <a:xfrm>
              <a:off x="757522" y="1402707"/>
              <a:ext cx="2852854" cy="523220"/>
              <a:chOff x="757522" y="1402707"/>
              <a:chExt cx="2852854" cy="52322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AB2894-3528-4C07-9F12-722E947D9EF0}"/>
                  </a:ext>
                </a:extLst>
              </p:cNvPr>
              <p:cNvSpPr txBox="1"/>
              <p:nvPr/>
            </p:nvSpPr>
            <p:spPr>
              <a:xfrm>
                <a:off x="757522" y="1402707"/>
                <a:ext cx="5132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B.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B8B6AE2-2396-4F4B-97D6-70E7EFFF19CA}"/>
                  </a:ext>
                </a:extLst>
              </p:cNvPr>
              <p:cNvSpPr txBox="1"/>
              <p:nvPr/>
            </p:nvSpPr>
            <p:spPr>
              <a:xfrm>
                <a:off x="1470046" y="1550354"/>
                <a:ext cx="21403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Perkalian</a:t>
                </a:r>
                <a:r>
                  <a:rPr lang="en-US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Cartesius</a:t>
                </a:r>
                <a:endPara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082B24-EA37-4AB0-81A8-1A4455D160AF}"/>
              </a:ext>
            </a:extLst>
          </p:cNvPr>
          <p:cNvGrpSpPr/>
          <p:nvPr/>
        </p:nvGrpSpPr>
        <p:grpSpPr>
          <a:xfrm>
            <a:off x="756" y="-1008974"/>
            <a:ext cx="11761992" cy="7185230"/>
            <a:chOff x="756" y="-1008974"/>
            <a:chExt cx="11761992" cy="718523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333632B-B64B-42C4-97E3-14F058C86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1670" y="-1008974"/>
              <a:ext cx="4961078" cy="718523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F51B827-24C5-45CE-91F4-519DB817F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" y="4658548"/>
              <a:ext cx="9157992" cy="47621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BD9BFD-4D98-4A58-A3C2-D4ECBDFA3070}"/>
                  </a:ext>
                </a:extLst>
              </p:cNvPr>
              <p:cNvSpPr txBox="1"/>
              <p:nvPr/>
            </p:nvSpPr>
            <p:spPr>
              <a:xfrm>
                <a:off x="361950" y="1471061"/>
                <a:ext cx="6858000" cy="1569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Diketahui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himpunan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dan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merupakan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himpunana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tak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kosong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sz="1650" b="1" dirty="0" err="1">
                    <a:latin typeface="Times New Roman" pitchFamily="18" charset="0"/>
                    <a:cs typeface="Times New Roman" pitchFamily="18" charset="0"/>
                  </a:rPr>
                  <a:t>Perkalian</a:t>
                </a:r>
                <a:r>
                  <a:rPr lang="en-US" sz="165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b="1" dirty="0" err="1">
                    <a:latin typeface="Times New Roman" pitchFamily="18" charset="0"/>
                    <a:cs typeface="Times New Roman" pitchFamily="18" charset="0"/>
                  </a:rPr>
                  <a:t>Cartesius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dan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dapat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dirty="0" err="1">
                    <a:latin typeface="Times New Roman" pitchFamily="18" charset="0"/>
                    <a:cs typeface="Times New Roman" pitchFamily="18" charset="0"/>
                  </a:rPr>
                  <a:t>ditulis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× B</a:t>
                </a:r>
                <a:r>
                  <a:rPr lang="en-US" sz="165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50" i="1" dirty="0">
                        <a:latin typeface="Times New Roman" pitchFamily="18" charset="0"/>
                        <a:cs typeface="Times New Roman" pitchFamily="18" charset="0"/>
                      </a:rPr>
                      <m:t>×</m:t>
                    </m:r>
                  </m:oMath>
                </a14:m>
                <a:r>
                  <a:rPr lang="en-US" sz="1650" i="1" dirty="0">
                    <a:latin typeface="Times New Roman" pitchFamily="18" charset="0"/>
                    <a:cs typeface="Times New Roman" pitchFamily="18" charset="0"/>
                  </a:rPr>
                  <a:t> B </a:t>
                </a:r>
                <a14:m>
                  <m:oMath xmlns:m="http://schemas.openxmlformats.org/officeDocument/2006/math">
                    <m:r>
                      <a:rPr lang="en-US" sz="1650" i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 {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(x, y) | x </a:t>
                </a:r>
                <a14:m>
                  <m:oMath xmlns:m="http://schemas.openxmlformats.org/officeDocument/2006/math">
                    <m:r>
                      <a:rPr lang="en-US" sz="165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A, y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}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50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dan y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5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6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 </a:t>
                </a:r>
                <a:r>
                  <a:rPr lang="en-US" sz="165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65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BD9BFD-4D98-4A58-A3C2-D4ECBDFA3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" y="1471061"/>
                <a:ext cx="6858000" cy="1569917"/>
              </a:xfrm>
              <a:prstGeom prst="rect">
                <a:avLst/>
              </a:prstGeom>
              <a:blipFill>
                <a:blip r:embed="rId5"/>
                <a:stretch>
                  <a:fillRect l="-533" r="-533" b="-4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3D018FC4-89B5-4501-9FA8-E000AC6FF998}"/>
              </a:ext>
            </a:extLst>
          </p:cNvPr>
          <p:cNvSpPr/>
          <p:nvPr/>
        </p:nvSpPr>
        <p:spPr>
          <a:xfrm>
            <a:off x="2100482" y="3373305"/>
            <a:ext cx="2895600" cy="78349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Perkalian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Cartesius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dua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himpunan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adalah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himpunan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semesta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dari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relasi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antara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kedua</a:t>
            </a:r>
            <a:r>
              <a:rPr lang="en-US" sz="1200" dirty="0">
                <a:solidFill>
                  <a:srgbClr val="231F20"/>
                </a:solidFill>
                <a:latin typeface="Sitka Heading" pitchFamily="2" charset="0"/>
              </a:rPr>
              <a:t> </a:t>
            </a:r>
            <a:r>
              <a:rPr lang="en-US" sz="1200" dirty="0" err="1">
                <a:solidFill>
                  <a:srgbClr val="231F20"/>
                </a:solidFill>
                <a:latin typeface="Sitka Heading" pitchFamily="2" charset="0"/>
              </a:rPr>
              <a:t>himpunan</a:t>
            </a:r>
            <a:r>
              <a:rPr lang="en-ID" sz="1200" dirty="0">
                <a:solidFill>
                  <a:schemeClr val="tx1"/>
                </a:solidFill>
                <a:latin typeface="Sitka Heading" pitchFamily="2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Sitka Headi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8176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3797</TotalTime>
  <Words>821</Words>
  <Application>Microsoft Office PowerPoint</Application>
  <PresentationFormat>On-screen Show (16:9)</PresentationFormat>
  <Paragraphs>130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Cambria Math</vt:lpstr>
      <vt:lpstr>ＭＳ Ｐゴシック</vt:lpstr>
      <vt:lpstr>Sitka Heading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Riski Candra</cp:lastModifiedBy>
  <cp:revision>224</cp:revision>
  <dcterms:created xsi:type="dcterms:W3CDTF">2022-01-17T01:37:52Z</dcterms:created>
  <dcterms:modified xsi:type="dcterms:W3CDTF">2023-04-06T02:13:19Z</dcterms:modified>
</cp:coreProperties>
</file>