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48" r:id="rId2"/>
  </p:sldMasterIdLst>
  <p:notesMasterIdLst>
    <p:notesMasterId r:id="rId25"/>
  </p:notesMasterIdLst>
  <p:handoutMasterIdLst>
    <p:handoutMasterId r:id="rId26"/>
  </p:handoutMasterIdLst>
  <p:sldIdLst>
    <p:sldId id="311" r:id="rId3"/>
    <p:sldId id="312" r:id="rId4"/>
    <p:sldId id="256" r:id="rId5"/>
    <p:sldId id="258" r:id="rId6"/>
    <p:sldId id="276" r:id="rId7"/>
    <p:sldId id="284" r:id="rId8"/>
    <p:sldId id="286" r:id="rId9"/>
    <p:sldId id="290" r:id="rId10"/>
    <p:sldId id="264" r:id="rId11"/>
    <p:sldId id="291" r:id="rId12"/>
    <p:sldId id="294" r:id="rId13"/>
    <p:sldId id="295" r:id="rId14"/>
    <p:sldId id="298" r:id="rId15"/>
    <p:sldId id="299" r:id="rId16"/>
    <p:sldId id="303" r:id="rId17"/>
    <p:sldId id="300" r:id="rId18"/>
    <p:sldId id="301" r:id="rId19"/>
    <p:sldId id="304" r:id="rId20"/>
    <p:sldId id="305" r:id="rId21"/>
    <p:sldId id="306" r:id="rId22"/>
    <p:sldId id="307" r:id="rId23"/>
    <p:sldId id="30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400"/>
    <a:srgbClr val="00557F"/>
    <a:srgbClr val="FFD07F"/>
    <a:srgbClr val="00965F"/>
    <a:srgbClr val="FFFFFF"/>
    <a:srgbClr val="CBDDEF"/>
    <a:srgbClr val="97FFDC"/>
    <a:srgbClr val="00B0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7" autoAdjust="0"/>
    <p:restoredTop sz="93525" autoAdjust="0"/>
  </p:normalViewPr>
  <p:slideViewPr>
    <p:cSldViewPr snapToGrid="0">
      <p:cViewPr varScale="1">
        <p:scale>
          <a:sx n="69" d="100"/>
          <a:sy n="69" d="100"/>
        </p:scale>
        <p:origin x="654" y="54"/>
      </p:cViewPr>
      <p:guideLst/>
    </p:cSldViewPr>
  </p:slideViewPr>
  <p:outlineViewPr>
    <p:cViewPr>
      <p:scale>
        <a:sx n="33" d="100"/>
        <a:sy n="33" d="100"/>
      </p:scale>
      <p:origin x="0" y="-127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564"/>
    </p:cViewPr>
  </p:sorterViewPr>
  <p:notesViewPr>
    <p:cSldViewPr snapToGrid="0">
      <p:cViewPr varScale="1">
        <p:scale>
          <a:sx n="56" d="100"/>
          <a:sy n="56" d="100"/>
        </p:scale>
        <p:origin x="780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7B903B-4CA0-4E80-94E7-8BE7E8296A11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6A263-480C-42EB-B372-1F8370A95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312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D90460-1A0F-4FA7-8714-EE48BBF0A6D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A3AD65-F31B-4301-B9F6-8E9683771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85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SUMBER GAMBAR FONT 8-10pt </a:t>
            </a:r>
            <a:r>
              <a:rPr lang="en-US" dirty="0" err="1" smtClean="0"/>
              <a:t>calibri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8DBF48-6E1C-45EC-B47A-B7F2A7ED4C36}" type="slidenum">
              <a:rPr lang="id-ID" smtClean="0"/>
              <a:t>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232634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3AD65-F31B-4301-B9F6-8E968377123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2803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3AD65-F31B-4301-B9F6-8E968377123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2942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3AD65-F31B-4301-B9F6-8E968377123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404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3AD65-F31B-4301-B9F6-8E968377123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7766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3AD65-F31B-4301-B9F6-8E968377123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7307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3AD65-F31B-4301-B9F6-8E968377123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274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Berdasarkan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percobaan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Gay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Lusaac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didapatkan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bahwa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satuan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volume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hidrogen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+ 1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satuan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volume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oksigen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 2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satuan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volume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uap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air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Jika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diperkecil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dalam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skala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atom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atau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molekul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,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menjadi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	2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molekul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hidrogen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+ 1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molekul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oksigen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 2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molekul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uap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air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Reaksinya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dapat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ditulis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2H</a:t>
            </a:r>
            <a:r>
              <a:rPr lang="en-US" sz="12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2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+ O</a:t>
            </a:r>
            <a:r>
              <a:rPr lang="en-US" sz="12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2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 2H</a:t>
            </a:r>
            <a:r>
              <a:rPr lang="en-US" sz="12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2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O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3AD65-F31B-4301-B9F6-8E968377123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926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3AD65-F31B-4301-B9F6-8E968377123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3421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3AD65-F31B-4301-B9F6-8E968377123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6123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3AD65-F31B-4301-B9F6-8E968377123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340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en-US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seta</a:t>
            </a:r>
            <a:r>
              <a:rPr lang="en-US" baseline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</a:t>
            </a:r>
            <a:r>
              <a:rPr lang="en-US" baseline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en-US" baseline="-25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atau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en-US" baseline="-25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aseline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hanya</a:t>
            </a:r>
            <a:r>
              <a:rPr lang="en-US" baseline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aseline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berbeda</a:t>
            </a:r>
            <a:r>
              <a:rPr lang="en-US" baseline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aseline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satuan</a:t>
            </a:r>
            <a:endParaRPr lang="en-US" baseline="-25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3AD65-F31B-4301-B9F6-8E968377123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3088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3AD65-F31B-4301-B9F6-8E968377123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038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3AD65-F31B-4301-B9F6-8E968377123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5137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3AD65-F31B-4301-B9F6-8E968377123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146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C711-A944-43E0-95C1-9E38E4441440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769E-D823-4A94-86AD-5F9AA7FD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765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C711-A944-43E0-95C1-9E38E4441440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769E-D823-4A94-86AD-5F9AA7FD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605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C711-A944-43E0-95C1-9E38E4441440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769E-D823-4A94-86AD-5F9AA7FD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7075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41718"/>
            <a:ext cx="12192000" cy="641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127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4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E91-09D9-44DB-BEBE-97998F879006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521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E91-09D9-44DB-BEBE-97998F879006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4517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20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E91-09D9-44DB-BEBE-97998F879006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924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E91-09D9-44DB-BEBE-97998F879006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001712" y="1567543"/>
            <a:ext cx="10188575" cy="4027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45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E91-09D9-44DB-BEBE-97998F879006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07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E91-09D9-44DB-BEBE-97998F879006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3545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E91-09D9-44DB-BEBE-97998F879006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216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C711-A944-43E0-95C1-9E38E4441440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769E-D823-4A94-86AD-5F9AA7FD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E91-09D9-44DB-BEBE-97998F879006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5860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E91-09D9-44DB-BEBE-97998F879006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487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E91-09D9-44DB-BEBE-97998F879006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9270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E91-09D9-44DB-BEBE-97998F879006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0864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E91-09D9-44DB-BEBE-97998F879006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5851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E91-09D9-44DB-BEBE-97998F879006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152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C711-A944-43E0-95C1-9E38E4441440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769E-D823-4A94-86AD-5F9AA7FD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565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C711-A944-43E0-95C1-9E38E4441440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769E-D823-4A94-86AD-5F9AA7FD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331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C711-A944-43E0-95C1-9E38E4441440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769E-D823-4A94-86AD-5F9AA7FD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32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C711-A944-43E0-95C1-9E38E4441440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769E-D823-4A94-86AD-5F9AA7FD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518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C711-A944-43E0-95C1-9E38E4441440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769E-D823-4A94-86AD-5F9AA7FD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791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C711-A944-43E0-95C1-9E38E4441440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769E-D823-4A94-86AD-5F9AA7FD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67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C711-A944-43E0-95C1-9E38E4441440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769E-D823-4A94-86AD-5F9AA7FD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90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1C711-A944-43E0-95C1-9E38E4441440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4769E-D823-4A94-86AD-5F9AA7FD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656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4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1816" y="1213030"/>
            <a:ext cx="10515600" cy="48481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2DE91-09D9-44DB-BEBE-97998F879006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ABAC2-0569-4BFA-825A-70E161A1900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lowchart: Terminator 6"/>
          <p:cNvSpPr/>
          <p:nvPr userDrawn="1"/>
        </p:nvSpPr>
        <p:spPr>
          <a:xfrm>
            <a:off x="0" y="6356349"/>
            <a:ext cx="12192000" cy="757237"/>
          </a:xfrm>
          <a:prstGeom prst="flowChartTerminator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Terminator 7"/>
          <p:cNvSpPr/>
          <p:nvPr userDrawn="1"/>
        </p:nvSpPr>
        <p:spPr>
          <a:xfrm>
            <a:off x="744583" y="-47623"/>
            <a:ext cx="10702833" cy="936624"/>
          </a:xfrm>
          <a:prstGeom prst="flowChartTerminator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41863" y="0"/>
            <a:ext cx="10515600" cy="889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874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73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1" kern="1200">
          <a:solidFill>
            <a:schemeClr val="accent5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11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15" Type="http://schemas.openxmlformats.org/officeDocument/2006/relationships/image" Target="../media/image5.png"/><Relationship Id="rId10" Type="http://schemas.openxmlformats.org/officeDocument/2006/relationships/image" Target="../media/image11.png"/><Relationship Id="rId1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.png"/><Relationship Id="rId12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10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11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.png"/><Relationship Id="rId5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1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24" Type="http://schemas.openxmlformats.org/officeDocument/2006/relationships/image" Target="../media/image5.png"/><Relationship Id="rId23" Type="http://schemas.openxmlformats.org/officeDocument/2006/relationships/image" Target="../media/image38.png"/><Relationship Id="rId22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Relationship Id="rId10" Type="http://schemas.openxmlformats.org/officeDocument/2006/relationships/image" Target="../media/image5.png"/><Relationship Id="rId9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5.png"/><Relationship Id="rId5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2" r="19341" b="23885"/>
          <a:stretch/>
        </p:blipFill>
        <p:spPr>
          <a:xfrm>
            <a:off x="0" y="1"/>
            <a:ext cx="12192000" cy="6858523"/>
          </a:xfrm>
          <a:prstGeom prst="rect">
            <a:avLst/>
          </a:prstGeom>
        </p:spPr>
      </p:pic>
      <p:cxnSp>
        <p:nvCxnSpPr>
          <p:cNvPr id="8" name="直線コネクタ 9"/>
          <p:cNvCxnSpPr/>
          <p:nvPr/>
        </p:nvCxnSpPr>
        <p:spPr>
          <a:xfrm>
            <a:off x="5080035" y="3835400"/>
            <a:ext cx="5994367" cy="0"/>
          </a:xfrm>
          <a:prstGeom prst="line">
            <a:avLst/>
          </a:prstGeom>
          <a:noFill/>
          <a:ln w="28575" cap="flat" cmpd="sng" algn="ctr">
            <a:solidFill>
              <a:srgbClr val="000000"/>
            </a:solidFill>
            <a:prstDash val="solid"/>
            <a:headEnd type="oval"/>
            <a:tailEnd type="oval"/>
          </a:ln>
          <a:effectLst/>
        </p:spPr>
      </p:cxnSp>
      <p:sp>
        <p:nvSpPr>
          <p:cNvPr id="9" name="タイトル 1"/>
          <p:cNvSpPr txBox="1">
            <a:spLocks/>
          </p:cNvSpPr>
          <p:nvPr/>
        </p:nvSpPr>
        <p:spPr>
          <a:xfrm>
            <a:off x="4694639" y="1592459"/>
            <a:ext cx="6765157" cy="625359"/>
          </a:xfrm>
          <a:prstGeom prst="rect">
            <a:avLst/>
          </a:prstGeom>
        </p:spPr>
        <p:txBody>
          <a:bodyPr lIns="91440" tIns="45720" rIns="91440" bIns="4572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2176842">
              <a:defRPr/>
            </a:pPr>
            <a:r>
              <a:rPr kumimoji="1" lang="en-US" altLang="ja-JP" sz="4267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4267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32567" y="3969802"/>
            <a:ext cx="3089307" cy="420564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133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SMA/MA KELAS X</a:t>
            </a:r>
            <a:endParaRPr lang="id-ID" sz="2133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358886" y="663083"/>
            <a:ext cx="3454399" cy="4802184"/>
            <a:chOff x="812802" y="584206"/>
            <a:chExt cx="3454399" cy="4802184"/>
          </a:xfrm>
        </p:grpSpPr>
        <p:sp>
          <p:nvSpPr>
            <p:cNvPr id="4" name="Cube 3"/>
            <p:cNvSpPr/>
            <p:nvPr/>
          </p:nvSpPr>
          <p:spPr>
            <a:xfrm>
              <a:off x="812802" y="584206"/>
              <a:ext cx="3454399" cy="4802184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0" scaled="1"/>
              <a:tileRect/>
            </a:gradFill>
            <a:ln w="2540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  <p:txBody>
            <a:bodyPr lIns="285561" tIns="142780" rIns="285561" bIns="142780" rtlCol="0" anchor="ctr"/>
            <a:lstStyle/>
            <a:p>
              <a:pPr algn="ctr" defTabSz="1219080">
                <a:defRPr/>
              </a:pPr>
              <a:endParaRPr lang="en-US" sz="2400" kern="0">
                <a:solidFill>
                  <a:prstClr val="white"/>
                </a:solidFill>
                <a:latin typeface="Signika" panose="020B0604020202020204" charset="0"/>
                <a:cs typeface="Arial"/>
                <a:sym typeface="Arial"/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5027" y="721681"/>
              <a:ext cx="3259146" cy="4664708"/>
            </a:xfrm>
            <a:prstGeom prst="rect">
              <a:avLst/>
            </a:prstGeom>
          </p:spPr>
        </p:pic>
      </p:grpSp>
      <p:sp>
        <p:nvSpPr>
          <p:cNvPr id="14" name="テキスト プレースホルダー 11"/>
          <p:cNvSpPr txBox="1">
            <a:spLocks/>
          </p:cNvSpPr>
          <p:nvPr/>
        </p:nvSpPr>
        <p:spPr>
          <a:xfrm>
            <a:off x="4876801" y="2502330"/>
            <a:ext cx="5994367" cy="957620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267" b="1" dirty="0">
                <a:solidFill>
                  <a:srgbClr val="CA1F27"/>
                </a:solidFill>
                <a:cs typeface="Arial" pitchFamily="34" charset="0"/>
              </a:rPr>
              <a:t>IPA </a:t>
            </a:r>
            <a:r>
              <a:rPr lang="en-US" sz="4267" dirty="0">
                <a:solidFill>
                  <a:srgbClr val="CA1F27"/>
                </a:solidFill>
                <a:cs typeface="Arial" pitchFamily="34" charset="0"/>
              </a:rPr>
              <a:t>Kimia</a:t>
            </a:r>
          </a:p>
        </p:txBody>
      </p:sp>
    </p:spTree>
    <p:extLst>
      <p:ext uri="{BB962C8B-B14F-4D97-AF65-F5344CB8AC3E}">
        <p14:creationId xmlns:p14="http://schemas.microsoft.com/office/powerpoint/2010/main" val="31552364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MASSA ATOM </a:t>
            </a:r>
            <a:r>
              <a:rPr lang="en-US" dirty="0"/>
              <a:t>RELATIF &amp; MASSA RUMUS RELATIF</a:t>
            </a:r>
            <a:endParaRPr lang="en-US" b="1" dirty="0"/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 smtClean="0">
                <a:solidFill>
                  <a:schemeClr val="accent5"/>
                </a:solidFill>
              </a:rPr>
              <a:t>B.</a:t>
            </a:r>
            <a:endParaRPr lang="en-US" sz="4200" b="1" dirty="0">
              <a:solidFill>
                <a:schemeClr val="accent5"/>
              </a:solidFill>
            </a:endParaRPr>
          </a:p>
        </p:txBody>
      </p:sp>
      <p:sp>
        <p:nvSpPr>
          <p:cNvPr id="53" name="TextBox 89"/>
          <p:cNvSpPr txBox="1">
            <a:spLocks noChangeArrowheads="1"/>
          </p:cNvSpPr>
          <p:nvPr/>
        </p:nvSpPr>
        <p:spPr bwMode="auto">
          <a:xfrm>
            <a:off x="778373" y="1035866"/>
            <a:ext cx="4695148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2</a:t>
            </a: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 Massa Atom </a:t>
            </a:r>
            <a:r>
              <a:rPr lang="en-US" altLang="zh-CN" sz="32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Relatif</a:t>
            </a: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endParaRPr lang="en-US" altLang="zh-CN" sz="32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57978" y="2733816"/>
            <a:ext cx="4695148" cy="1006411"/>
          </a:xfr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Dengan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en-US" i="1" baseline="-25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 = Massa atom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relatif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X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Massa 1 atom C-12 = 12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sma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53723" y="1734309"/>
            <a:ext cx="6321982" cy="769441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just"/>
            <a:r>
              <a:rPr lang="sv-SE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Massa </a:t>
            </a:r>
            <a:r>
              <a:rPr lang="sv-SE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atom karbon-12 (atom karbon massanya 12 sma)</a:t>
            </a: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  <a:sym typeface="Symbol" panose="05050102010706020507" pitchFamily="18" charset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8373" y="1872809"/>
            <a:ext cx="2980439" cy="492443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sv-SE" sz="2600" b="1" dirty="0" smtClean="0">
                <a:solidFill>
                  <a:srgbClr val="FFFFFF"/>
                </a:solidFill>
              </a:rPr>
              <a:t>Standar massa </a:t>
            </a:r>
            <a:r>
              <a:rPr lang="sv-SE" sz="2600" b="1" dirty="0">
                <a:solidFill>
                  <a:srgbClr val="FFFFFF"/>
                </a:solidFill>
              </a:rPr>
              <a:t>atom</a:t>
            </a:r>
            <a:endParaRPr lang="en-US" sz="2600" b="1" dirty="0">
              <a:solidFill>
                <a:srgbClr val="FFFFFF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3758812" y="1919876"/>
            <a:ext cx="683950" cy="398311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ounded Rectangle 2"/>
              <p:cNvSpPr/>
              <p:nvPr/>
            </p:nvSpPr>
            <p:spPr>
              <a:xfrm>
                <a:off x="2097815" y="2736005"/>
                <a:ext cx="4005943" cy="1004222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200" i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A</a:t>
                </a:r>
                <a:r>
                  <a:rPr lang="en-US" sz="2200" i="1" baseline="-25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r</a:t>
                </a:r>
                <a:r>
                  <a:rPr lang="en-US" sz="2200" baseline="-25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</a:t>
                </a:r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X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massa</m:t>
                        </m:r>
                        <m:r>
                          <m:rPr>
                            <m:nor/>
                          </m:rPr>
                          <a:rPr lang="en-US" sz="2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 1 </m:t>
                        </m:r>
                        <m:r>
                          <m:rPr>
                            <m:nor/>
                          </m:rPr>
                          <a:rPr lang="en-US" sz="2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atom</m:t>
                        </m:r>
                        <m:r>
                          <m:rPr>
                            <m:nor/>
                          </m:rPr>
                          <a:rPr lang="en-US" sz="2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X</m:t>
                        </m:r>
                      </m:num>
                      <m:den>
                        <m:f>
                          <m:fPr>
                            <m:ctrlPr>
                              <a:rPr lang="en-US" sz="2200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200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12</m:t>
                            </m:r>
                          </m:den>
                        </m:f>
                        <m:r>
                          <m:rPr>
                            <m:nor/>
                          </m:rPr>
                          <a:rPr lang="en-US" sz="2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en-US" sz="2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a typeface="Cambria Math" panose="02040503050406030204" pitchFamily="18" charset="0"/>
                          </a:rPr>
                          <m:t>massa</m:t>
                        </m:r>
                        <m:r>
                          <m:rPr>
                            <m:nor/>
                          </m:rPr>
                          <a:rPr lang="en-US" sz="2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a typeface="Cambria Math" panose="02040503050406030204" pitchFamily="18" charset="0"/>
                          </a:rPr>
                          <m:t> 1 </m:t>
                        </m:r>
                        <m:r>
                          <m:rPr>
                            <m:nor/>
                          </m:rPr>
                          <a:rPr lang="en-US" sz="2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a typeface="Cambria Math" panose="02040503050406030204" pitchFamily="18" charset="0"/>
                          </a:rPr>
                          <m:t>atom</m:t>
                        </m:r>
                        <m:r>
                          <m:rPr>
                            <m:nor/>
                          </m:rPr>
                          <a:rPr lang="en-US" sz="2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a typeface="Cambria Math" panose="02040503050406030204" pitchFamily="18" charset="0"/>
                          </a:rPr>
                          <m:t>C</m:t>
                        </m:r>
                        <m:r>
                          <m:rPr>
                            <m:nor/>
                          </m:rPr>
                          <a:rPr lang="en-US" sz="2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a typeface="Cambria Math" panose="02040503050406030204" pitchFamily="18" charset="0"/>
                          </a:rPr>
                          <m:t>−12</m:t>
                        </m:r>
                      </m:den>
                    </m:f>
                  </m:oMath>
                </a14:m>
                <a:endParaRPr lang="en-US" sz="22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Rounded 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7815" y="2736005"/>
                <a:ext cx="4005943" cy="1004222"/>
              </a:xfrm>
              <a:prstGeom prst="round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Pentagon 14"/>
          <p:cNvSpPr/>
          <p:nvPr/>
        </p:nvSpPr>
        <p:spPr>
          <a:xfrm>
            <a:off x="782921" y="2733816"/>
            <a:ext cx="1256018" cy="492443"/>
          </a:xfrm>
          <a:prstGeom prst="homePlate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26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Rumus</a:t>
            </a:r>
            <a:endParaRPr lang="en-US" sz="26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TextBox 89"/>
          <p:cNvSpPr txBox="1">
            <a:spLocks noChangeArrowheads="1"/>
          </p:cNvSpPr>
          <p:nvPr/>
        </p:nvSpPr>
        <p:spPr bwMode="auto">
          <a:xfrm>
            <a:off x="778373" y="3970293"/>
            <a:ext cx="4695148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3</a:t>
            </a: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 Massa </a:t>
            </a:r>
            <a:r>
              <a:rPr lang="en-US" altLang="zh-CN" sz="32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Rumus</a:t>
            </a: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en-US" altLang="zh-CN" sz="32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Relatif</a:t>
            </a: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endParaRPr lang="en-US" altLang="zh-CN" sz="32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8373" y="4668736"/>
            <a:ext cx="10097332" cy="769441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just"/>
            <a:r>
              <a:rPr lang="sv-SE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Dalam satuan rumus kimia, baik molekul atau gabuanga ion, massa rumus merupakan masssa atom relatif penyusun rumus kimia tersebut </a:t>
            </a: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  <a:sym typeface="Symbol" panose="05050102010706020507" pitchFamily="18" charset="2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097815" y="5568024"/>
            <a:ext cx="4005943" cy="49025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</a:t>
            </a:r>
            <a:r>
              <a:rPr lang="en-US" sz="2200" b="1" i="1" baseline="-25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</a:t>
            </a:r>
            <a:r>
              <a:rPr lang="en-US" sz="2200" b="1" i="1" baseline="-25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  <a:r>
              <a:rPr lang="en-US" sz="2200" b="1" baseline="-25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X</a:t>
            </a:r>
            <a:r>
              <a:rPr lang="en-US" sz="2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  <a:r>
              <a:rPr lang="en-US" sz="2200" b="1" baseline="-25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Y</a:t>
            </a:r>
            <a:r>
              <a:rPr lang="en-U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= (x </a:t>
            </a:r>
            <a:r>
              <a:rPr lang="en-US" sz="22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  <a:r>
              <a:rPr lang="en-US" sz="2200" b="1" baseline="-25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</a:t>
            </a:r>
            <a:r>
              <a:rPr lang="en-US" sz="22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  <a:r>
              <a:rPr lang="en-US" sz="2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+</a:t>
            </a:r>
            <a:r>
              <a:rPr lang="en-US" sz="2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y </a:t>
            </a:r>
            <a:r>
              <a:rPr lang="en-US" sz="22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  <a:r>
              <a:rPr lang="en-US" sz="2200" b="1" baseline="-25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</a:t>
            </a:r>
            <a:r>
              <a:rPr lang="en-US" sz="22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  <a:r>
              <a:rPr lang="en-US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</a:t>
            </a:r>
            <a:r>
              <a:rPr lang="en-US" sz="2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en-US" sz="2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Pentagon 17"/>
          <p:cNvSpPr/>
          <p:nvPr/>
        </p:nvSpPr>
        <p:spPr>
          <a:xfrm>
            <a:off x="782921" y="5565835"/>
            <a:ext cx="1256018" cy="492443"/>
          </a:xfrm>
          <a:prstGeom prst="homePlate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26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Rumus</a:t>
            </a:r>
            <a:endParaRPr lang="en-US" sz="26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6357978" y="5565835"/>
            <a:ext cx="4695148" cy="703425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Dengan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en-US" i="1" baseline="-25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= Massa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rumus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relatif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A</a:t>
            </a:r>
            <a:r>
              <a:rPr lang="en-US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</a:t>
            </a:r>
            <a:r>
              <a:rPr lang="en-US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186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3" grpId="0" animBg="1"/>
      <p:bldP spid="5" grpId="0" animBg="1"/>
      <p:bldP spid="11" grpId="0" animBg="1"/>
      <p:bldP spid="12" grpId="0" animBg="1"/>
      <p:bldP spid="13" grpId="0" animBg="1"/>
      <p:bldP spid="3" grpId="0" animBg="1"/>
      <p:bldP spid="15" grpId="0" animBg="1"/>
      <p:bldP spid="14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KONSEP MOL</a:t>
            </a:r>
            <a:endParaRPr lang="en-US" b="1" dirty="0"/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 smtClean="0">
                <a:solidFill>
                  <a:schemeClr val="accent5"/>
                </a:solidFill>
              </a:rPr>
              <a:t>C.</a:t>
            </a:r>
            <a:endParaRPr lang="en-US" sz="4200" b="1" dirty="0">
              <a:solidFill>
                <a:schemeClr val="accent5"/>
              </a:solidFill>
            </a:endParaRPr>
          </a:p>
        </p:txBody>
      </p:sp>
      <p:sp>
        <p:nvSpPr>
          <p:cNvPr id="53" name="TextBox 89"/>
          <p:cNvSpPr txBox="1">
            <a:spLocks noChangeArrowheads="1"/>
          </p:cNvSpPr>
          <p:nvPr/>
        </p:nvSpPr>
        <p:spPr bwMode="auto">
          <a:xfrm>
            <a:off x="778373" y="1035866"/>
            <a:ext cx="4695148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1</a:t>
            </a: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 </a:t>
            </a:r>
            <a:r>
              <a:rPr lang="en-US" altLang="zh-CN" sz="32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Bilangan</a:t>
            </a: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Avogadro</a:t>
            </a:r>
            <a:endParaRPr lang="en-US" altLang="zh-CN" sz="32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/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6357977" y="2598979"/>
                <a:ext cx="5304139" cy="1006411"/>
              </a:xfrm>
              <a:noFill/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US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Dengan</a:t>
                </a:r>
                <a:r>
                  <a: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i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n</a:t>
                </a:r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= </a:t>
                </a:r>
                <a:r>
                  <a:rPr lang="en-US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jumlah</a:t>
                </a:r>
                <a:r>
                  <a: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mol</a:t>
                </a:r>
                <a:r>
                  <a: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(</a:t>
                </a:r>
                <a:r>
                  <a:rPr lang="en-US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mol</a:t>
                </a:r>
                <a:r>
                  <a: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)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	</a:t>
                </a:r>
                <a:r>
                  <a:rPr lang="en-US" i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 </a:t>
                </a:r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= </a:t>
                </a:r>
                <a:r>
                  <a:rPr lang="en-US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Bilangan</a:t>
                </a:r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Avogadro (6,022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sv-SE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</a:t>
                </a:r>
                <a:r>
                  <a:rPr lang="sv-SE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10</a:t>
                </a:r>
                <a:r>
                  <a:rPr lang="sv-SE" baseline="30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23</a:t>
                </a:r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5" name="Tex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6357977" y="2598979"/>
                <a:ext cx="5304139" cy="1006411"/>
              </a:xfrm>
              <a:blipFill rotWithShape="0">
                <a:blip r:embed="rId13"/>
                <a:stretch>
                  <a:fillRect l="-1376" t="-2994" r="-459"/>
                </a:stretch>
              </a:blipFill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676787" y="1891171"/>
                <a:ext cx="2523484" cy="430887"/>
              </a:xfrm>
              <a:prstGeom prst="rect">
                <a:avLst/>
              </a:prstGeom>
              <a:solidFill>
                <a:schemeClr val="accent5"/>
              </a:solidFill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sv-SE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6,022 140 76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sv-SE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10</a:t>
                </a:r>
                <a:r>
                  <a:rPr lang="sv-SE" sz="2200" baseline="30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23</a:t>
                </a:r>
                <a:endParaRPr lang="en-US" sz="2200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6787" y="1891171"/>
                <a:ext cx="2523484" cy="430887"/>
              </a:xfrm>
              <a:prstGeom prst="rect">
                <a:avLst/>
              </a:prstGeom>
              <a:blipFill rotWithShape="0">
                <a:blip r:embed="rId10"/>
                <a:stretch>
                  <a:fillRect l="-3140" t="-9859" b="-281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778373" y="1872809"/>
            <a:ext cx="5214464" cy="492443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sv-SE" sz="2600" b="1" dirty="0" smtClean="0">
                <a:solidFill>
                  <a:srgbClr val="FFFFFF"/>
                </a:solidFill>
              </a:rPr>
              <a:t>Bilangan Avogdro (diberi lambang L)</a:t>
            </a:r>
            <a:endParaRPr lang="en-US" sz="2600" b="1" dirty="0">
              <a:solidFill>
                <a:srgbClr val="FFFFFF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5992837" y="1907458"/>
            <a:ext cx="683950" cy="398311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2097816" y="2601168"/>
            <a:ext cx="3238460" cy="49025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Jumlah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partikel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= </a:t>
            </a:r>
            <a:r>
              <a:rPr lang="en-US" sz="22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 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Symbol" panose="05050102010706020507" pitchFamily="18" charset="2"/>
              </a:rPr>
              <a:t> </a:t>
            </a:r>
            <a:r>
              <a:rPr lang="en-US" sz="2200" i="1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Symbol" panose="05050102010706020507" pitchFamily="18" charset="2"/>
              </a:rPr>
              <a:t>L</a:t>
            </a:r>
            <a:endParaRPr lang="en-US" sz="22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Pentagon 14"/>
          <p:cNvSpPr/>
          <p:nvPr/>
        </p:nvSpPr>
        <p:spPr>
          <a:xfrm>
            <a:off x="782921" y="2598979"/>
            <a:ext cx="1256018" cy="492443"/>
          </a:xfrm>
          <a:prstGeom prst="homePlate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26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Rumus</a:t>
            </a:r>
            <a:endParaRPr lang="en-US" sz="26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TextBox 89"/>
          <p:cNvSpPr txBox="1">
            <a:spLocks noChangeArrowheads="1"/>
          </p:cNvSpPr>
          <p:nvPr/>
        </p:nvSpPr>
        <p:spPr bwMode="auto">
          <a:xfrm>
            <a:off x="778373" y="3572625"/>
            <a:ext cx="4695148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2. Massa  Molar (</a:t>
            </a:r>
            <a:r>
              <a:rPr lang="en-US" altLang="zh-CN" sz="32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M</a:t>
            </a:r>
            <a:r>
              <a:rPr lang="en-US" altLang="zh-CN" sz="3200" b="1" baseline="-25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m</a:t>
            </a: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)</a:t>
            </a:r>
            <a:endParaRPr lang="en-US" altLang="zh-CN" sz="32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>
          <a:xfrm>
            <a:off x="6353429" y="5129347"/>
            <a:ext cx="5304139" cy="1006411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Dengan, </a:t>
            </a:r>
            <a:r>
              <a:rPr lang="en-US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</a:t>
            </a:r>
            <a:r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= jumlah mol (mol)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en-US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en-US" i="1" baseline="-25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en-US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(satuan gram/mol) = M</a:t>
            </a:r>
            <a:r>
              <a:rPr lang="en-US" baseline="-25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</a:t>
            </a:r>
            <a:r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atau A</a:t>
            </a:r>
            <a:r>
              <a:rPr lang="en-US" baseline="-25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en-US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massa zat </a:t>
            </a:r>
            <a:r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(dalam gram)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78373" y="4427930"/>
            <a:ext cx="4695148" cy="430887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Massa molar: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massa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dalam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1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mol</a:t>
            </a:r>
            <a:endParaRPr lang="en-US" sz="2200" baseline="30000" dirty="0">
              <a:solidFill>
                <a:schemeClr val="tx1">
                  <a:lumMod val="75000"/>
                  <a:lumOff val="25000"/>
                </a:schemeClr>
              </a:solidFill>
              <a:sym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ounded Rectangle 17"/>
              <p:cNvSpPr/>
              <p:nvPr/>
            </p:nvSpPr>
            <p:spPr>
              <a:xfrm>
                <a:off x="2093267" y="5131536"/>
                <a:ext cx="2365003" cy="772852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200" i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sym typeface="Symbol" panose="05050102010706020507" pitchFamily="18" charset="2"/>
                  </a:rPr>
                  <a:t>M</a:t>
                </a:r>
                <a:r>
                  <a:rPr lang="en-US" sz="2200" i="1" baseline="-25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sym typeface="Symbol" panose="05050102010706020507" pitchFamily="18" charset="2"/>
                  </a:rPr>
                  <a:t>m</a:t>
                </a:r>
                <a:r>
                  <a:rPr lang="en-US" sz="2200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𝑚𝑎𝑠𝑠𝑎</m:t>
                        </m:r>
                        <m: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200" i="1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𝑧𝑎𝑡</m:t>
                        </m:r>
                      </m:num>
                      <m:den>
                        <m: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endParaRPr lang="en-US" sz="2200" baseline="-250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8" name="Rounded 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3267" y="5131536"/>
                <a:ext cx="2365003" cy="772852"/>
              </a:xfrm>
              <a:prstGeom prst="roundRect">
                <a:avLst/>
              </a:prstGeom>
              <a:blipFill rotWithShape="0">
                <a:blip r:embed="rId14"/>
                <a:stretch>
                  <a:fillRect/>
                </a:stretch>
              </a:blip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Pentagon 18"/>
          <p:cNvSpPr/>
          <p:nvPr/>
        </p:nvSpPr>
        <p:spPr>
          <a:xfrm>
            <a:off x="778373" y="5129347"/>
            <a:ext cx="1256018" cy="492443"/>
          </a:xfrm>
          <a:prstGeom prst="homePlate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26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Rumus</a:t>
            </a:r>
            <a:endParaRPr lang="en-US" sz="26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363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3" grpId="0" animBg="1"/>
      <p:bldP spid="5" grpId="0" animBg="1"/>
      <p:bldP spid="11" grpId="0" animBg="1"/>
      <p:bldP spid="12" grpId="0" animBg="1"/>
      <p:bldP spid="13" grpId="0" animBg="1"/>
      <p:bldP spid="3" grpId="0" animBg="1"/>
      <p:bldP spid="15" grpId="0" animBg="1"/>
      <p:bldP spid="14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KONSEP MOL</a:t>
            </a:r>
            <a:endParaRPr lang="en-US" b="1" dirty="0"/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 smtClean="0">
                <a:solidFill>
                  <a:schemeClr val="accent5"/>
                </a:solidFill>
              </a:rPr>
              <a:t>C.</a:t>
            </a:r>
            <a:endParaRPr lang="en-US" sz="4200" b="1" dirty="0">
              <a:solidFill>
                <a:schemeClr val="accent5"/>
              </a:solidFill>
            </a:endParaRPr>
          </a:p>
        </p:txBody>
      </p:sp>
      <p:sp>
        <p:nvSpPr>
          <p:cNvPr id="53" name="TextBox 89"/>
          <p:cNvSpPr txBox="1">
            <a:spLocks noChangeArrowheads="1"/>
          </p:cNvSpPr>
          <p:nvPr/>
        </p:nvSpPr>
        <p:spPr bwMode="auto">
          <a:xfrm>
            <a:off x="778373" y="1035866"/>
            <a:ext cx="4695148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2. Massa  Molar (</a:t>
            </a:r>
            <a:r>
              <a:rPr lang="en-US" altLang="zh-CN" sz="32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M</a:t>
            </a:r>
            <a:r>
              <a:rPr lang="en-US" altLang="zh-CN" sz="3200" b="1" baseline="-25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m</a:t>
            </a: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)</a:t>
            </a:r>
            <a:endParaRPr lang="en-US" altLang="zh-CN" sz="32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757475" y="2313258"/>
            <a:ext cx="5304139" cy="1006411"/>
          </a:xfr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Dengan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=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jumlah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en-US" i="1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satuan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gram/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mol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 =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en-US" baseline="-25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atau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en-US" baseline="-25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en-US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massa</a:t>
            </a: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zat</a:t>
            </a: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dalam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gram)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8373" y="1767506"/>
            <a:ext cx="4695148" cy="430887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Massa molar: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massa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dalam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1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mol</a:t>
            </a:r>
            <a:endParaRPr lang="en-US" sz="2200" baseline="30000" dirty="0">
              <a:solidFill>
                <a:schemeClr val="tx1">
                  <a:lumMod val="75000"/>
                  <a:lumOff val="25000"/>
                </a:schemeClr>
              </a:solidFill>
              <a:sym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ounded Rectangle 2"/>
              <p:cNvSpPr/>
              <p:nvPr/>
            </p:nvSpPr>
            <p:spPr>
              <a:xfrm>
                <a:off x="2166054" y="2430038"/>
                <a:ext cx="2365003" cy="772852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200" i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sym typeface="Symbol" panose="05050102010706020507" pitchFamily="18" charset="2"/>
                  </a:rPr>
                  <a:t>M</a:t>
                </a:r>
                <a:r>
                  <a:rPr lang="en-US" sz="2200" i="1" baseline="-25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sym typeface="Symbol" panose="05050102010706020507" pitchFamily="18" charset="2"/>
                  </a:rPr>
                  <a:t>m</a:t>
                </a:r>
                <a:r>
                  <a:rPr lang="en-US" sz="2200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𝑚𝑎𝑠𝑠𝑎</m:t>
                        </m:r>
                        <m: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200" i="1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𝑧𝑎𝑡</m:t>
                        </m:r>
                      </m:num>
                      <m:den>
                        <m: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endParaRPr lang="en-US" sz="2200" baseline="-250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Rounded 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6054" y="2430038"/>
                <a:ext cx="2365003" cy="772852"/>
              </a:xfrm>
              <a:prstGeom prst="round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Pentagon 14"/>
          <p:cNvSpPr/>
          <p:nvPr/>
        </p:nvSpPr>
        <p:spPr>
          <a:xfrm>
            <a:off x="778373" y="2444509"/>
            <a:ext cx="1256018" cy="492443"/>
          </a:xfrm>
          <a:prstGeom prst="homePlate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26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Rumus</a:t>
            </a:r>
            <a:endParaRPr lang="en-US" sz="26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6" name="TextBox 89"/>
          <p:cNvSpPr txBox="1">
            <a:spLocks noChangeArrowheads="1"/>
          </p:cNvSpPr>
          <p:nvPr/>
        </p:nvSpPr>
        <p:spPr bwMode="auto">
          <a:xfrm>
            <a:off x="778373" y="3434535"/>
            <a:ext cx="4695148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3</a:t>
            </a: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 Volume Molar (</a:t>
            </a:r>
            <a:r>
              <a:rPr lang="en-US" altLang="zh-CN" sz="32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V</a:t>
            </a:r>
            <a:r>
              <a:rPr lang="en-US" altLang="zh-CN" sz="3200" b="1" baseline="-25000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m</a:t>
            </a: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)</a:t>
            </a:r>
            <a:endParaRPr lang="en-US" altLang="zh-CN" sz="32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7" name="Text Placeholder 4"/>
          <p:cNvSpPr txBox="1">
            <a:spLocks/>
          </p:cNvSpPr>
          <p:nvPr/>
        </p:nvSpPr>
        <p:spPr>
          <a:xfrm>
            <a:off x="6524081" y="5095942"/>
            <a:ext cx="5304139" cy="11237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Dengan, </a:t>
            </a:r>
            <a:r>
              <a:rPr lang="en-US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</a:t>
            </a:r>
            <a:r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= jumlah mol (mol)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en-US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</a:t>
            </a:r>
            <a:r>
              <a:rPr lang="en-US" i="1" baseline="-25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= Volume molar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baseline="-25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en-US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volume zat </a:t>
            </a:r>
            <a:r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(dalam liter)</a:t>
            </a:r>
            <a:endParaRPr lang="en-US" baseline="-25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78373" y="4173094"/>
            <a:ext cx="5595131" cy="2123658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Volume molar gas 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adalah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volume 1 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mol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gas 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pada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suhu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dan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tekanan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tertentu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Jika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pengukuran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dilakukan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pada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keaadan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accent6">
                    <a:lumMod val="75000"/>
                  </a:schemeClr>
                </a:solidFill>
                <a:sym typeface="Symbol" panose="05050102010706020507" pitchFamily="18" charset="2"/>
              </a:rPr>
              <a:t>standar</a:t>
            </a: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accent6">
                    <a:lumMod val="75000"/>
                  </a:schemeClr>
                </a:solidFill>
                <a:sym typeface="Symbol" panose="05050102010706020507" pitchFamily="18" charset="2"/>
              </a:rPr>
              <a:t>atau</a:t>
            </a: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  <a:sym typeface="Symbol" panose="05050102010706020507" pitchFamily="18" charset="2"/>
              </a:rPr>
              <a:t> STP 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(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Standard Temperature and Pressure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),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yaitu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pada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suhu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  <a:sym typeface="Symbol" panose="05050102010706020507" pitchFamily="18" charset="2"/>
              </a:rPr>
              <a:t>0 C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dan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tekanan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  <a:sym typeface="Symbol" panose="05050102010706020507" pitchFamily="18" charset="2"/>
              </a:rPr>
              <a:t>1 </a:t>
            </a:r>
            <a:r>
              <a:rPr lang="en-US" sz="2200" dirty="0" err="1" smtClean="0">
                <a:solidFill>
                  <a:schemeClr val="accent6">
                    <a:lumMod val="75000"/>
                  </a:schemeClr>
                </a:solidFill>
                <a:sym typeface="Symbol" panose="05050102010706020507" pitchFamily="18" charset="2"/>
              </a:rPr>
              <a:t>atm</a:t>
            </a:r>
            <a:endParaRPr lang="en-US" sz="2200" dirty="0" smtClean="0">
              <a:solidFill>
                <a:schemeClr val="accent6">
                  <a:lumMod val="75000"/>
                </a:schemeClr>
              </a:solidFill>
              <a:sym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ounded Rectangle 18"/>
              <p:cNvSpPr/>
              <p:nvPr/>
            </p:nvSpPr>
            <p:spPr>
              <a:xfrm>
                <a:off x="8009342" y="4173094"/>
                <a:ext cx="2465085" cy="768418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200" i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sym typeface="Symbol" panose="05050102010706020507" pitchFamily="18" charset="2"/>
                  </a:rPr>
                  <a:t>V</a:t>
                </a:r>
                <a:r>
                  <a:rPr lang="en-US" sz="2200" i="1" baseline="-25000" dirty="0" err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sym typeface="Symbol" panose="05050102010706020507" pitchFamily="18" charset="2"/>
                  </a:rPr>
                  <a:t>m</a:t>
                </a:r>
                <a:r>
                  <a:rPr lang="en-US" sz="2200" i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𝑣𝑜𝑙𝑢𝑚𝑒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200" b="0" i="1" dirty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𝑧𝑎𝑡</m:t>
                        </m:r>
                      </m:num>
                      <m:den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endParaRPr lang="en-US" sz="2200" baseline="-250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9" name="Rounded 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9342" y="4173094"/>
                <a:ext cx="2465085" cy="768418"/>
              </a:xfrm>
              <a:prstGeom prst="round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Pentagon 19"/>
          <p:cNvSpPr/>
          <p:nvPr/>
        </p:nvSpPr>
        <p:spPr>
          <a:xfrm>
            <a:off x="6524081" y="4242517"/>
            <a:ext cx="1256018" cy="492443"/>
          </a:xfrm>
          <a:prstGeom prst="homePlate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26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Rumus</a:t>
            </a:r>
            <a:endParaRPr lang="en-US" sz="26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3" grpId="0" animBg="1"/>
      <p:bldP spid="5" grpId="0" animBg="1"/>
      <p:bldP spid="11" grpId="0" animBg="1"/>
      <p:bldP spid="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KONSEP MOL</a:t>
            </a:r>
            <a:endParaRPr lang="en-US" b="1" dirty="0"/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 smtClean="0">
                <a:solidFill>
                  <a:schemeClr val="accent5"/>
                </a:solidFill>
              </a:rPr>
              <a:t>C.</a:t>
            </a:r>
            <a:endParaRPr lang="en-US" sz="4200" b="1" dirty="0">
              <a:solidFill>
                <a:schemeClr val="accent5"/>
              </a:solidFill>
            </a:endParaRPr>
          </a:p>
        </p:txBody>
      </p:sp>
      <p:sp>
        <p:nvSpPr>
          <p:cNvPr id="53" name="TextBox 89"/>
          <p:cNvSpPr txBox="1">
            <a:spLocks noChangeArrowheads="1"/>
          </p:cNvSpPr>
          <p:nvPr/>
        </p:nvSpPr>
        <p:spPr bwMode="auto">
          <a:xfrm>
            <a:off x="778372" y="1035866"/>
            <a:ext cx="7587705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4. </a:t>
            </a:r>
            <a:r>
              <a:rPr lang="en-US" altLang="zh-CN" sz="32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Hipotesis</a:t>
            </a: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Avogadro </a:t>
            </a:r>
            <a:r>
              <a:rPr lang="en-US" altLang="zh-CN" sz="32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dan</a:t>
            </a: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en-US" altLang="zh-CN" sz="32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Hukum</a:t>
            </a: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Gas Ideal</a:t>
            </a:r>
            <a:endParaRPr lang="en-US" altLang="zh-CN" sz="32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53428" y="3826366"/>
            <a:ext cx="5304139" cy="1006411"/>
          </a:xfr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Dengan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=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jumlah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mol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mol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= volume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(liter)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55198" y="1872809"/>
            <a:ext cx="7306918" cy="178510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“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Pada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suhu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dan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tekanan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yang 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sama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, 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sejumlah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volume yang 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sama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suatu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gas (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sembarang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gas) 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mengandung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jumlah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molekul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yang 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sama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”</a:t>
            </a:r>
          </a:p>
          <a:p>
            <a:pPr algn="just"/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Dapat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diartikan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: 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perbandingan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volume gas 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akan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sama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dengan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perbandingan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mol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gas</a:t>
            </a:r>
            <a:endParaRPr lang="en-US" sz="2200" i="1" dirty="0">
              <a:solidFill>
                <a:schemeClr val="tx1">
                  <a:lumMod val="75000"/>
                  <a:lumOff val="25000"/>
                </a:schemeClr>
              </a:solidFill>
              <a:sym typeface="Symbol" panose="05050102010706020507" pitchFamily="18" charset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8373" y="1872809"/>
            <a:ext cx="2892875" cy="492443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sv-SE" sz="2600" b="1" dirty="0" smtClean="0">
                <a:solidFill>
                  <a:srgbClr val="FFFFFF"/>
                </a:solidFill>
              </a:rPr>
              <a:t>Hipotesis Avogadro</a:t>
            </a:r>
            <a:endParaRPr lang="en-US" sz="2600" b="1" dirty="0">
              <a:solidFill>
                <a:srgbClr val="FFFFFF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3671248" y="1889096"/>
            <a:ext cx="683950" cy="398311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ounded Rectangle 2"/>
              <p:cNvSpPr/>
              <p:nvPr/>
            </p:nvSpPr>
            <p:spPr>
              <a:xfrm>
                <a:off x="2093267" y="3828555"/>
                <a:ext cx="2383200" cy="813166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200" i="1" smtClean="0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200" b="0" i="1" smtClean="0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𝑧𝑎𝑡</m:t>
                            </m:r>
                            <m:r>
                              <a:rPr lang="en-US" sz="2200" b="0" i="1" smtClean="0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200" i="1" smtClean="0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200" b="0" i="1" smtClean="0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𝑧𝑎𝑡</m:t>
                            </m:r>
                            <m:r>
                              <a:rPr lang="en-US" sz="2200" b="0" i="1" smtClean="0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200" i="1" smtClean="0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200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𝑧𝑎𝑡</m:t>
                            </m:r>
                            <m:r>
                              <a:rPr lang="en-US" sz="2200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200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200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𝑧𝑎𝑡</m:t>
                            </m:r>
                            <m:r>
                              <a:rPr lang="en-US" sz="2200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</a:t>
                </a:r>
                <a:endParaRPr lang="en-US" sz="22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Rounded 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3267" y="3828555"/>
                <a:ext cx="2383200" cy="813166"/>
              </a:xfrm>
              <a:prstGeom prst="round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Pentagon 14"/>
          <p:cNvSpPr/>
          <p:nvPr/>
        </p:nvSpPr>
        <p:spPr>
          <a:xfrm>
            <a:off x="778372" y="3826366"/>
            <a:ext cx="1256018" cy="492443"/>
          </a:xfrm>
          <a:prstGeom prst="homePlate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26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Rumus</a:t>
            </a:r>
            <a:endParaRPr lang="en-US" sz="26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344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3" grpId="0" animBg="1"/>
      <p:bldP spid="5" grpId="0" animBg="1"/>
      <p:bldP spid="11" grpId="0" animBg="1"/>
      <p:bldP spid="12" grpId="0" animBg="1"/>
      <p:bldP spid="13" grpId="0" animBg="1"/>
      <p:bldP spid="3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KONSEP MOL</a:t>
            </a:r>
            <a:endParaRPr lang="en-US" b="1" dirty="0"/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 smtClean="0">
                <a:solidFill>
                  <a:schemeClr val="accent5"/>
                </a:solidFill>
              </a:rPr>
              <a:t>C.</a:t>
            </a:r>
            <a:endParaRPr lang="en-US" sz="4200" b="1" dirty="0">
              <a:solidFill>
                <a:schemeClr val="accent5"/>
              </a:solidFill>
            </a:endParaRPr>
          </a:p>
        </p:txBody>
      </p:sp>
      <p:sp>
        <p:nvSpPr>
          <p:cNvPr id="53" name="TextBox 89"/>
          <p:cNvSpPr txBox="1">
            <a:spLocks noChangeArrowheads="1"/>
          </p:cNvSpPr>
          <p:nvPr/>
        </p:nvSpPr>
        <p:spPr bwMode="auto">
          <a:xfrm>
            <a:off x="778372" y="1035866"/>
            <a:ext cx="7587705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4. </a:t>
            </a:r>
            <a:r>
              <a:rPr lang="en-US" altLang="zh-CN" sz="32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Hipotesis</a:t>
            </a: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Avogadro </a:t>
            </a:r>
            <a:r>
              <a:rPr lang="en-US" altLang="zh-CN" sz="32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dan</a:t>
            </a: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en-US" altLang="zh-CN" sz="32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Hukum</a:t>
            </a: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Gas Ideal</a:t>
            </a:r>
            <a:endParaRPr lang="en-US" altLang="zh-CN" sz="32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581934" y="3266807"/>
            <a:ext cx="6075633" cy="2287831"/>
          </a:xfr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Dengan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=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tekanan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atmosfe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atau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atm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=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suhu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mutlak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(K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= °C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+ 273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= volume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(liter)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=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jumlah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mol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=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tetapan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gas ideal = (0,082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L.atm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mol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355198" y="1872809"/>
                <a:ext cx="7306918" cy="1278170"/>
              </a:xfrm>
              <a:prstGeom prst="rect">
                <a:avLst/>
              </a:prstGeom>
              <a:solidFill>
                <a:schemeClr val="accent5"/>
              </a:solidFill>
            </p:spPr>
            <p:txBody>
              <a:bodyPr wrap="square" rtlCol="0">
                <a:spAutoFit/>
              </a:bodyPr>
              <a:lstStyle/>
              <a:p>
                <a:pPr marL="457200" indent="-457200" algn="just">
                  <a:buFont typeface="+mj-lt"/>
                  <a:buAutoNum type="arabicParenR"/>
                </a:pPr>
                <a:r>
                  <a:rPr lang="en-US" sz="2200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Hukum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Boyle: </a:t>
                </a:r>
                <a:r>
                  <a:rPr lang="en-US" sz="2200" i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P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≈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sz="22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1</m:t>
                        </m:r>
                      </m:num>
                      <m:den>
                        <m:r>
                          <a:rPr lang="en-US" sz="22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sz="2200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pada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sz="2200" i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T </a:t>
                </a:r>
                <a:r>
                  <a:rPr lang="en-US" sz="2200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tetap</a:t>
                </a:r>
                <a:endParaRPr lang="en-US" sz="2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sym typeface="Symbol" panose="05050102010706020507" pitchFamily="18" charset="2"/>
                </a:endParaRPr>
              </a:p>
              <a:p>
                <a:pPr marL="457200" indent="-457200" algn="just">
                  <a:buFont typeface="+mj-lt"/>
                  <a:buAutoNum type="arabicParenR"/>
                </a:pPr>
                <a:r>
                  <a:rPr lang="en-US" sz="2200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Hukum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Charles</a:t>
                </a:r>
                <a:r>
                  <a:rPr lang="en-US" sz="2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: </a:t>
                </a:r>
                <a:r>
                  <a:rPr lang="en-US" sz="2200" i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V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sz="2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≈ </a:t>
                </a:r>
                <a:r>
                  <a:rPr lang="en-US" sz="22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T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sz="2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pada</a:t>
                </a:r>
                <a:r>
                  <a:rPr lang="en-US" sz="2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sz="22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P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sz="2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tetap</a:t>
                </a:r>
                <a:endParaRPr lang="en-US" sz="2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sym typeface="Symbol" panose="05050102010706020507" pitchFamily="18" charset="2"/>
                </a:endParaRPr>
              </a:p>
              <a:p>
                <a:pPr marL="457200" indent="-457200" algn="just">
                  <a:buFont typeface="+mj-lt"/>
                  <a:buAutoNum type="arabicParenR"/>
                </a:pPr>
                <a:r>
                  <a:rPr lang="en-US" sz="2200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Hukum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Avogadro </a:t>
                </a:r>
                <a:r>
                  <a:rPr lang="en-US" sz="2200" i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V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sz="2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≈ </a:t>
                </a:r>
                <a:r>
                  <a:rPr lang="en-US" sz="2200" i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n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, </a:t>
                </a:r>
                <a:r>
                  <a:rPr lang="en-US" sz="2200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pada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sz="2200" i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P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sz="2200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dan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sz="2200" i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T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sz="2200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tetap</a:t>
                </a:r>
                <a:endParaRPr lang="en-US" sz="2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198" y="1872809"/>
                <a:ext cx="7306918" cy="1278170"/>
              </a:xfrm>
              <a:prstGeom prst="rect">
                <a:avLst/>
              </a:prstGeom>
              <a:blipFill rotWithShape="0">
                <a:blip r:embed="rId5"/>
                <a:stretch>
                  <a:fillRect l="-1084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778373" y="1872809"/>
            <a:ext cx="2892875" cy="492443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sv-SE" sz="2600" b="1" dirty="0" smtClean="0">
                <a:solidFill>
                  <a:srgbClr val="FFFFFF"/>
                </a:solidFill>
              </a:rPr>
              <a:t>Hukum Gas Ideal</a:t>
            </a:r>
            <a:endParaRPr lang="en-US" sz="2600" b="1" dirty="0">
              <a:solidFill>
                <a:srgbClr val="FFFFFF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3671248" y="1889096"/>
            <a:ext cx="683950" cy="398311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2093267" y="3268996"/>
            <a:ext cx="1673515" cy="60696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PV = </a:t>
            </a:r>
            <a:r>
              <a:rPr lang="en-US" sz="22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nRT</a:t>
            </a:r>
            <a:r>
              <a:rPr lang="en-US" sz="22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en-US" sz="22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Pentagon 14"/>
          <p:cNvSpPr/>
          <p:nvPr/>
        </p:nvSpPr>
        <p:spPr>
          <a:xfrm>
            <a:off x="778372" y="3266807"/>
            <a:ext cx="1256018" cy="492443"/>
          </a:xfrm>
          <a:prstGeom prst="homePlate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26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Rumus</a:t>
            </a:r>
            <a:endParaRPr lang="en-US" sz="26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220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3" grpId="0" animBg="1"/>
      <p:bldP spid="5" grpId="0" animBg="1"/>
      <p:bldP spid="11" grpId="0" animBg="1"/>
      <p:bldP spid="12" grpId="0" animBg="1"/>
      <p:bldP spid="13" grpId="0" animBg="1"/>
      <p:bldP spid="3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b="1" dirty="0" smtClean="0"/>
              <a:t>KADAR ZAT</a:t>
            </a:r>
            <a:endParaRPr lang="en-US" b="1" dirty="0"/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/>
              </a:gs>
            </a:gsLst>
            <a:lin ang="13500000" scaled="1"/>
            <a:tileRect/>
          </a:gra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 smtClean="0">
                <a:solidFill>
                  <a:schemeClr val="accent5"/>
                </a:solidFill>
              </a:rPr>
              <a:t>D.</a:t>
            </a:r>
            <a:endParaRPr lang="en-US" sz="4200" b="1" dirty="0">
              <a:solidFill>
                <a:schemeClr val="accent5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87261" y="1085181"/>
            <a:ext cx="10797663" cy="4993647"/>
          </a:xfrm>
          <a:prstGeom prst="rect">
            <a:avLst/>
          </a:prstGeom>
          <a:solidFill>
            <a:srgbClr val="FFD07F"/>
          </a:solidFill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err="1"/>
              <a:t>Tahukah</a:t>
            </a:r>
            <a:r>
              <a:rPr lang="en-US" dirty="0"/>
              <a:t> </a:t>
            </a:r>
            <a:r>
              <a:rPr lang="en-US" dirty="0" err="1"/>
              <a:t>Anda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Indonesia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produsen</a:t>
            </a:r>
            <a:r>
              <a:rPr lang="en-US" dirty="0"/>
              <a:t> </a:t>
            </a:r>
            <a:r>
              <a:rPr lang="en-US" dirty="0" err="1"/>
              <a:t>nikel</a:t>
            </a:r>
            <a:r>
              <a:rPr lang="en-US" dirty="0"/>
              <a:t> </a:t>
            </a:r>
            <a:r>
              <a:rPr lang="en-US" dirty="0" err="1"/>
              <a:t>terbesar</a:t>
            </a:r>
            <a:r>
              <a:rPr lang="en-US" dirty="0"/>
              <a:t> di </a:t>
            </a:r>
            <a:r>
              <a:rPr lang="en-US" dirty="0" err="1"/>
              <a:t>dunia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apa</a:t>
            </a:r>
            <a:r>
              <a:rPr lang="en-US" dirty="0"/>
              <a:t> yang </a:t>
            </a:r>
            <a:r>
              <a:rPr lang="en-US" dirty="0" err="1"/>
              <a:t>terjadi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saat</a:t>
            </a:r>
            <a:r>
              <a:rPr lang="en-US" dirty="0"/>
              <a:t> Indonesia </a:t>
            </a:r>
            <a:r>
              <a:rPr lang="en-US" dirty="0" err="1"/>
              <a:t>menghentikan</a:t>
            </a:r>
            <a:r>
              <a:rPr lang="en-US" dirty="0"/>
              <a:t> </a:t>
            </a:r>
            <a:r>
              <a:rPr lang="en-US" dirty="0" err="1"/>
              <a:t>ekspor</a:t>
            </a:r>
            <a:r>
              <a:rPr lang="en-US" dirty="0"/>
              <a:t> </a:t>
            </a:r>
            <a:r>
              <a:rPr lang="en-US" dirty="0" err="1"/>
              <a:t>bijih</a:t>
            </a:r>
            <a:r>
              <a:rPr lang="en-US" dirty="0"/>
              <a:t> </a:t>
            </a:r>
            <a:r>
              <a:rPr lang="en-US" dirty="0" err="1"/>
              <a:t>nikel</a:t>
            </a:r>
            <a:r>
              <a:rPr lang="en-US" dirty="0"/>
              <a:t>? </a:t>
            </a:r>
            <a:r>
              <a:rPr lang="en-US" dirty="0" err="1"/>
              <a:t>Kebijakan</a:t>
            </a:r>
            <a:r>
              <a:rPr lang="en-US" dirty="0"/>
              <a:t> </a:t>
            </a:r>
            <a:r>
              <a:rPr lang="en-US" dirty="0" err="1"/>
              <a:t>menghentikan</a:t>
            </a:r>
            <a:r>
              <a:rPr lang="en-US" dirty="0"/>
              <a:t> </a:t>
            </a:r>
            <a:r>
              <a:rPr lang="en-US" dirty="0" err="1"/>
              <a:t>ekspor</a:t>
            </a:r>
            <a:r>
              <a:rPr lang="en-US" dirty="0"/>
              <a:t> </a:t>
            </a:r>
            <a:r>
              <a:rPr lang="en-US" dirty="0" err="1"/>
              <a:t>bijih</a:t>
            </a:r>
            <a:r>
              <a:rPr lang="en-US" dirty="0"/>
              <a:t> </a:t>
            </a:r>
            <a:r>
              <a:rPr lang="en-US" dirty="0" err="1"/>
              <a:t>nikel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Pemerintah</a:t>
            </a:r>
            <a:r>
              <a:rPr lang="en-US" dirty="0"/>
              <a:t> Indonesia </a:t>
            </a:r>
            <a:r>
              <a:rPr lang="en-US" dirty="0" err="1"/>
              <a:t>mulai</a:t>
            </a:r>
            <a:r>
              <a:rPr lang="en-US" dirty="0"/>
              <a:t> 1 </a:t>
            </a:r>
            <a:r>
              <a:rPr lang="en-US" dirty="0" err="1"/>
              <a:t>Januari</a:t>
            </a:r>
            <a:r>
              <a:rPr lang="en-US" dirty="0"/>
              <a:t> 2020 </a:t>
            </a:r>
            <a:r>
              <a:rPr lang="en-US" dirty="0" err="1"/>
              <a:t>berakibat</a:t>
            </a:r>
            <a:r>
              <a:rPr lang="en-US" dirty="0"/>
              <a:t> </a:t>
            </a:r>
            <a:r>
              <a:rPr lang="en-US" dirty="0" err="1"/>
              <a:t>negara-negara</a:t>
            </a:r>
            <a:r>
              <a:rPr lang="en-US" dirty="0"/>
              <a:t> </a:t>
            </a:r>
            <a:r>
              <a:rPr lang="en-US" dirty="0" err="1"/>
              <a:t>produsen</a:t>
            </a:r>
            <a:r>
              <a:rPr lang="en-US" dirty="0"/>
              <a:t> </a:t>
            </a:r>
            <a:r>
              <a:rPr lang="en-US" dirty="0" err="1"/>
              <a:t>baja</a:t>
            </a:r>
            <a:r>
              <a:rPr lang="en-US" dirty="0"/>
              <a:t> </a:t>
            </a:r>
            <a:r>
              <a:rPr lang="en-US" dirty="0" err="1"/>
              <a:t>menggugat</a:t>
            </a:r>
            <a:r>
              <a:rPr lang="en-US" dirty="0"/>
              <a:t> Indonesia di WTO. </a:t>
            </a:r>
            <a:r>
              <a:rPr lang="en-US" dirty="0" err="1"/>
              <a:t>Mengapa</a:t>
            </a:r>
            <a:r>
              <a:rPr lang="en-US" dirty="0"/>
              <a:t> Indonesia </a:t>
            </a:r>
            <a:r>
              <a:rPr lang="en-US" dirty="0" err="1"/>
              <a:t>menghentikan</a:t>
            </a:r>
            <a:r>
              <a:rPr lang="en-US" dirty="0"/>
              <a:t> </a:t>
            </a:r>
            <a:r>
              <a:rPr lang="en-US" dirty="0" err="1"/>
              <a:t>ekspor</a:t>
            </a:r>
            <a:r>
              <a:rPr lang="en-US" dirty="0"/>
              <a:t> </a:t>
            </a:r>
            <a:r>
              <a:rPr lang="en-US" dirty="0" err="1"/>
              <a:t>bijih</a:t>
            </a:r>
            <a:r>
              <a:rPr lang="en-US" dirty="0"/>
              <a:t> </a:t>
            </a:r>
            <a:r>
              <a:rPr lang="en-US" dirty="0" err="1"/>
              <a:t>nikel</a:t>
            </a:r>
            <a:r>
              <a:rPr lang="en-US" dirty="0"/>
              <a:t>?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Indonesia </a:t>
            </a:r>
            <a:r>
              <a:rPr lang="en-US" dirty="0" err="1"/>
              <a:t>ingin</a:t>
            </a:r>
            <a:r>
              <a:rPr lang="en-US" dirty="0"/>
              <a:t> </a:t>
            </a:r>
            <a:r>
              <a:rPr lang="en-US" dirty="0" err="1"/>
              <a:t>mengolah</a:t>
            </a:r>
            <a:r>
              <a:rPr lang="en-US" dirty="0"/>
              <a:t> </a:t>
            </a:r>
            <a:r>
              <a:rPr lang="en-US" dirty="0" err="1"/>
              <a:t>bijih</a:t>
            </a:r>
            <a:r>
              <a:rPr lang="en-US" dirty="0"/>
              <a:t> </a:t>
            </a:r>
            <a:r>
              <a:rPr lang="en-US" dirty="0" err="1"/>
              <a:t>nikel</a:t>
            </a:r>
            <a:r>
              <a:rPr lang="en-US" dirty="0"/>
              <a:t> di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negeri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mengekspor</a:t>
            </a:r>
            <a:r>
              <a:rPr lang="en-US" dirty="0"/>
              <a:t> </a:t>
            </a:r>
            <a:r>
              <a:rPr lang="en-US" dirty="0" err="1"/>
              <a:t>nikel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bentuk</a:t>
            </a:r>
            <a:r>
              <a:rPr lang="en-US" dirty="0"/>
              <a:t> </a:t>
            </a:r>
            <a:r>
              <a:rPr lang="en-US" dirty="0" err="1"/>
              <a:t>baja</a:t>
            </a:r>
            <a:r>
              <a:rPr lang="en-US" dirty="0"/>
              <a:t> </a:t>
            </a:r>
            <a:r>
              <a:rPr lang="en-US" dirty="0" err="1"/>
              <a:t>nikel</a:t>
            </a:r>
            <a:r>
              <a:rPr lang="en-US" dirty="0"/>
              <a:t> yang </a:t>
            </a:r>
            <a:r>
              <a:rPr lang="en-US" dirty="0" err="1"/>
              <a:t>harganya</a:t>
            </a:r>
            <a:r>
              <a:rPr lang="en-US" dirty="0"/>
              <a:t> </a:t>
            </a:r>
            <a:r>
              <a:rPr lang="en-US" dirty="0" err="1"/>
              <a:t>jauh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tinggi</a:t>
            </a:r>
            <a:r>
              <a:rPr lang="en-US" dirty="0"/>
              <a:t>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err="1" smtClean="0"/>
              <a:t>Sebagian</a:t>
            </a:r>
            <a:r>
              <a:rPr lang="en-US" dirty="0" smtClean="0"/>
              <a:t> </a:t>
            </a:r>
            <a:r>
              <a:rPr lang="en-US" dirty="0" err="1"/>
              <a:t>besar</a:t>
            </a:r>
            <a:r>
              <a:rPr lang="en-US" dirty="0"/>
              <a:t> </a:t>
            </a:r>
            <a:r>
              <a:rPr lang="en-US" dirty="0" err="1"/>
              <a:t>nikel</a:t>
            </a:r>
            <a:r>
              <a:rPr lang="en-US" dirty="0"/>
              <a:t> di Indonesia </a:t>
            </a:r>
            <a:r>
              <a:rPr lang="en-US" dirty="0" err="1"/>
              <a:t>ditambang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daerah</a:t>
            </a:r>
            <a:r>
              <a:rPr lang="en-US" dirty="0"/>
              <a:t> Sulawesi Tenggara. </a:t>
            </a:r>
            <a:r>
              <a:rPr lang="en-US" dirty="0" err="1"/>
              <a:t>Bijih</a:t>
            </a:r>
            <a:r>
              <a:rPr lang="en-US" dirty="0"/>
              <a:t> </a:t>
            </a:r>
            <a:r>
              <a:rPr lang="en-US" dirty="0" err="1"/>
              <a:t>nikel</a:t>
            </a:r>
            <a:r>
              <a:rPr lang="en-US" dirty="0"/>
              <a:t> </a:t>
            </a:r>
            <a:r>
              <a:rPr lang="en-US" dirty="0" err="1"/>
              <a:t>terdapat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dua</a:t>
            </a:r>
            <a:r>
              <a:rPr lang="en-US" dirty="0"/>
              <a:t> </a:t>
            </a:r>
            <a:r>
              <a:rPr lang="en-US" dirty="0" err="1"/>
              <a:t>jenis</a:t>
            </a:r>
            <a:r>
              <a:rPr lang="en-US" dirty="0"/>
              <a:t> deposit </a:t>
            </a:r>
            <a:r>
              <a:rPr lang="en-US" dirty="0" err="1"/>
              <a:t>bijih</a:t>
            </a:r>
            <a:r>
              <a:rPr lang="en-US" dirty="0"/>
              <a:t>, </a:t>
            </a:r>
            <a:r>
              <a:rPr lang="en-US" dirty="0" err="1"/>
              <a:t>yaitu</a:t>
            </a:r>
            <a:r>
              <a:rPr lang="en-US" dirty="0"/>
              <a:t> </a:t>
            </a:r>
            <a:r>
              <a:rPr lang="en-US" dirty="0" err="1"/>
              <a:t>laterit</a:t>
            </a:r>
            <a:r>
              <a:rPr lang="en-US" dirty="0"/>
              <a:t>,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limonit</a:t>
            </a:r>
            <a:r>
              <a:rPr lang="en-US" dirty="0"/>
              <a:t> </a:t>
            </a:r>
            <a:r>
              <a:rPr lang="en-US" dirty="0" err="1"/>
              <a:t>nikel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campuran</a:t>
            </a:r>
            <a:r>
              <a:rPr lang="en-US" dirty="0"/>
              <a:t> mineral </a:t>
            </a:r>
            <a:r>
              <a:rPr lang="en-US" dirty="0" err="1"/>
              <a:t>bijih</a:t>
            </a:r>
            <a:r>
              <a:rPr lang="en-US" dirty="0"/>
              <a:t> </a:t>
            </a:r>
            <a:r>
              <a:rPr lang="en-US" dirty="0" err="1"/>
              <a:t>utama</a:t>
            </a:r>
            <a:r>
              <a:rPr lang="en-US" dirty="0"/>
              <a:t>, (</a:t>
            </a:r>
            <a:r>
              <a:rPr lang="en-US" dirty="0" err="1" smtClean="0"/>
              <a:t>Fe,Ni</a:t>
            </a:r>
            <a:r>
              <a:rPr lang="en-US" dirty="0" smtClean="0"/>
              <a:t>)O(OH</a:t>
            </a:r>
            <a:r>
              <a:rPr lang="en-US" dirty="0"/>
              <a:t>),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garnierit</a:t>
            </a:r>
            <a:r>
              <a:rPr lang="en-US" dirty="0"/>
              <a:t> (</a:t>
            </a:r>
            <a:r>
              <a:rPr lang="en-US" dirty="0" err="1"/>
              <a:t>campuran</a:t>
            </a:r>
            <a:r>
              <a:rPr lang="en-US" dirty="0"/>
              <a:t> </a:t>
            </a:r>
            <a:r>
              <a:rPr lang="en-US" dirty="0" err="1"/>
              <a:t>berbagai</a:t>
            </a:r>
            <a:r>
              <a:rPr lang="en-US" dirty="0"/>
              <a:t> </a:t>
            </a:r>
            <a:r>
              <a:rPr lang="en-US" dirty="0" err="1"/>
              <a:t>nikel</a:t>
            </a:r>
            <a:r>
              <a:rPr lang="en-US" dirty="0"/>
              <a:t> </a:t>
            </a:r>
            <a:r>
              <a:rPr lang="en-US" dirty="0" err="1"/>
              <a:t>hidro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silikat</a:t>
            </a:r>
            <a:r>
              <a:rPr lang="en-US" dirty="0"/>
              <a:t> kaya </a:t>
            </a:r>
            <a:r>
              <a:rPr lang="en-US" dirty="0" err="1"/>
              <a:t>nikel</a:t>
            </a:r>
            <a:r>
              <a:rPr lang="en-US" dirty="0"/>
              <a:t>),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endapan</a:t>
            </a:r>
            <a:r>
              <a:rPr lang="en-US" dirty="0"/>
              <a:t> </a:t>
            </a:r>
            <a:r>
              <a:rPr lang="en-US" dirty="0" err="1"/>
              <a:t>sulfida</a:t>
            </a:r>
            <a:r>
              <a:rPr lang="en-US" dirty="0"/>
              <a:t> </a:t>
            </a:r>
            <a:r>
              <a:rPr lang="en-US" dirty="0" err="1"/>
              <a:t>magmatik</a:t>
            </a:r>
            <a:r>
              <a:rPr lang="en-US" dirty="0"/>
              <a:t>, di </a:t>
            </a:r>
            <a:r>
              <a:rPr lang="en-US" dirty="0" err="1"/>
              <a:t>mana</a:t>
            </a:r>
            <a:r>
              <a:rPr lang="en-US" dirty="0"/>
              <a:t> mineral </a:t>
            </a:r>
            <a:r>
              <a:rPr lang="en-US" dirty="0" err="1"/>
              <a:t>bijih</a:t>
            </a:r>
            <a:r>
              <a:rPr lang="en-US" dirty="0"/>
              <a:t> </a:t>
            </a:r>
            <a:r>
              <a:rPr lang="en-US" dirty="0" err="1"/>
              <a:t>utamanya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pentlandit</a:t>
            </a:r>
            <a:r>
              <a:rPr lang="en-US" dirty="0"/>
              <a:t> (</a:t>
            </a:r>
            <a:r>
              <a:rPr lang="en-US" dirty="0" err="1" smtClean="0"/>
              <a:t>Ni,Fe</a:t>
            </a:r>
            <a:r>
              <a:rPr lang="en-US" dirty="0" smtClean="0"/>
              <a:t>)</a:t>
            </a:r>
            <a:r>
              <a:rPr lang="en-US" baseline="-25000" dirty="0" smtClean="0"/>
              <a:t>9</a:t>
            </a:r>
            <a:r>
              <a:rPr lang="en-US" dirty="0" smtClean="0"/>
              <a:t>S</a:t>
            </a:r>
            <a:r>
              <a:rPr lang="en-US" baseline="-25000" dirty="0" smtClean="0"/>
              <a:t>8</a:t>
            </a:r>
            <a:r>
              <a:rPr lang="en-US" dirty="0" smtClean="0"/>
              <a:t>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err="1"/>
              <a:t>Bagaimana</a:t>
            </a:r>
            <a:r>
              <a:rPr lang="en-US" dirty="0"/>
              <a:t> </a:t>
            </a:r>
            <a:r>
              <a:rPr lang="en-US" dirty="0" err="1"/>
              <a:t>perusahaan</a:t>
            </a:r>
            <a:r>
              <a:rPr lang="en-US" dirty="0"/>
              <a:t> </a:t>
            </a:r>
            <a:r>
              <a:rPr lang="en-US" dirty="0" err="1"/>
              <a:t>tambang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memperkirakan</a:t>
            </a:r>
            <a:r>
              <a:rPr lang="en-US" dirty="0"/>
              <a:t> </a:t>
            </a:r>
            <a:r>
              <a:rPr lang="en-US" dirty="0" err="1"/>
              <a:t>cadangan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besarnya</a:t>
            </a:r>
            <a:r>
              <a:rPr lang="en-US" dirty="0"/>
              <a:t> </a:t>
            </a:r>
            <a:r>
              <a:rPr lang="en-US" dirty="0" err="1"/>
              <a:t>produksi</a:t>
            </a:r>
            <a:r>
              <a:rPr lang="en-US" dirty="0"/>
              <a:t> </a:t>
            </a:r>
            <a:r>
              <a:rPr lang="en-US" dirty="0" err="1"/>
              <a:t>nikel</a:t>
            </a:r>
            <a:r>
              <a:rPr lang="en-US" dirty="0"/>
              <a:t>? </a:t>
            </a:r>
            <a:r>
              <a:rPr lang="en-US" b="1" dirty="0"/>
              <a:t>Hal </a:t>
            </a:r>
            <a:r>
              <a:rPr lang="en-US" b="1" dirty="0" err="1"/>
              <a:t>itu</a:t>
            </a:r>
            <a:r>
              <a:rPr lang="en-US" b="1" dirty="0"/>
              <a:t> </a:t>
            </a:r>
            <a:r>
              <a:rPr lang="en-US" b="1" dirty="0" err="1"/>
              <a:t>dapat</a:t>
            </a:r>
            <a:r>
              <a:rPr lang="en-US" b="1" dirty="0"/>
              <a:t> </a:t>
            </a:r>
            <a:r>
              <a:rPr lang="en-US" b="1" dirty="0" err="1"/>
              <a:t>diketahui</a:t>
            </a:r>
            <a:r>
              <a:rPr lang="en-US" b="1" dirty="0"/>
              <a:t> </a:t>
            </a:r>
            <a:r>
              <a:rPr lang="en-US" b="1" dirty="0" err="1"/>
              <a:t>dari</a:t>
            </a:r>
            <a:r>
              <a:rPr lang="en-US" b="1" dirty="0"/>
              <a:t> </a:t>
            </a:r>
            <a:r>
              <a:rPr lang="en-US" b="1" dirty="0" err="1"/>
              <a:t>perhitungan</a:t>
            </a:r>
            <a:r>
              <a:rPr lang="en-US" b="1" dirty="0"/>
              <a:t> </a:t>
            </a:r>
            <a:r>
              <a:rPr lang="en-US" b="1" dirty="0" err="1"/>
              <a:t>kimia</a:t>
            </a:r>
            <a:r>
              <a:rPr lang="en-US" b="1" dirty="0"/>
              <a:t> menggunakan </a:t>
            </a:r>
            <a:r>
              <a:rPr lang="en-US" b="1" dirty="0" err="1"/>
              <a:t>rumus</a:t>
            </a:r>
            <a:r>
              <a:rPr lang="en-US" b="1" dirty="0"/>
              <a:t> </a:t>
            </a:r>
            <a:r>
              <a:rPr lang="en-US" b="1" dirty="0" err="1"/>
              <a:t>kimia</a:t>
            </a:r>
            <a:r>
              <a:rPr lang="en-US" b="1" dirty="0"/>
              <a:t> </a:t>
            </a:r>
            <a:r>
              <a:rPr lang="en-US" b="1" dirty="0" err="1"/>
              <a:t>bijih</a:t>
            </a:r>
            <a:r>
              <a:rPr lang="en-US" b="1" dirty="0"/>
              <a:t> </a:t>
            </a:r>
            <a:r>
              <a:rPr lang="en-US" b="1" dirty="0" err="1"/>
              <a:t>nikel</a:t>
            </a:r>
            <a:r>
              <a:rPr lang="en-US" b="1" dirty="0"/>
              <a:t> yang </a:t>
            </a:r>
            <a:r>
              <a:rPr lang="en-US" b="1" dirty="0" err="1"/>
              <a:t>terdapat</a:t>
            </a:r>
            <a:r>
              <a:rPr lang="en-US" b="1" dirty="0"/>
              <a:t> </a:t>
            </a:r>
            <a:r>
              <a:rPr lang="en-US" b="1" dirty="0" err="1"/>
              <a:t>pada</a:t>
            </a:r>
            <a:r>
              <a:rPr lang="en-US" b="1" dirty="0"/>
              <a:t> </a:t>
            </a:r>
            <a:r>
              <a:rPr lang="en-US" b="1" dirty="0" err="1"/>
              <a:t>tambang</a:t>
            </a:r>
            <a:r>
              <a:rPr lang="en-US" b="1" dirty="0"/>
              <a:t> </a:t>
            </a:r>
            <a:r>
              <a:rPr lang="en-US" b="1" dirty="0" err="1"/>
              <a:t>tersebut</a:t>
            </a:r>
            <a:r>
              <a:rPr lang="en-US" b="1" dirty="0"/>
              <a:t>.</a:t>
            </a:r>
          </a:p>
          <a:p>
            <a:pPr>
              <a:lnSpc>
                <a:spcPct val="100000"/>
              </a:lnSpc>
            </a:pPr>
            <a:endParaRPr lang="en-US" dirty="0" smtClean="0"/>
          </a:p>
          <a:p>
            <a:pPr>
              <a:lnSpc>
                <a:spcPct val="100000"/>
              </a:lnSpc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397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12" grpId="0" uiExpand="1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Kadar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Senyawa</a:t>
            </a:r>
            <a:endParaRPr lang="en-US" dirty="0"/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>
                <a:solidFill>
                  <a:schemeClr val="accent5"/>
                </a:solidFill>
              </a:rPr>
              <a:t>1</a:t>
            </a:r>
            <a:r>
              <a:rPr lang="en-US" sz="4200" b="1" dirty="0" smtClean="0">
                <a:solidFill>
                  <a:schemeClr val="accent5"/>
                </a:solidFill>
              </a:rPr>
              <a:t>.</a:t>
            </a:r>
            <a:endParaRPr lang="en-US" sz="4200" b="1" dirty="0">
              <a:solidFill>
                <a:schemeClr val="accent5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925388" y="5010160"/>
            <a:ext cx="4695148" cy="1006411"/>
          </a:xfr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Dengan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en-US" i="1" baseline="-25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= Massa atom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relatif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X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 </a:t>
            </a:r>
            <a:r>
              <a:rPr lang="en-US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en-US" i="1" baseline="-25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=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Massa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rumus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relatif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ounded Rectangle 2"/>
              <p:cNvSpPr/>
              <p:nvPr/>
            </p:nvSpPr>
            <p:spPr>
              <a:xfrm>
                <a:off x="2210564" y="1676614"/>
                <a:ext cx="4211980" cy="786500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% </a:t>
                </a:r>
                <a:r>
                  <a:rPr lang="en-US" sz="2200" i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A</a:t>
                </a:r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</a:t>
                </a:r>
                <a:r>
                  <a:rPr lang="en-US" sz="2200" dirty="0" err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dalam</a:t>
                </a:r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</a:t>
                </a:r>
                <a:r>
                  <a:rPr lang="en-US" sz="2200" i="1" dirty="0" err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A</a:t>
                </a:r>
                <a:r>
                  <a:rPr lang="en-US" sz="2200" baseline="-25000" dirty="0" err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m</a:t>
                </a:r>
                <a:r>
                  <a:rPr lang="en-US" sz="2200" i="1" dirty="0" err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B</a:t>
                </a:r>
                <a:r>
                  <a:rPr lang="en-US" sz="2200" baseline="-25000" dirty="0" err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n</a:t>
                </a:r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× 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𝐴𝑟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num>
                      <m:den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200" i="1" baseline="-250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  <m: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𝐴𝑚𝐵𝑛</m:t>
                        </m:r>
                      </m:den>
                    </m:f>
                  </m:oMath>
                </a14:m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</a:t>
                </a:r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sym typeface="Symbol" panose="05050102010706020507" pitchFamily="18" charset="2"/>
                  </a:rPr>
                  <a:t> 100%</a:t>
                </a:r>
                <a:endParaRPr lang="en-US" sz="22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Rounded 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0564" y="1676614"/>
                <a:ext cx="4211980" cy="786500"/>
              </a:xfrm>
              <a:prstGeom prst="roundRect">
                <a:avLst/>
              </a:prstGeom>
              <a:blipFill rotWithShape="0">
                <a:blip r:embed="rId21"/>
                <a:stretch>
                  <a:fillRect/>
                </a:stretch>
              </a:blip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Pentagon 14"/>
          <p:cNvSpPr/>
          <p:nvPr/>
        </p:nvSpPr>
        <p:spPr>
          <a:xfrm>
            <a:off x="913854" y="1681088"/>
            <a:ext cx="1256018" cy="492443"/>
          </a:xfrm>
          <a:prstGeom prst="homePlate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26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Rumus</a:t>
            </a:r>
            <a:endParaRPr lang="en-US" sz="26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ounded Rectangle 13"/>
              <p:cNvSpPr/>
              <p:nvPr/>
            </p:nvSpPr>
            <p:spPr>
              <a:xfrm>
                <a:off x="2210565" y="2775042"/>
                <a:ext cx="4211980" cy="786500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% </a:t>
                </a:r>
                <a:r>
                  <a:rPr lang="en-US" sz="2200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B</a:t>
                </a:r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</a:t>
                </a:r>
                <a:r>
                  <a:rPr lang="en-US" sz="2200" dirty="0" err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dalam</a:t>
                </a:r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</a:t>
                </a:r>
                <a:r>
                  <a:rPr lang="en-US" sz="2200" i="1" dirty="0" err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A</a:t>
                </a:r>
                <a:r>
                  <a:rPr lang="en-US" sz="2200" baseline="-25000" dirty="0" err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m</a:t>
                </a:r>
                <a:r>
                  <a:rPr lang="en-US" sz="2200" i="1" dirty="0" err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B</a:t>
                </a:r>
                <a:r>
                  <a:rPr lang="en-US" sz="2200" baseline="-25000" dirty="0" err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n</a:t>
                </a:r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× 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𝐴𝑟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200" i="1" baseline="-250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  <m: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𝐴𝑚𝐵𝑛</m:t>
                        </m:r>
                      </m:den>
                    </m:f>
                  </m:oMath>
                </a14:m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</a:t>
                </a:r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sym typeface="Symbol" panose="05050102010706020507" pitchFamily="18" charset="2"/>
                  </a:rPr>
                  <a:t> 100%</a:t>
                </a:r>
                <a:endParaRPr lang="en-US" sz="22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4" name="Rounded 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0565" y="2775042"/>
                <a:ext cx="4211980" cy="786500"/>
              </a:xfrm>
              <a:prstGeom prst="roundRect">
                <a:avLst/>
              </a:prstGeom>
              <a:blipFill rotWithShape="0">
                <a:blip r:embed="rId22"/>
                <a:stretch>
                  <a:fillRect/>
                </a:stretch>
              </a:blip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ounded Rectangle 15"/>
              <p:cNvSpPr/>
              <p:nvPr/>
            </p:nvSpPr>
            <p:spPr>
              <a:xfrm>
                <a:off x="2210564" y="3955905"/>
                <a:ext cx="6022603" cy="786500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Massa </a:t>
                </a:r>
                <a:r>
                  <a:rPr lang="en-US" sz="2200" i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A</a:t>
                </a:r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</a:t>
                </a:r>
                <a:r>
                  <a:rPr lang="en-US" sz="2200" dirty="0" err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dalam</a:t>
                </a:r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</a:t>
                </a:r>
                <a:r>
                  <a:rPr lang="en-US" sz="2200" i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p </a:t>
                </a:r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gram </a:t>
                </a:r>
                <a:r>
                  <a:rPr lang="en-US" sz="2200" i="1" dirty="0" err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A</a:t>
                </a:r>
                <a:r>
                  <a:rPr lang="en-US" sz="2200" baseline="-25000" dirty="0" err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m</a:t>
                </a:r>
                <a:r>
                  <a:rPr lang="en-US" sz="2200" i="1" dirty="0" err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B</a:t>
                </a:r>
                <a:r>
                  <a:rPr lang="en-US" sz="2200" baseline="-25000" dirty="0" err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n</a:t>
                </a:r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× 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𝐴𝑟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num>
                      <m:den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200" i="1" baseline="-250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  <m: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𝐴𝑚𝐵𝑛</m:t>
                        </m:r>
                      </m:den>
                    </m:f>
                  </m:oMath>
                </a14:m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</a:t>
                </a:r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sym typeface="Symbol" panose="05050102010706020507" pitchFamily="18" charset="2"/>
                  </a:rPr>
                  <a:t> </a:t>
                </a:r>
                <a:r>
                  <a:rPr lang="en-US" sz="2200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p </a:t>
                </a:r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gram</a:t>
                </a:r>
                <a:endParaRPr lang="en-US" sz="22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6" name="Rounded 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0564" y="3955905"/>
                <a:ext cx="6022603" cy="786500"/>
              </a:xfrm>
              <a:prstGeom prst="roundRect">
                <a:avLst/>
              </a:prstGeom>
              <a:blipFill rotWithShape="0">
                <a:blip r:embed="rId23"/>
                <a:stretch>
                  <a:fillRect/>
                </a:stretch>
              </a:blip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313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3" grpId="0" animBg="1"/>
      <p:bldP spid="15" grpId="0" animBg="1"/>
      <p:bldP spid="14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/>
              <a:t>Penentuan Rumus Empiris dan Rumus Molekul </a:t>
            </a:r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>
                <a:solidFill>
                  <a:schemeClr val="accent5"/>
                </a:solidFill>
              </a:rPr>
              <a:t>2</a:t>
            </a:r>
            <a:r>
              <a:rPr lang="en-US" sz="4200" b="1" dirty="0" smtClean="0">
                <a:solidFill>
                  <a:schemeClr val="accent5"/>
                </a:solidFill>
              </a:rPr>
              <a:t>.</a:t>
            </a:r>
            <a:endParaRPr lang="en-US" sz="4200" b="1" dirty="0">
              <a:solidFill>
                <a:schemeClr val="accent5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03466" y="2251251"/>
            <a:ext cx="7231559" cy="769441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Menunjukkan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jenis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dan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perbandingan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paling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sederhana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dari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atom-atom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penyusun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suatu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zat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4481" y="2391522"/>
            <a:ext cx="2425035" cy="492443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sv-SE" sz="2600" b="1" dirty="0" smtClean="0">
                <a:solidFill>
                  <a:srgbClr val="FFFFFF"/>
                </a:solidFill>
              </a:rPr>
              <a:t>Rumus Empiris</a:t>
            </a:r>
            <a:endParaRPr lang="en-US" sz="2600" b="1" dirty="0">
              <a:solidFill>
                <a:srgbClr val="FFFFFF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3319515" y="2436817"/>
            <a:ext cx="573341" cy="398311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003465" y="3112236"/>
            <a:ext cx="7231560" cy="769441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Menyatakan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jenis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dan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jumlah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sesungguhnya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dari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atom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penyusun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yang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dinyatakan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dengan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lambang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unsur-unsurnya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94481" y="3249802"/>
            <a:ext cx="2425035" cy="492443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sv-SE" sz="2600" b="1" dirty="0" smtClean="0">
                <a:solidFill>
                  <a:srgbClr val="FFFFFF"/>
                </a:solidFill>
              </a:rPr>
              <a:t>Rumus Molekul </a:t>
            </a:r>
            <a:endParaRPr lang="en-US" sz="2600" b="1" dirty="0">
              <a:solidFill>
                <a:srgbClr val="FFFFFF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3319515" y="3298191"/>
            <a:ext cx="573341" cy="398311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4"/>
          <p:cNvSpPr txBox="1">
            <a:spLocks/>
          </p:cNvSpPr>
          <p:nvPr/>
        </p:nvSpPr>
        <p:spPr>
          <a:xfrm>
            <a:off x="6903274" y="4196568"/>
            <a:ext cx="4261412" cy="591254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Dengan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</a:t>
            </a: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=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bilangan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bulat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2209375" y="4198756"/>
            <a:ext cx="4359048" cy="49025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Rumus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molekul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= (</a:t>
            </a:r>
            <a:r>
              <a:rPr lang="en-US" sz="2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Rumus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Empiris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</a:t>
            </a:r>
            <a:r>
              <a:rPr lang="en-US" sz="2200" baseline="-25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</a:t>
            </a:r>
          </a:p>
        </p:txBody>
      </p:sp>
      <p:sp>
        <p:nvSpPr>
          <p:cNvPr id="21" name="Pentagon 20"/>
          <p:cNvSpPr/>
          <p:nvPr/>
        </p:nvSpPr>
        <p:spPr>
          <a:xfrm>
            <a:off x="894481" y="4196567"/>
            <a:ext cx="1256018" cy="492443"/>
          </a:xfrm>
          <a:prstGeom prst="homePlate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26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Rumus</a:t>
            </a:r>
            <a:endParaRPr lang="en-US" sz="26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383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11" grpId="0" animBg="1"/>
      <p:bldP spid="12" grpId="0" animBg="1"/>
      <p:bldP spid="13" grpId="0" animBg="1"/>
      <p:bldP spid="17" grpId="0" animBg="1"/>
      <p:bldP spid="18" grpId="0" animBg="1"/>
      <p:bldP spid="19" grpId="0" animBg="1"/>
      <p:bldP spid="16" grpId="0" animBg="1"/>
      <p:bldP spid="20" grpId="0" animBg="1"/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Kadar </a:t>
            </a:r>
            <a:r>
              <a:rPr lang="pt-BR" dirty="0"/>
              <a:t>Zat dalam campuran </a:t>
            </a:r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 smtClean="0">
                <a:solidFill>
                  <a:schemeClr val="accent5"/>
                </a:solidFill>
              </a:rPr>
              <a:t>3.</a:t>
            </a:r>
            <a:endParaRPr lang="en-US" sz="4200" b="1" dirty="0">
              <a:solidFill>
                <a:schemeClr val="accent5"/>
              </a:solidFill>
            </a:endParaRPr>
          </a:p>
        </p:txBody>
      </p:sp>
      <p:sp>
        <p:nvSpPr>
          <p:cNvPr id="53" name="TextBox 89"/>
          <p:cNvSpPr txBox="1">
            <a:spLocks noChangeArrowheads="1"/>
          </p:cNvSpPr>
          <p:nvPr/>
        </p:nvSpPr>
        <p:spPr bwMode="auto">
          <a:xfrm>
            <a:off x="791251" y="1411941"/>
            <a:ext cx="2763317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Persentase</a:t>
            </a: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(%)</a:t>
            </a:r>
            <a:endParaRPr lang="en-US" altLang="zh-CN" sz="32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ounded Rectangle 19"/>
              <p:cNvSpPr/>
              <p:nvPr/>
            </p:nvSpPr>
            <p:spPr>
              <a:xfrm>
                <a:off x="4104069" y="3208800"/>
                <a:ext cx="5646937" cy="755864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% </a:t>
                </a:r>
                <a:r>
                  <a:rPr lang="en-US" sz="2200" dirty="0" err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massa</a:t>
                </a:r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massa</m:t>
                        </m:r>
                        <m:r>
                          <m:rPr>
                            <m:nor/>
                          </m:rPr>
                          <a:rPr lang="en-US" sz="2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zat</m:t>
                        </m:r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dalam</m:t>
                        </m:r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campuran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a typeface="Cambria Math" panose="02040503050406030204" pitchFamily="18" charset="0"/>
                          </a:rPr>
                          <m:t>massa</m:t>
                        </m:r>
                        <m:r>
                          <m:rPr>
                            <m:nor/>
                          </m:rPr>
                          <a:rPr lang="en-US" sz="2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a typeface="Cambria Math" panose="02040503050406030204" pitchFamily="18" charset="0"/>
                          </a:rPr>
                          <m:t>seluruh</m:t>
                        </m:r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a typeface="Cambria Math" panose="02040503050406030204" pitchFamily="18" charset="0"/>
                          </a:rPr>
                          <m:t>campuran</m:t>
                        </m:r>
                      </m:den>
                    </m:f>
                    <m:r>
                      <m:rPr>
                        <m:nor/>
                      </m:rPr>
                      <a:rPr lang="en-US" sz="2200" b="0" i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a typeface="Cambria Math" panose="02040503050406030204" pitchFamily="18" charset="0"/>
                      </a:rPr>
                      <m:t>×</m:t>
                    </m:r>
                    <m:r>
                      <m:rPr>
                        <m:nor/>
                      </m:rPr>
                      <a:rPr lang="en-US" sz="2200" b="0" i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a typeface="Cambria Math" panose="02040503050406030204" pitchFamily="18" charset="0"/>
                      </a:rPr>
                      <m:t> 100%</m:t>
                    </m:r>
                  </m:oMath>
                </a14:m>
                <a:endParaRPr lang="en-US" sz="2200" baseline="-25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Rounded 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069" y="3208800"/>
                <a:ext cx="5646937" cy="755864"/>
              </a:xfrm>
              <a:prstGeom prst="round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Pentagon 20"/>
          <p:cNvSpPr/>
          <p:nvPr/>
        </p:nvSpPr>
        <p:spPr>
          <a:xfrm>
            <a:off x="2689831" y="3259682"/>
            <a:ext cx="1256018" cy="492443"/>
          </a:xfrm>
          <a:prstGeom prst="homePlate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26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Rumus</a:t>
            </a:r>
            <a:endParaRPr lang="en-US" sz="26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2" name="Pentagon 21"/>
          <p:cNvSpPr/>
          <p:nvPr/>
        </p:nvSpPr>
        <p:spPr>
          <a:xfrm>
            <a:off x="2684248" y="5209431"/>
            <a:ext cx="1327666" cy="492443"/>
          </a:xfrm>
          <a:prstGeom prst="homePlate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26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Rumus</a:t>
            </a:r>
            <a:r>
              <a:rPr lang="en-US" sz="26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endParaRPr lang="en-US" sz="26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ounded Rectangle 22"/>
              <p:cNvSpPr/>
              <p:nvPr/>
            </p:nvSpPr>
            <p:spPr>
              <a:xfrm>
                <a:off x="4104069" y="5048683"/>
                <a:ext cx="6082867" cy="755864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% volume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volume</m:t>
                        </m:r>
                        <m:r>
                          <m:rPr>
                            <m:nor/>
                          </m:rPr>
                          <a:rPr lang="en-US" sz="2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zat</m:t>
                        </m:r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dalam</m:t>
                        </m:r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campuran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volume</m:t>
                        </m:r>
                        <m:r>
                          <m:rPr>
                            <m:nor/>
                          </m:rPr>
                          <a:rPr lang="en-US" sz="2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a typeface="Cambria Math" panose="02040503050406030204" pitchFamily="18" charset="0"/>
                          </a:rPr>
                          <m:t>seluruh</m:t>
                        </m:r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a typeface="Cambria Math" panose="02040503050406030204" pitchFamily="18" charset="0"/>
                          </a:rPr>
                          <m:t>campuran</m:t>
                        </m:r>
                      </m:den>
                    </m:f>
                    <m:r>
                      <m:rPr>
                        <m:nor/>
                      </m:rPr>
                      <a:rPr lang="en-US" sz="2200" b="0" i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a typeface="Cambria Math" panose="02040503050406030204" pitchFamily="18" charset="0"/>
                      </a:rPr>
                      <m:t>×</m:t>
                    </m:r>
                    <m:r>
                      <m:rPr>
                        <m:nor/>
                      </m:rPr>
                      <a:rPr lang="en-US" sz="2200" b="0" i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a typeface="Cambria Math" panose="02040503050406030204" pitchFamily="18" charset="0"/>
                      </a:rPr>
                      <m:t> 100%</m:t>
                    </m:r>
                  </m:oMath>
                </a14:m>
                <a:endParaRPr lang="en-US" sz="2200" baseline="-25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3" name="Rounded 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069" y="5048683"/>
                <a:ext cx="6082867" cy="755864"/>
              </a:xfrm>
              <a:prstGeom prst="round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3900236" y="2241122"/>
            <a:ext cx="7231559" cy="769441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Menyatakan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massa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suatu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zat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yang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terdapat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dalam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setiap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100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bagian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campuran</a:t>
            </a: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  <a:sym typeface="Symbol" panose="05050102010706020507" pitchFamily="18" charset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1251" y="2381393"/>
            <a:ext cx="2425035" cy="492443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sv-SE" sz="2600" b="1" dirty="0">
                <a:solidFill>
                  <a:srgbClr val="FFFFFF"/>
                </a:solidFill>
              </a:rPr>
              <a:t>1) Persen Massa 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3216285" y="2426688"/>
            <a:ext cx="573341" cy="398311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104069" y="4095388"/>
            <a:ext cx="7231560" cy="769441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Menyatakan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volume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zat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yang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terdapat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dalam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setiap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100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bagian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vlume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campuran</a:t>
            </a: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  <a:sym typeface="Symbol" panose="05050102010706020507" pitchFamily="18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1251" y="4229552"/>
            <a:ext cx="2628868" cy="492443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sv-SE" sz="2600" b="1" dirty="0" smtClean="0">
                <a:solidFill>
                  <a:srgbClr val="FFFFFF"/>
                </a:solidFill>
              </a:rPr>
              <a:t>2) Persen </a:t>
            </a:r>
            <a:r>
              <a:rPr lang="sv-SE" sz="2600" b="1" dirty="0">
                <a:solidFill>
                  <a:srgbClr val="FFFFFF"/>
                </a:solidFill>
              </a:rPr>
              <a:t>Volume 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3420119" y="4281343"/>
            <a:ext cx="573341" cy="398311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433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3" grpId="0" animBg="1"/>
      <p:bldP spid="20" grpId="0" animBg="1"/>
      <p:bldP spid="21" grpId="0" animBg="1"/>
      <p:bldP spid="22" grpId="0" animBg="1"/>
      <p:bldP spid="23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Kadar </a:t>
            </a:r>
            <a:r>
              <a:rPr lang="pt-BR" dirty="0"/>
              <a:t>Zat dalam campuran </a:t>
            </a:r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 smtClean="0">
                <a:solidFill>
                  <a:schemeClr val="accent5"/>
                </a:solidFill>
              </a:rPr>
              <a:t>3.</a:t>
            </a:r>
            <a:endParaRPr lang="en-US" sz="4200" b="1" dirty="0">
              <a:solidFill>
                <a:schemeClr val="accent5"/>
              </a:solidFill>
            </a:endParaRPr>
          </a:p>
        </p:txBody>
      </p:sp>
      <p:sp>
        <p:nvSpPr>
          <p:cNvPr id="53" name="TextBox 89"/>
          <p:cNvSpPr txBox="1">
            <a:spLocks noChangeArrowheads="1"/>
          </p:cNvSpPr>
          <p:nvPr/>
        </p:nvSpPr>
        <p:spPr bwMode="auto">
          <a:xfrm>
            <a:off x="778372" y="1628300"/>
            <a:ext cx="6755769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Bagian</a:t>
            </a: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per </a:t>
            </a:r>
            <a:r>
              <a:rPr lang="en-US" altLang="zh-CN" sz="32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Juta</a:t>
            </a: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(</a:t>
            </a:r>
            <a:r>
              <a:rPr lang="en-US" altLang="zh-CN" sz="32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part per million/ppm</a:t>
            </a: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)</a:t>
            </a:r>
            <a:endParaRPr lang="en-US" altLang="zh-CN" sz="32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ounded Rectangle 19"/>
              <p:cNvSpPr/>
              <p:nvPr/>
            </p:nvSpPr>
            <p:spPr>
              <a:xfrm>
                <a:off x="4001038" y="3826619"/>
                <a:ext cx="5646937" cy="755864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Ppm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massa</m:t>
                        </m:r>
                        <m:r>
                          <m:rPr>
                            <m:nor/>
                          </m:rPr>
                          <a:rPr lang="en-US" sz="2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zat</m:t>
                        </m:r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dalam</m:t>
                        </m:r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campuran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a typeface="Cambria Math" panose="02040503050406030204" pitchFamily="18" charset="0"/>
                          </a:rPr>
                          <m:t>massa</m:t>
                        </m:r>
                        <m:r>
                          <m:rPr>
                            <m:nor/>
                          </m:rPr>
                          <a:rPr lang="en-US" sz="2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a typeface="Cambria Math" panose="02040503050406030204" pitchFamily="18" charset="0"/>
                          </a:rPr>
                          <m:t>seluruh</m:t>
                        </m:r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a typeface="Cambria Math" panose="02040503050406030204" pitchFamily="18" charset="0"/>
                          </a:rPr>
                          <m:t>campuran</m:t>
                        </m:r>
                      </m:den>
                    </m:f>
                    <m:r>
                      <m:rPr>
                        <m:nor/>
                      </m:rPr>
                      <a:rPr lang="en-US" sz="2200" b="0" i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a typeface="Cambria Math" panose="02040503050406030204" pitchFamily="18" charset="0"/>
                      </a:rPr>
                      <m:t>×</m:t>
                    </m:r>
                    <m:r>
                      <m:rPr>
                        <m:nor/>
                      </m:rPr>
                      <a:rPr lang="en-US" sz="2200" b="0" i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a typeface="Cambria Math" panose="02040503050406030204" pitchFamily="18" charset="0"/>
                      </a:rPr>
                      <m:t> 1.000.000</m:t>
                    </m:r>
                  </m:oMath>
                </a14:m>
                <a:endParaRPr lang="en-US" sz="2200" baseline="-25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Rounded 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1038" y="3826619"/>
                <a:ext cx="5646937" cy="755864"/>
              </a:xfrm>
              <a:prstGeom prst="roundRect">
                <a:avLst/>
              </a:prstGeom>
              <a:blipFill rotWithShape="0">
                <a:blip r:embed="rId6"/>
                <a:stretch>
                  <a:fillRect l="-431"/>
                </a:stretch>
              </a:blip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Pentagon 20"/>
          <p:cNvSpPr/>
          <p:nvPr/>
        </p:nvSpPr>
        <p:spPr>
          <a:xfrm>
            <a:off x="2586800" y="3877501"/>
            <a:ext cx="1256018" cy="492443"/>
          </a:xfrm>
          <a:prstGeom prst="homePlate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26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Rumus</a:t>
            </a:r>
            <a:endParaRPr lang="en-US" sz="26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4170" y="2516010"/>
            <a:ext cx="7025436" cy="1107996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Menyatakan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kadar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zat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yang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sangat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kecil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dalam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campuran</a:t>
            </a:r>
            <a:endParaRPr lang="en-US" sz="2200" dirty="0" smtClean="0">
              <a:solidFill>
                <a:schemeClr val="tx1">
                  <a:lumMod val="75000"/>
                  <a:lumOff val="25000"/>
                </a:schemeClr>
              </a:solidFill>
              <a:sym typeface="Symbol" panose="05050102010706020507" pitchFamily="18" charset="2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Menyatakan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banyaknya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bagian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zat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yang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terdapat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dalam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satu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juta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bagian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campuran</a:t>
            </a: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  <a:sym typeface="Symbol" panose="05050102010706020507" pitchFamily="18" charset="2"/>
            </a:endParaRPr>
          </a:p>
        </p:txBody>
      </p:sp>
      <p:sp>
        <p:nvSpPr>
          <p:cNvPr id="11" name="Bent-Up Arrow 10"/>
          <p:cNvSpPr/>
          <p:nvPr/>
        </p:nvSpPr>
        <p:spPr>
          <a:xfrm rot="5400000">
            <a:off x="1083258" y="2326080"/>
            <a:ext cx="1085676" cy="856148"/>
          </a:xfrm>
          <a:prstGeom prst="bentUpArrow">
            <a:avLst>
              <a:gd name="adj1" fmla="val 36890"/>
              <a:gd name="adj2" fmla="val 43728"/>
              <a:gd name="adj3" fmla="val 3487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584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3" grpId="0" animBg="1"/>
      <p:bldP spid="20" grpId="0" animBg="1"/>
      <p:bldP spid="21" grpId="0" animBg="1"/>
      <p:bldP spid="9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949" y="0"/>
            <a:ext cx="9943051" cy="68580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509094" y="678990"/>
            <a:ext cx="8826397" cy="1217089"/>
            <a:chOff x="1800436" y="3434616"/>
            <a:chExt cx="5882459" cy="661134"/>
          </a:xfrm>
        </p:grpSpPr>
        <p:sp>
          <p:nvSpPr>
            <p:cNvPr id="5" name="Parallelogram 4"/>
            <p:cNvSpPr/>
            <p:nvPr/>
          </p:nvSpPr>
          <p:spPr>
            <a:xfrm>
              <a:off x="1800436" y="3486150"/>
              <a:ext cx="5882459" cy="609600"/>
            </a:xfrm>
            <a:prstGeom prst="parallelogram">
              <a:avLst>
                <a:gd name="adj" fmla="val 45313"/>
              </a:avLst>
            </a:prstGeom>
            <a:solidFill>
              <a:schemeClr val="accent1">
                <a:lumMod val="20000"/>
                <a:lumOff val="80000"/>
                <a:alpha val="7882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6" name="テキスト プレースホルダー 17"/>
            <p:cNvSpPr txBox="1">
              <a:spLocks/>
            </p:cNvSpPr>
            <p:nvPr/>
          </p:nvSpPr>
          <p:spPr>
            <a:xfrm>
              <a:off x="2412153" y="3434616"/>
              <a:ext cx="5169173" cy="609600"/>
            </a:xfrm>
            <a:prstGeom prst="rect">
              <a:avLst/>
            </a:prstGeom>
          </p:spPr>
          <p:txBody>
            <a:bodyPr vert="horz" lIns="48000" tIns="48000" rIns="48000" bIns="48000" rtlCol="0" anchor="ctr">
              <a:noAutofit/>
            </a:bodyPr>
            <a:lstStyle>
              <a:lvl1pPr marL="342900" indent="-342900" algn="l" defTabSz="1632753" rtl="0" eaLnBrk="1" latinLnBrk="0" hangingPunct="1">
                <a:lnSpc>
                  <a:spcPct val="120000"/>
                </a:lnSpc>
                <a:spcBef>
                  <a:spcPts val="1200"/>
                </a:spcBef>
                <a:buClr>
                  <a:schemeClr val="accent5"/>
                </a:buClr>
                <a:buFont typeface="Wingdings" panose="05000000000000000000" pitchFamily="2" charset="2"/>
                <a:buChar char="l"/>
                <a:defRPr kumimoji="1" sz="20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326612" indent="-510235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5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040941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4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857317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73693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490070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306446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122822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939199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3733" b="1" dirty="0" err="1" smtClean="0">
                  <a:solidFill>
                    <a:schemeClr val="tx1"/>
                  </a:solidFill>
                  <a:cs typeface="Arial" panose="020B0604020202020204" pitchFamily="34" charset="0"/>
                  <a:sym typeface="Arial"/>
                </a:rPr>
                <a:t>Hukum</a:t>
              </a:r>
              <a:r>
                <a:rPr lang="en-US" sz="3733" b="1" dirty="0" smtClean="0">
                  <a:solidFill>
                    <a:schemeClr val="tx1"/>
                  </a:solidFill>
                  <a:cs typeface="Arial" panose="020B0604020202020204" pitchFamily="34" charset="0"/>
                  <a:sym typeface="Arial"/>
                </a:rPr>
                <a:t> </a:t>
              </a:r>
              <a:r>
                <a:rPr lang="en-US" sz="3733" b="1" dirty="0" err="1" smtClean="0">
                  <a:solidFill>
                    <a:schemeClr val="tx1"/>
                  </a:solidFill>
                  <a:cs typeface="Arial" panose="020B0604020202020204" pitchFamily="34" charset="0"/>
                  <a:sym typeface="Arial"/>
                </a:rPr>
                <a:t>Dasar</a:t>
              </a:r>
              <a:r>
                <a:rPr lang="en-US" sz="3733" b="1" dirty="0" smtClean="0">
                  <a:solidFill>
                    <a:schemeClr val="tx1"/>
                  </a:solidFill>
                  <a:cs typeface="Arial" panose="020B0604020202020204" pitchFamily="34" charset="0"/>
                  <a:sym typeface="Arial"/>
                </a:rPr>
                <a:t> </a:t>
              </a:r>
              <a:r>
                <a:rPr lang="en-US" sz="3733" b="1" dirty="0" err="1" smtClean="0">
                  <a:solidFill>
                    <a:schemeClr val="tx1"/>
                  </a:solidFill>
                  <a:cs typeface="Arial" panose="020B0604020202020204" pitchFamily="34" charset="0"/>
                  <a:sym typeface="Arial"/>
                </a:rPr>
                <a:t>dan</a:t>
              </a:r>
              <a:r>
                <a:rPr lang="en-US" sz="3733" b="1" dirty="0" smtClean="0">
                  <a:solidFill>
                    <a:schemeClr val="tx1"/>
                  </a:solidFill>
                  <a:cs typeface="Arial" panose="020B0604020202020204" pitchFamily="34" charset="0"/>
                  <a:sym typeface="Arial"/>
                </a:rPr>
                <a:t> </a:t>
              </a:r>
              <a:r>
                <a:rPr lang="en-US" sz="3733" b="1" dirty="0" err="1" smtClean="0">
                  <a:solidFill>
                    <a:schemeClr val="tx1"/>
                  </a:solidFill>
                  <a:cs typeface="Arial" panose="020B0604020202020204" pitchFamily="34" charset="0"/>
                  <a:sym typeface="Arial"/>
                </a:rPr>
                <a:t>Perhitungan</a:t>
              </a:r>
              <a:r>
                <a:rPr lang="en-US" sz="3733" b="1" dirty="0" smtClean="0">
                  <a:solidFill>
                    <a:schemeClr val="tx1"/>
                  </a:solidFill>
                  <a:cs typeface="Arial" panose="020B0604020202020204" pitchFamily="34" charset="0"/>
                  <a:sym typeface="Arial"/>
                </a:rPr>
                <a:t> Kimia</a:t>
              </a:r>
              <a:endParaRPr lang="id-ID" sz="3733" b="1" dirty="0">
                <a:solidFill>
                  <a:schemeClr val="tx1"/>
                </a:solidFill>
                <a:cs typeface="Arial" panose="020B0604020202020204" pitchFamily="34" charset="0"/>
                <a:sym typeface="Arial"/>
              </a:endParaRPr>
            </a:p>
          </p:txBody>
        </p:sp>
      </p:grpSp>
      <p:sp>
        <p:nvSpPr>
          <p:cNvPr id="20" name="直角三角形 28"/>
          <p:cNvSpPr/>
          <p:nvPr/>
        </p:nvSpPr>
        <p:spPr>
          <a:xfrm rot="2700000">
            <a:off x="521458" y="477503"/>
            <a:ext cx="1510655" cy="1510655"/>
          </a:xfrm>
          <a:prstGeom prst="rtTriangle">
            <a:avLst/>
          </a:prstGeom>
          <a:solidFill>
            <a:srgbClr val="385891"/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6" tIns="81277" rIns="162556" bIns="812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sz="3200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21" name="直角三角形 8"/>
          <p:cNvSpPr/>
          <p:nvPr/>
        </p:nvSpPr>
        <p:spPr>
          <a:xfrm rot="2700000">
            <a:off x="818498" y="477518"/>
            <a:ext cx="1510655" cy="1510655"/>
          </a:xfrm>
          <a:prstGeom prst="rtTriangle">
            <a:avLst/>
          </a:prstGeom>
          <a:solidFill>
            <a:srgbClr val="3B68AB"/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6" tIns="81277" rIns="162556" bIns="812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sz="3200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22" name="直角三角形 4"/>
          <p:cNvSpPr/>
          <p:nvPr/>
        </p:nvSpPr>
        <p:spPr>
          <a:xfrm rot="13500000">
            <a:off x="818498" y="477517"/>
            <a:ext cx="1510655" cy="1510655"/>
          </a:xfrm>
          <a:prstGeom prst="rtTriangle">
            <a:avLst/>
          </a:prstGeom>
          <a:solidFill>
            <a:srgbClr val="A6BEDE"/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6" tIns="81277" rIns="162556" bIns="812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sz="3200" kern="0">
              <a:solidFill>
                <a:srgbClr val="5BB8D1"/>
              </a:solidFill>
              <a:latin typeface="Open Sans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919608" y="569646"/>
            <a:ext cx="1308430" cy="1326433"/>
            <a:chOff x="2895600" y="-542991"/>
            <a:chExt cx="960519" cy="973734"/>
          </a:xfrm>
        </p:grpSpPr>
        <p:grpSp>
          <p:nvGrpSpPr>
            <p:cNvPr id="24" name="Group 23"/>
            <p:cNvGrpSpPr/>
            <p:nvPr/>
          </p:nvGrpSpPr>
          <p:grpSpPr>
            <a:xfrm>
              <a:off x="2895600" y="-542991"/>
              <a:ext cx="960519" cy="960519"/>
              <a:chOff x="2895600" y="-542991"/>
              <a:chExt cx="960519" cy="960519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2895600" y="-542991"/>
                <a:ext cx="960519" cy="9605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rgbClr val="4F81BD"/>
                  </a:solidFill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2926335" y="-512255"/>
                <a:ext cx="898264" cy="898263"/>
              </a:xfrm>
              <a:prstGeom prst="ellipse">
                <a:avLst/>
              </a:prstGeom>
              <a:solidFill>
                <a:srgbClr val="C61D22"/>
              </a:solidFill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2988193" y="-488577"/>
              <a:ext cx="774547" cy="5498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267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Bab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214799" y="-119089"/>
              <a:ext cx="339144" cy="5498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267" b="1" dirty="0" smtClean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4</a:t>
              </a:r>
              <a:endParaRPr lang="en-US" sz="4267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19087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Kadar </a:t>
            </a:r>
            <a:r>
              <a:rPr lang="pt-BR" dirty="0"/>
              <a:t>Zat dalam campuran </a:t>
            </a:r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 smtClean="0">
                <a:solidFill>
                  <a:schemeClr val="accent5"/>
                </a:solidFill>
              </a:rPr>
              <a:t>3.</a:t>
            </a:r>
            <a:endParaRPr lang="en-US" sz="4200" b="1" dirty="0">
              <a:solidFill>
                <a:schemeClr val="accent5"/>
              </a:solidFill>
            </a:endParaRPr>
          </a:p>
        </p:txBody>
      </p:sp>
      <p:sp>
        <p:nvSpPr>
          <p:cNvPr id="53" name="TextBox 89"/>
          <p:cNvSpPr txBox="1">
            <a:spLocks noChangeArrowheads="1"/>
          </p:cNvSpPr>
          <p:nvPr/>
        </p:nvSpPr>
        <p:spPr bwMode="auto">
          <a:xfrm>
            <a:off x="778373" y="1628300"/>
            <a:ext cx="1964828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Molaritas</a:t>
            </a: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endParaRPr lang="en-US" altLang="zh-CN" sz="32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ounded Rectangle 19"/>
              <p:cNvSpPr/>
              <p:nvPr/>
            </p:nvSpPr>
            <p:spPr>
              <a:xfrm>
                <a:off x="4001039" y="3826619"/>
                <a:ext cx="1923244" cy="755864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200" i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M</a:t>
                </a:r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20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n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rPr>
                          <m:t>V</m:t>
                        </m:r>
                      </m:den>
                    </m:f>
                  </m:oMath>
                </a14:m>
                <a:endParaRPr lang="en-US" sz="2200" baseline="-25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Rounded 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1039" y="3826619"/>
                <a:ext cx="1923244" cy="755864"/>
              </a:xfrm>
              <a:prstGeom prst="round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Pentagon 20"/>
          <p:cNvSpPr/>
          <p:nvPr/>
        </p:nvSpPr>
        <p:spPr>
          <a:xfrm>
            <a:off x="2586800" y="3877501"/>
            <a:ext cx="1256018" cy="492443"/>
          </a:xfrm>
          <a:prstGeom prst="homePlate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26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Rumus</a:t>
            </a:r>
            <a:endParaRPr lang="en-US" sz="26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4170" y="2516010"/>
            <a:ext cx="7025436" cy="769441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Menyatakan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banyaknya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mol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zat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terlarut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yang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terlarut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di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dalam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satu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liter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larutan</a:t>
            </a: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  <a:sym typeface="Symbol" panose="05050102010706020507" pitchFamily="18" charset="2"/>
            </a:endParaRPr>
          </a:p>
        </p:txBody>
      </p:sp>
      <p:sp>
        <p:nvSpPr>
          <p:cNvPr id="11" name="Bent-Up Arrow 10"/>
          <p:cNvSpPr/>
          <p:nvPr/>
        </p:nvSpPr>
        <p:spPr>
          <a:xfrm rot="5400000">
            <a:off x="1083258" y="2326080"/>
            <a:ext cx="1085676" cy="856148"/>
          </a:xfrm>
          <a:prstGeom prst="bentUpArrow">
            <a:avLst>
              <a:gd name="adj1" fmla="val 36890"/>
              <a:gd name="adj2" fmla="val 43728"/>
              <a:gd name="adj3" fmla="val 3487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6082504" y="4196568"/>
            <a:ext cx="5444088" cy="1276953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Dengan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=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molaritas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mol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/L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atau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mol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dm</a:t>
            </a:r>
            <a:r>
              <a:rPr lang="en-US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-3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r>
              <a:rPr lang="en-US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=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jumlah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mol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mol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= volume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larutan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(liter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atau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dm</a:t>
            </a:r>
            <a:r>
              <a:rPr lang="en-US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-3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en-US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531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3" grpId="0" animBg="1"/>
      <p:bldP spid="20" grpId="0" animBg="1"/>
      <p:bldP spid="21" grpId="0" animBg="1"/>
      <p:bldP spid="9" grpId="0" animBg="1"/>
      <p:bldP spid="11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Perhitungan Stoikiometri</a:t>
            </a:r>
            <a:endParaRPr lang="pt-BR" dirty="0"/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>
                <a:solidFill>
                  <a:schemeClr val="accent5"/>
                </a:solidFill>
              </a:rPr>
              <a:t>4</a:t>
            </a:r>
            <a:r>
              <a:rPr lang="en-US" sz="4200" b="1" dirty="0" smtClean="0">
                <a:solidFill>
                  <a:schemeClr val="accent5"/>
                </a:solidFill>
              </a:rPr>
              <a:t>.</a:t>
            </a:r>
            <a:endParaRPr lang="en-US" sz="4200" b="1" dirty="0">
              <a:solidFill>
                <a:schemeClr val="accent5"/>
              </a:solidFill>
            </a:endParaRPr>
          </a:p>
        </p:txBody>
      </p:sp>
      <p:sp>
        <p:nvSpPr>
          <p:cNvPr id="53" name="TextBox 89"/>
          <p:cNvSpPr txBox="1">
            <a:spLocks noChangeArrowheads="1"/>
          </p:cNvSpPr>
          <p:nvPr/>
        </p:nvSpPr>
        <p:spPr bwMode="auto">
          <a:xfrm>
            <a:off x="791251" y="1411941"/>
            <a:ext cx="3439555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Stoikiometri</a:t>
            </a: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en-US" altLang="zh-CN" sz="32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Reaksi</a:t>
            </a:r>
            <a:endParaRPr lang="en-US" altLang="zh-CN" sz="32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294295" y="3232636"/>
                <a:ext cx="7231559" cy="1815882"/>
              </a:xfrm>
              <a:prstGeom prst="rect">
                <a:avLst/>
              </a:prstGeom>
              <a:solidFill>
                <a:schemeClr val="accent5"/>
              </a:solidFill>
            </p:spPr>
            <p:txBody>
              <a:bodyPr wrap="square" rtlCol="0">
                <a:spAutoFit/>
              </a:bodyPr>
              <a:lstStyle/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200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Setiap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2 </a:t>
                </a:r>
                <a:r>
                  <a:rPr lang="en-US" sz="2200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molekul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gas </a:t>
                </a:r>
                <a:r>
                  <a:rPr lang="en-US" sz="2200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hidrogen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sz="2200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akan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sz="2200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bereaksi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sz="2200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dengan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1 </a:t>
                </a:r>
                <a:r>
                  <a:rPr lang="en-US" sz="2200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molekul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gas </a:t>
                </a:r>
                <a:r>
                  <a:rPr lang="en-US" sz="2200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oksigen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sz="2200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membentuk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2 </a:t>
                </a:r>
                <a:r>
                  <a:rPr lang="en-US" sz="2200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molekul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air. </a:t>
                </a: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200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Jika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6,02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sv-SE" sz="2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</a:t>
                </a:r>
                <a:r>
                  <a:rPr lang="sv-SE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10</a:t>
                </a:r>
                <a:r>
                  <a:rPr lang="sv-SE" sz="2200" baseline="30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23 </a:t>
                </a:r>
                <a:r>
                  <a:rPr lang="sv-SE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molekul (1 mol) gas hidrogen direaksikan, akan tepat habis beraksi dengan 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3</a:t>
                </a:r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,01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sv-SE" sz="2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10</a:t>
                </a:r>
                <a:r>
                  <a:rPr lang="sv-SE" sz="2200" baseline="30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23 </a:t>
                </a:r>
                <a:r>
                  <a:rPr lang="sv-SE" sz="2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molekul </a:t>
                </a:r>
                <a:r>
                  <a:rPr lang="sv-SE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(½ mol</a:t>
                </a:r>
                <a:r>
                  <a:rPr lang="sv-SE" sz="2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) </a:t>
                </a:r>
                <a:r>
                  <a:rPr lang="sv-SE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dan menghaslkan </a:t>
                </a:r>
                <a:r>
                  <a:rPr 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6,02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sv-SE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 10</a:t>
                </a:r>
                <a:r>
                  <a:rPr lang="sv-SE" sz="2000" baseline="30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23 </a:t>
                </a:r>
                <a:r>
                  <a:rPr lang="sv-SE" sz="2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molekul (</a:t>
                </a:r>
                <a:r>
                  <a:rPr lang="sv-SE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1 mol</a:t>
                </a:r>
                <a:r>
                  <a:rPr lang="sv-SE" sz="2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Symbol" panose="05050102010706020507" pitchFamily="18" charset="2"/>
                  </a:rPr>
                  <a:t>) air</a:t>
                </a:r>
                <a:endParaRPr 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4295" y="3232636"/>
                <a:ext cx="7231559" cy="1815882"/>
              </a:xfrm>
              <a:prstGeom prst="rect">
                <a:avLst/>
              </a:prstGeom>
              <a:blipFill rotWithShape="0">
                <a:blip r:embed="rId3"/>
                <a:stretch>
                  <a:fillRect l="-927" t="-2013" r="-1011" b="-4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791251" y="2217992"/>
            <a:ext cx="9435280" cy="89255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sv-SE" sz="2600" b="1" dirty="0">
                <a:solidFill>
                  <a:srgbClr val="FFFFFF"/>
                </a:solidFill>
              </a:rPr>
              <a:t>2 molekul hidrogen + 1 molekul oksigen </a:t>
            </a:r>
            <a:r>
              <a:rPr lang="sv-SE" sz="2600" b="1" dirty="0">
                <a:solidFill>
                  <a:srgbClr val="FFFFFF"/>
                </a:solidFill>
                <a:sym typeface="Symbol" panose="05050102010706020507" pitchFamily="18" charset="2"/>
              </a:rPr>
              <a:t> </a:t>
            </a:r>
            <a:r>
              <a:rPr lang="sv-SE" sz="2600" b="1" dirty="0" smtClean="0">
                <a:solidFill>
                  <a:srgbClr val="FFFFFF"/>
                </a:solidFill>
              </a:rPr>
              <a:t>2 </a:t>
            </a:r>
            <a:r>
              <a:rPr lang="sv-SE" sz="2600" b="1" dirty="0">
                <a:solidFill>
                  <a:srgbClr val="FFFFFF"/>
                </a:solidFill>
              </a:rPr>
              <a:t>molekul uap air</a:t>
            </a:r>
          </a:p>
          <a:p>
            <a:r>
              <a:rPr lang="sv-SE" sz="2600" b="1" dirty="0" smtClean="0">
                <a:solidFill>
                  <a:srgbClr val="FFFFFF"/>
                </a:solidFill>
              </a:rPr>
              <a:t>Reaksinya : 2H</a:t>
            </a:r>
            <a:r>
              <a:rPr lang="sv-SE" sz="2600" b="1" baseline="-25000" dirty="0" smtClean="0">
                <a:solidFill>
                  <a:srgbClr val="FFFFFF"/>
                </a:solidFill>
              </a:rPr>
              <a:t>2</a:t>
            </a:r>
            <a:r>
              <a:rPr lang="sv-SE" sz="2600" b="1" dirty="0" smtClean="0">
                <a:solidFill>
                  <a:srgbClr val="FFFFFF"/>
                </a:solidFill>
              </a:rPr>
              <a:t> + O2 </a:t>
            </a:r>
            <a:r>
              <a:rPr lang="sv-SE" sz="2600" b="1" dirty="0" smtClean="0">
                <a:solidFill>
                  <a:srgbClr val="FFFFFF"/>
                </a:solidFill>
                <a:sym typeface="Symbol" panose="05050102010706020507" pitchFamily="18" charset="2"/>
              </a:rPr>
              <a:t> </a:t>
            </a:r>
            <a:r>
              <a:rPr lang="sv-SE" sz="2600" b="1" dirty="0" smtClean="0">
                <a:solidFill>
                  <a:srgbClr val="FFFFFF"/>
                </a:solidFill>
              </a:rPr>
              <a:t>2H</a:t>
            </a:r>
            <a:r>
              <a:rPr lang="sv-SE" sz="2600" b="1" baseline="-25000" dirty="0" smtClean="0">
                <a:solidFill>
                  <a:srgbClr val="FFFFFF"/>
                </a:solidFill>
              </a:rPr>
              <a:t>2</a:t>
            </a:r>
            <a:r>
              <a:rPr lang="sv-SE" sz="2600" b="1" dirty="0" smtClean="0">
                <a:solidFill>
                  <a:srgbClr val="FFFFFF"/>
                </a:solidFill>
              </a:rPr>
              <a:t>O </a:t>
            </a:r>
            <a:endParaRPr lang="sv-SE" sz="2600" b="1" dirty="0">
              <a:solidFill>
                <a:srgbClr val="FFFFFF"/>
              </a:solidFill>
            </a:endParaRPr>
          </a:p>
        </p:txBody>
      </p:sp>
      <p:sp>
        <p:nvSpPr>
          <p:cNvPr id="11" name="Bent-Up Arrow 10"/>
          <p:cNvSpPr/>
          <p:nvPr/>
        </p:nvSpPr>
        <p:spPr>
          <a:xfrm rot="5400000">
            <a:off x="1317277" y="3110218"/>
            <a:ext cx="815997" cy="816648"/>
          </a:xfrm>
          <a:prstGeom prst="bentUpArrow">
            <a:avLst>
              <a:gd name="adj1" fmla="val 43750"/>
              <a:gd name="adj2" fmla="val 45874"/>
              <a:gd name="adj3" fmla="val 3378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035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3" grpId="0" animBg="1"/>
      <p:bldP spid="9" grpId="0" animBg="1"/>
      <p:bldP spid="10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Perhitungan Stoikiometri</a:t>
            </a:r>
            <a:endParaRPr lang="pt-BR" dirty="0"/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>
                <a:solidFill>
                  <a:schemeClr val="accent5"/>
                </a:solidFill>
              </a:rPr>
              <a:t>4</a:t>
            </a:r>
            <a:r>
              <a:rPr lang="en-US" sz="4200" b="1" dirty="0" smtClean="0">
                <a:solidFill>
                  <a:schemeClr val="accent5"/>
                </a:solidFill>
              </a:rPr>
              <a:t>.</a:t>
            </a:r>
            <a:endParaRPr lang="en-US" sz="4200" b="1" dirty="0">
              <a:solidFill>
                <a:schemeClr val="accent5"/>
              </a:solidFill>
            </a:endParaRPr>
          </a:p>
        </p:txBody>
      </p:sp>
      <p:sp>
        <p:nvSpPr>
          <p:cNvPr id="53" name="TextBox 89"/>
          <p:cNvSpPr txBox="1">
            <a:spLocks noChangeArrowheads="1"/>
          </p:cNvSpPr>
          <p:nvPr/>
        </p:nvSpPr>
        <p:spPr bwMode="auto">
          <a:xfrm>
            <a:off x="902088" y="1035866"/>
            <a:ext cx="5471004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Neraca</a:t>
            </a: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Atom/</a:t>
            </a:r>
            <a:r>
              <a:rPr lang="en-US" altLang="zh-CN" sz="32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Ekonomi</a:t>
            </a: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Atom</a:t>
            </a:r>
            <a:endParaRPr lang="en-US" altLang="zh-CN" sz="32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75164" y="1767506"/>
            <a:ext cx="9329669" cy="3370153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Salah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satu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prinsip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gerakan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kimia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hijau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(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green chemistry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)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adalah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ekonomi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atom.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Dalam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prinsip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ekonomi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atom,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diharapkan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suatu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proses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reaksi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tidak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ada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atom-atom yang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terbuang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.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Untuk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menghasilkan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suatu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zat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,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kadang-kadang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dapat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dilakukan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dengan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lebih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dari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satu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cara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,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dengan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menggunakan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pereaksi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yang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berbeda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.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Misalnya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,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untuk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mendapatkan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Mg(OH),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dapat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dilakukan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dengan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mereaksikan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larutan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MgCl</a:t>
            </a:r>
            <a:r>
              <a:rPr lang="en-US" sz="22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2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dengan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NaOH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atau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dengan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NH</a:t>
            </a:r>
            <a:r>
              <a:rPr lang="en-US" sz="22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4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OH:</a:t>
            </a:r>
          </a:p>
          <a:p>
            <a:pPr lvl="2" algn="just">
              <a:spcBef>
                <a:spcPts val="600"/>
              </a:spcBef>
            </a:pP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MgCl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(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aq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) + 2NaOH(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aq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) → 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Mg(OH)</a:t>
            </a:r>
            <a:r>
              <a:rPr lang="en-US" sz="22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2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(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) 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+ 2NaCl(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aq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) </a:t>
            </a:r>
            <a:endParaRPr lang="en-US" sz="2200" dirty="0" smtClean="0">
              <a:solidFill>
                <a:schemeClr val="tx1">
                  <a:lumMod val="75000"/>
                  <a:lumOff val="25000"/>
                </a:schemeClr>
              </a:solidFill>
              <a:sym typeface="Symbol" panose="05050102010706020507" pitchFamily="18" charset="2"/>
            </a:endParaRPr>
          </a:p>
          <a:p>
            <a:pPr lvl="2" algn="just">
              <a:spcBef>
                <a:spcPts val="600"/>
              </a:spcBef>
            </a:pP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MgCl</a:t>
            </a:r>
            <a:r>
              <a:rPr lang="en-US" sz="22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2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(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aq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) + 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2NH</a:t>
            </a:r>
            <a:r>
              <a:rPr lang="en-US" sz="2200" baseline="-250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4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OH(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aq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) → Mg(OH)</a:t>
            </a:r>
            <a:r>
              <a:rPr lang="en-US" sz="2200" baseline="-250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2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(s) + 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2NH</a:t>
            </a:r>
            <a:r>
              <a:rPr lang="en-US" sz="2200" baseline="-250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4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Cl(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aq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)</a:t>
            </a:r>
          </a:p>
        </p:txBody>
      </p:sp>
      <p:sp>
        <p:nvSpPr>
          <p:cNvPr id="11" name="Bent-Up Arrow 10"/>
          <p:cNvSpPr/>
          <p:nvPr/>
        </p:nvSpPr>
        <p:spPr>
          <a:xfrm rot="5400000">
            <a:off x="1358841" y="1626148"/>
            <a:ext cx="815997" cy="816648"/>
          </a:xfrm>
          <a:prstGeom prst="bentUpArrow">
            <a:avLst>
              <a:gd name="adj1" fmla="val 43750"/>
              <a:gd name="adj2" fmla="val 45874"/>
              <a:gd name="adj3" fmla="val 3378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entagon 7"/>
          <p:cNvSpPr/>
          <p:nvPr/>
        </p:nvSpPr>
        <p:spPr>
          <a:xfrm>
            <a:off x="2587496" y="5439440"/>
            <a:ext cx="1327666" cy="492443"/>
          </a:xfrm>
          <a:prstGeom prst="homePlate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26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Rumus</a:t>
            </a:r>
            <a:r>
              <a:rPr lang="en-US" sz="26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endParaRPr lang="en-US" sz="26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ounded Rectangle 11"/>
              <p:cNvSpPr/>
              <p:nvPr/>
            </p:nvSpPr>
            <p:spPr>
              <a:xfrm>
                <a:off x="4007317" y="5278692"/>
                <a:ext cx="6965483" cy="755864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% </a:t>
                </a:r>
                <a:r>
                  <a:rPr lang="en-US" sz="2200" dirty="0" err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ekonomi</a:t>
                </a:r>
                <a:r>
                  <a:rPr lang="en-US" sz="2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</a:t>
                </a:r>
                <a:r>
                  <a:rPr lang="en-US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atom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×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200" i="1" baseline="-250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𝑝𝑟𝑜𝑑𝑢𝑘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𝑦𝑎𝑛𝑔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𝑑𝑖h𝑎𝑟𝑎𝑝𝑘𝑎𝑛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×</m:t>
                        </m:r>
                        <m: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𝑀𝑟</m:t>
                        </m:r>
                        <m:r>
                          <a:rPr lang="en-US" sz="22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𝑠𝑒𝑚𝑢𝑎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h𝑎𝑠𝑖𝑙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𝑟𝑒𝑎𝑘𝑠𝑖</m:t>
                        </m:r>
                        <m:r>
                          <a:rPr lang="en-US" sz="22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m:rPr>
                        <m:nor/>
                      </m:rPr>
                      <a:rPr lang="en-US" sz="2200" b="0" i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a typeface="Cambria Math" panose="02040503050406030204" pitchFamily="18" charset="0"/>
                      </a:rPr>
                      <m:t>×</m:t>
                    </m:r>
                    <m:r>
                      <m:rPr>
                        <m:nor/>
                      </m:rPr>
                      <a:rPr lang="en-US" sz="2200" b="0" i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a typeface="Cambria Math" panose="02040503050406030204" pitchFamily="18" charset="0"/>
                      </a:rPr>
                      <m:t> 100%</m:t>
                    </m:r>
                  </m:oMath>
                </a14:m>
                <a:endParaRPr lang="en-US" sz="2200" baseline="-25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" name="Rounded 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7317" y="5278692"/>
                <a:ext cx="6965483" cy="755864"/>
              </a:xfrm>
              <a:prstGeom prst="round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450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3" grpId="0" animBg="1"/>
      <p:bldP spid="9" grpId="0" animBg="1"/>
      <p:bldP spid="11" grpId="0" animBg="1"/>
      <p:bldP spid="8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906072" y="0"/>
            <a:ext cx="10285927" cy="889000"/>
          </a:xfrm>
        </p:spPr>
        <p:txBody>
          <a:bodyPr>
            <a:normAutofit/>
          </a:bodyPr>
          <a:lstStyle/>
          <a:p>
            <a:r>
              <a:rPr lang="en-US" b="1" dirty="0" smtClean="0"/>
              <a:t>TUJUAN PEMBELAJARAN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58800" y="1071539"/>
            <a:ext cx="8812589" cy="5176861"/>
          </a:xfr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numCol="2" spcCol="274320">
            <a:noAutofit/>
          </a:bodyPr>
          <a:lstStyle/>
          <a:p>
            <a:pPr marL="457200" lvl="0" indent="-457200">
              <a:lnSpc>
                <a:spcPct val="100000"/>
              </a:lnSpc>
              <a:buFont typeface="+mj-lt"/>
              <a:buAutoNum type="arabicPeriod"/>
            </a:pPr>
            <a:r>
              <a:rPr lang="en-US" dirty="0" err="1"/>
              <a:t>Menganalisis</a:t>
            </a:r>
            <a:r>
              <a:rPr lang="en-US" dirty="0"/>
              <a:t> </a:t>
            </a:r>
            <a:r>
              <a:rPr lang="en-US" dirty="0" err="1"/>
              <a:t>konsep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perhitungan</a:t>
            </a:r>
            <a:r>
              <a:rPr lang="en-US" dirty="0"/>
              <a:t> </a:t>
            </a:r>
            <a:r>
              <a:rPr lang="en-US" dirty="0" err="1"/>
              <a:t>hukum</a:t>
            </a:r>
            <a:r>
              <a:rPr lang="en-US" dirty="0"/>
              <a:t> </a:t>
            </a:r>
            <a:r>
              <a:rPr lang="en-US" dirty="0" err="1"/>
              <a:t>dasar</a:t>
            </a:r>
            <a:r>
              <a:rPr lang="en-US" dirty="0"/>
              <a:t> </a:t>
            </a:r>
            <a:r>
              <a:rPr lang="en-US" dirty="0" err="1"/>
              <a:t>kimia</a:t>
            </a:r>
            <a:r>
              <a:rPr lang="en-US" dirty="0"/>
              <a:t> (</a:t>
            </a:r>
            <a:r>
              <a:rPr lang="en-US" dirty="0" err="1"/>
              <a:t>Hukum</a:t>
            </a:r>
            <a:r>
              <a:rPr lang="en-US" dirty="0"/>
              <a:t> Lavoisier, </a:t>
            </a:r>
            <a:r>
              <a:rPr lang="en-US" dirty="0" err="1"/>
              <a:t>Hukum</a:t>
            </a:r>
            <a:r>
              <a:rPr lang="en-US" dirty="0"/>
              <a:t> Proust, </a:t>
            </a:r>
            <a:r>
              <a:rPr lang="en-US" dirty="0" err="1"/>
              <a:t>Hukum</a:t>
            </a:r>
            <a:r>
              <a:rPr lang="en-US" dirty="0"/>
              <a:t> Dalton,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Hukum</a:t>
            </a:r>
            <a:r>
              <a:rPr lang="en-US" dirty="0"/>
              <a:t> Boyle-Gay </a:t>
            </a:r>
            <a:r>
              <a:rPr lang="en-US" dirty="0" err="1"/>
              <a:t>Lussac</a:t>
            </a:r>
            <a:r>
              <a:rPr lang="en-US" dirty="0"/>
              <a:t>).</a:t>
            </a:r>
          </a:p>
          <a:p>
            <a:pPr marL="457200" lvl="0" indent="-457200">
              <a:lnSpc>
                <a:spcPct val="100000"/>
              </a:lnSpc>
              <a:buFont typeface="+mj-lt"/>
              <a:buAutoNum type="arabicPeriod"/>
            </a:pPr>
            <a:r>
              <a:rPr lang="en-US" dirty="0" err="1"/>
              <a:t>Menganalisis</a:t>
            </a:r>
            <a:r>
              <a:rPr lang="en-US" dirty="0"/>
              <a:t> </a:t>
            </a:r>
            <a:r>
              <a:rPr lang="en-US" dirty="0" err="1"/>
              <a:t>konsep</a:t>
            </a:r>
            <a:r>
              <a:rPr lang="en-US" dirty="0"/>
              <a:t> </a:t>
            </a:r>
            <a:r>
              <a:rPr lang="en-US" dirty="0" err="1"/>
              <a:t>mol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jumlah</a:t>
            </a:r>
            <a:r>
              <a:rPr lang="en-US" dirty="0"/>
              <a:t> mol.</a:t>
            </a:r>
          </a:p>
          <a:p>
            <a:pPr marL="457200" lvl="0" indent="-457200">
              <a:lnSpc>
                <a:spcPct val="100000"/>
              </a:lnSpc>
              <a:buFont typeface="+mj-lt"/>
              <a:buAutoNum type="arabicPeriod"/>
            </a:pPr>
            <a:r>
              <a:rPr lang="en-US" dirty="0" err="1"/>
              <a:t>Menerapkan</a:t>
            </a:r>
            <a:r>
              <a:rPr lang="en-US" dirty="0"/>
              <a:t> </a:t>
            </a:r>
            <a:r>
              <a:rPr lang="en-US" dirty="0" err="1"/>
              <a:t>hukum</a:t>
            </a:r>
            <a:r>
              <a:rPr lang="en-US" dirty="0"/>
              <a:t> </a:t>
            </a:r>
            <a:r>
              <a:rPr lang="en-US" dirty="0" err="1"/>
              <a:t>dasar</a:t>
            </a:r>
            <a:r>
              <a:rPr lang="en-US" dirty="0"/>
              <a:t> </a:t>
            </a:r>
            <a:r>
              <a:rPr lang="en-US" dirty="0" err="1"/>
              <a:t>kimia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kehidupan</a:t>
            </a:r>
            <a:r>
              <a:rPr lang="en-US" dirty="0"/>
              <a:t> </a:t>
            </a:r>
            <a:r>
              <a:rPr lang="en-US" dirty="0" err="1"/>
              <a:t>sehari-hari</a:t>
            </a:r>
            <a:r>
              <a:rPr lang="en-US" dirty="0"/>
              <a:t>.</a:t>
            </a:r>
          </a:p>
          <a:p>
            <a:pPr marL="457200" lvl="0" indent="-457200">
              <a:lnSpc>
                <a:spcPct val="100000"/>
              </a:lnSpc>
              <a:buFont typeface="+mj-lt"/>
              <a:buAutoNum type="arabicPeriod"/>
            </a:pPr>
            <a:r>
              <a:rPr lang="en-US" dirty="0" err="1"/>
              <a:t>Menganalisis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atom rata-rata, </a:t>
            </a:r>
            <a:r>
              <a:rPr lang="en-US" dirty="0" err="1"/>
              <a:t>massa</a:t>
            </a:r>
            <a:r>
              <a:rPr lang="en-US" dirty="0"/>
              <a:t> atom </a:t>
            </a:r>
            <a:r>
              <a:rPr lang="en-US" dirty="0" err="1"/>
              <a:t>relatif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rumus</a:t>
            </a:r>
            <a:r>
              <a:rPr lang="en-US" dirty="0"/>
              <a:t> </a:t>
            </a:r>
            <a:r>
              <a:rPr lang="en-US" dirty="0" err="1"/>
              <a:t>relatif</a:t>
            </a:r>
            <a:r>
              <a:rPr lang="en-US" dirty="0"/>
              <a:t>. </a:t>
            </a:r>
          </a:p>
          <a:p>
            <a:pPr marL="457200" lvl="0" indent="-457200">
              <a:lnSpc>
                <a:spcPct val="100000"/>
              </a:lnSpc>
              <a:buFont typeface="+mj-lt"/>
              <a:buAutoNum type="arabicPeriod"/>
            </a:pPr>
            <a:r>
              <a:rPr lang="en-US" dirty="0" err="1"/>
              <a:t>Menjelaskan</a:t>
            </a:r>
            <a:r>
              <a:rPr lang="en-US" dirty="0"/>
              <a:t> </a:t>
            </a:r>
            <a:r>
              <a:rPr lang="en-US" dirty="0" err="1"/>
              <a:t>konsep</a:t>
            </a:r>
            <a:r>
              <a:rPr lang="en-US" dirty="0"/>
              <a:t> </a:t>
            </a:r>
            <a:r>
              <a:rPr lang="en-US" dirty="0" err="1"/>
              <a:t>mol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jumlah</a:t>
            </a:r>
            <a:r>
              <a:rPr lang="en-US" dirty="0"/>
              <a:t> </a:t>
            </a:r>
            <a:r>
              <a:rPr lang="en-US" dirty="0" err="1"/>
              <a:t>partikel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menerapkannya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perhitungan</a:t>
            </a:r>
            <a:r>
              <a:rPr lang="en-US" dirty="0"/>
              <a:t> </a:t>
            </a:r>
            <a:r>
              <a:rPr lang="en-US" dirty="0" err="1"/>
              <a:t>kimia</a:t>
            </a:r>
            <a:endParaRPr lang="en-US" dirty="0"/>
          </a:p>
          <a:p>
            <a:pPr marL="457200" lvl="0" indent="-457200">
              <a:lnSpc>
                <a:spcPct val="100000"/>
              </a:lnSpc>
              <a:buFont typeface="+mj-lt"/>
              <a:buAutoNum type="arabicPeriod"/>
            </a:pPr>
            <a:r>
              <a:rPr lang="en-US" dirty="0" err="1"/>
              <a:t>Menganalisis</a:t>
            </a:r>
            <a:r>
              <a:rPr lang="en-US" dirty="0"/>
              <a:t> </a:t>
            </a:r>
            <a:r>
              <a:rPr lang="en-US" dirty="0" err="1"/>
              <a:t>hubungan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jumlah</a:t>
            </a:r>
            <a:r>
              <a:rPr lang="en-US" dirty="0"/>
              <a:t> </a:t>
            </a:r>
            <a:r>
              <a:rPr lang="en-US" dirty="0" err="1"/>
              <a:t>partikel</a:t>
            </a:r>
            <a:r>
              <a:rPr lang="en-US" dirty="0"/>
              <a:t>, </a:t>
            </a:r>
            <a:r>
              <a:rPr lang="en-US" dirty="0" err="1"/>
              <a:t>massa</a:t>
            </a:r>
            <a:r>
              <a:rPr lang="en-US" dirty="0"/>
              <a:t> atom </a:t>
            </a:r>
            <a:r>
              <a:rPr lang="en-US" dirty="0" err="1"/>
              <a:t>relatif</a:t>
            </a:r>
            <a:r>
              <a:rPr lang="en-US" dirty="0"/>
              <a:t>, </a:t>
            </a:r>
            <a:r>
              <a:rPr lang="en-US" dirty="0" err="1"/>
              <a:t>massa</a:t>
            </a:r>
            <a:r>
              <a:rPr lang="en-US" dirty="0"/>
              <a:t> molar, </a:t>
            </a:r>
            <a:r>
              <a:rPr lang="en-US" dirty="0" err="1"/>
              <a:t>mol</a:t>
            </a:r>
            <a:r>
              <a:rPr lang="en-US" dirty="0"/>
              <a:t>, volume molar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menerapkannya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perhitungan</a:t>
            </a:r>
            <a:r>
              <a:rPr lang="en-US" dirty="0"/>
              <a:t> </a:t>
            </a:r>
            <a:r>
              <a:rPr lang="en-US" dirty="0" err="1"/>
              <a:t>kimia</a:t>
            </a:r>
            <a:r>
              <a:rPr lang="en-US" dirty="0"/>
              <a:t>.</a:t>
            </a:r>
          </a:p>
          <a:p>
            <a:pPr marL="457200" lvl="0" indent="-457200">
              <a:lnSpc>
                <a:spcPct val="100000"/>
              </a:lnSpc>
              <a:buFont typeface="+mj-lt"/>
              <a:buAutoNum type="arabicPeriod"/>
            </a:pPr>
            <a:r>
              <a:rPr lang="en-US" dirty="0" err="1"/>
              <a:t>Menganalisis</a:t>
            </a:r>
            <a:r>
              <a:rPr lang="en-US" dirty="0"/>
              <a:t> </a:t>
            </a:r>
            <a:r>
              <a:rPr lang="en-US" dirty="0" err="1"/>
              <a:t>korelasi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jumlah</a:t>
            </a:r>
            <a:r>
              <a:rPr lang="en-US" dirty="0"/>
              <a:t> </a:t>
            </a:r>
            <a:r>
              <a:rPr lang="en-US" dirty="0" err="1"/>
              <a:t>mol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koefisien</a:t>
            </a:r>
            <a:r>
              <a:rPr lang="en-US" dirty="0"/>
              <a:t> </a:t>
            </a:r>
            <a:r>
              <a:rPr lang="en-US" dirty="0" err="1"/>
              <a:t>persamaan</a:t>
            </a:r>
            <a:r>
              <a:rPr lang="en-US" dirty="0"/>
              <a:t> </a:t>
            </a:r>
            <a:r>
              <a:rPr lang="en-US" dirty="0" err="1"/>
              <a:t>reaksi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menerapkannya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perhitungan</a:t>
            </a:r>
            <a:r>
              <a:rPr lang="en-US" dirty="0"/>
              <a:t> </a:t>
            </a:r>
            <a:r>
              <a:rPr lang="en-US" dirty="0" err="1"/>
              <a:t>kimia</a:t>
            </a:r>
            <a:r>
              <a:rPr lang="en-US" dirty="0" smtClean="0"/>
              <a:t>.</a:t>
            </a:r>
          </a:p>
        </p:txBody>
      </p:sp>
      <p:sp>
        <p:nvSpPr>
          <p:cNvPr id="7" name="Text Box 36"/>
          <p:cNvSpPr txBox="1">
            <a:spLocks noChangeArrowheads="1"/>
          </p:cNvSpPr>
          <p:nvPr/>
        </p:nvSpPr>
        <p:spPr bwMode="auto">
          <a:xfrm>
            <a:off x="9613711" y="1343261"/>
            <a:ext cx="2476371" cy="43088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en-US" altLang="en-US" b="1" dirty="0">
                <a:latin typeface="+mn-lt"/>
              </a:rPr>
              <a:t>Kata </a:t>
            </a:r>
            <a:r>
              <a:rPr lang="en-US" altLang="en-US" b="1" dirty="0" err="1">
                <a:latin typeface="+mn-lt"/>
              </a:rPr>
              <a:t>Kunci</a:t>
            </a:r>
            <a:endParaRPr lang="en-US" altLang="en-US" b="1" dirty="0">
              <a:latin typeface="+mn-lt"/>
            </a:endParaRPr>
          </a:p>
          <a:p>
            <a:pPr>
              <a:spcBef>
                <a:spcPts val="0"/>
              </a:spcBef>
              <a:buNone/>
            </a:pPr>
            <a:r>
              <a:rPr lang="en-US" altLang="en-US" sz="2200" dirty="0" err="1" smtClean="0">
                <a:latin typeface="+mn-lt"/>
              </a:rPr>
              <a:t>Bilangan</a:t>
            </a:r>
            <a:r>
              <a:rPr lang="en-US" altLang="en-US" sz="2200" dirty="0" smtClean="0">
                <a:latin typeface="+mn-lt"/>
              </a:rPr>
              <a:t> </a:t>
            </a:r>
            <a:r>
              <a:rPr lang="en-US" altLang="en-US" sz="2200" dirty="0">
                <a:latin typeface="+mn-lt"/>
              </a:rPr>
              <a:t>Avogadro,</a:t>
            </a:r>
          </a:p>
          <a:p>
            <a:pPr>
              <a:spcBef>
                <a:spcPts val="0"/>
              </a:spcBef>
              <a:buNone/>
            </a:pPr>
            <a:r>
              <a:rPr lang="en-US" altLang="en-US" sz="2200" dirty="0" err="1">
                <a:latin typeface="+mn-lt"/>
              </a:rPr>
              <a:t>Hukum</a:t>
            </a:r>
            <a:r>
              <a:rPr lang="en-US" altLang="en-US" sz="2200" dirty="0">
                <a:latin typeface="+mn-lt"/>
              </a:rPr>
              <a:t> Lavoisier, </a:t>
            </a:r>
            <a:r>
              <a:rPr lang="en-US" altLang="en-US" sz="2200" dirty="0" err="1">
                <a:latin typeface="+mn-lt"/>
              </a:rPr>
              <a:t>Hukum</a:t>
            </a:r>
            <a:r>
              <a:rPr lang="en-US" altLang="en-US" sz="2200" dirty="0">
                <a:latin typeface="+mn-lt"/>
              </a:rPr>
              <a:t> Proust,</a:t>
            </a:r>
          </a:p>
          <a:p>
            <a:pPr>
              <a:spcBef>
                <a:spcPts val="0"/>
              </a:spcBef>
              <a:buNone/>
            </a:pPr>
            <a:r>
              <a:rPr lang="en-US" altLang="en-US" sz="2200" dirty="0" err="1">
                <a:latin typeface="+mn-lt"/>
              </a:rPr>
              <a:t>Hukum</a:t>
            </a:r>
            <a:r>
              <a:rPr lang="en-US" altLang="en-US" sz="2200" dirty="0">
                <a:latin typeface="+mn-lt"/>
              </a:rPr>
              <a:t> Dalton,</a:t>
            </a:r>
          </a:p>
          <a:p>
            <a:pPr>
              <a:spcBef>
                <a:spcPts val="0"/>
              </a:spcBef>
              <a:buNone/>
            </a:pPr>
            <a:r>
              <a:rPr lang="en-US" altLang="en-US" sz="2200" dirty="0" err="1">
                <a:latin typeface="+mn-lt"/>
              </a:rPr>
              <a:t>Hukum</a:t>
            </a:r>
            <a:r>
              <a:rPr lang="en-US" altLang="en-US" sz="2200" dirty="0">
                <a:latin typeface="+mn-lt"/>
              </a:rPr>
              <a:t> Boyle-Gay </a:t>
            </a:r>
            <a:r>
              <a:rPr lang="en-US" altLang="en-US" sz="2200" dirty="0" err="1">
                <a:latin typeface="+mn-lt"/>
              </a:rPr>
              <a:t>Lussac</a:t>
            </a:r>
            <a:endParaRPr lang="en-US" altLang="en-US" sz="2200" dirty="0">
              <a:latin typeface="+mn-lt"/>
            </a:endParaRPr>
          </a:p>
          <a:p>
            <a:pPr>
              <a:spcBef>
                <a:spcPts val="0"/>
              </a:spcBef>
              <a:buNone/>
            </a:pPr>
            <a:r>
              <a:rPr lang="en-US" altLang="en-US" sz="2200" dirty="0">
                <a:latin typeface="+mn-lt"/>
              </a:rPr>
              <a:t>Massa atom </a:t>
            </a:r>
            <a:r>
              <a:rPr lang="en-US" altLang="en-US" sz="2200" dirty="0" err="1">
                <a:latin typeface="+mn-lt"/>
              </a:rPr>
              <a:t>relatif</a:t>
            </a:r>
            <a:r>
              <a:rPr lang="en-US" altLang="en-US" sz="2200" dirty="0">
                <a:latin typeface="+mn-lt"/>
              </a:rPr>
              <a:t>, Massa </a:t>
            </a:r>
            <a:r>
              <a:rPr lang="en-US" altLang="en-US" sz="2200" dirty="0" err="1">
                <a:latin typeface="+mn-lt"/>
              </a:rPr>
              <a:t>rumus</a:t>
            </a:r>
            <a:r>
              <a:rPr lang="en-US" altLang="en-US" sz="2200" dirty="0">
                <a:latin typeface="+mn-lt"/>
              </a:rPr>
              <a:t> </a:t>
            </a:r>
            <a:r>
              <a:rPr lang="en-US" altLang="en-US" sz="2200" dirty="0" err="1">
                <a:latin typeface="+mn-lt"/>
              </a:rPr>
              <a:t>relatif</a:t>
            </a:r>
            <a:r>
              <a:rPr lang="en-US" altLang="en-US" sz="2200" dirty="0">
                <a:latin typeface="+mn-lt"/>
              </a:rPr>
              <a:t>,</a:t>
            </a:r>
          </a:p>
          <a:p>
            <a:pPr>
              <a:spcBef>
                <a:spcPts val="0"/>
              </a:spcBef>
              <a:buNone/>
            </a:pPr>
            <a:r>
              <a:rPr lang="en-US" altLang="en-US" sz="2200" dirty="0" err="1">
                <a:latin typeface="+mn-lt"/>
              </a:rPr>
              <a:t>Mol</a:t>
            </a:r>
            <a:r>
              <a:rPr lang="en-US" altLang="en-US" sz="2200" dirty="0">
                <a:latin typeface="+mn-lt"/>
              </a:rPr>
              <a:t>, </a:t>
            </a:r>
            <a:r>
              <a:rPr lang="en-US" altLang="en-US" sz="2200" dirty="0" smtClean="0">
                <a:latin typeface="+mn-lt"/>
              </a:rPr>
              <a:t>Volume </a:t>
            </a:r>
            <a:r>
              <a:rPr lang="en-US" altLang="en-US" sz="2200" dirty="0">
                <a:latin typeface="+mn-lt"/>
              </a:rPr>
              <a:t>molar.</a:t>
            </a:r>
          </a:p>
          <a:p>
            <a:pPr>
              <a:spcBef>
                <a:spcPts val="0"/>
              </a:spcBef>
              <a:buNone/>
            </a:pPr>
            <a:endParaRPr lang="en-US" altLang="en-US" sz="2200" dirty="0" smtClean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76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HUKUM DASAR KIMIA</a:t>
            </a:r>
            <a:endParaRPr lang="en-US" b="1" dirty="0"/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/>
              </a:gs>
            </a:gsLst>
            <a:lin ang="13500000" scaled="1"/>
            <a:tileRect/>
          </a:gra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 smtClean="0">
                <a:solidFill>
                  <a:schemeClr val="accent5"/>
                </a:solidFill>
              </a:rPr>
              <a:t>A.</a:t>
            </a:r>
            <a:endParaRPr lang="en-US" sz="4200" b="1" dirty="0">
              <a:solidFill>
                <a:schemeClr val="accent5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06847" y="1428166"/>
            <a:ext cx="3493471" cy="4503266"/>
          </a:xfrm>
          <a:prstGeom prst="rect">
            <a:avLst/>
          </a:prstGeom>
          <a:solidFill>
            <a:srgbClr val="FFD07F"/>
          </a:solidFill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, Indonesia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cadangan</a:t>
            </a:r>
            <a:r>
              <a:rPr lang="en-US" dirty="0" smtClean="0"/>
              <a:t> </a:t>
            </a:r>
            <a:r>
              <a:rPr lang="en-US" dirty="0" err="1" smtClean="0"/>
              <a:t>bijih</a:t>
            </a:r>
            <a:r>
              <a:rPr lang="en-US" dirty="0" smtClean="0"/>
              <a:t> </a:t>
            </a:r>
            <a:r>
              <a:rPr lang="en-US" dirty="0" err="1" smtClean="0"/>
              <a:t>tembaga</a:t>
            </a:r>
            <a:r>
              <a:rPr lang="en-US" dirty="0" smtClean="0"/>
              <a:t> (</a:t>
            </a:r>
            <a:r>
              <a:rPr lang="en-US" dirty="0" err="1" smtClean="0"/>
              <a:t>konsentrat</a:t>
            </a:r>
            <a:r>
              <a:rPr lang="en-US" dirty="0" smtClean="0"/>
              <a:t>) </a:t>
            </a:r>
            <a:r>
              <a:rPr lang="en-US" dirty="0" err="1" smtClean="0"/>
              <a:t>sebesar</a:t>
            </a:r>
            <a:r>
              <a:rPr lang="en-US" dirty="0" smtClean="0"/>
              <a:t> 3,1 </a:t>
            </a:r>
            <a:r>
              <a:rPr lang="en-US" dirty="0" err="1" smtClean="0"/>
              <a:t>miliar</a:t>
            </a:r>
            <a:r>
              <a:rPr lang="en-US" dirty="0" smtClean="0"/>
              <a:t> ton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tingkat</a:t>
            </a:r>
            <a:r>
              <a:rPr lang="en-US" dirty="0" smtClean="0"/>
              <a:t> </a:t>
            </a:r>
            <a:r>
              <a:rPr lang="en-US" dirty="0" err="1" smtClean="0"/>
              <a:t>produksi</a:t>
            </a:r>
            <a:r>
              <a:rPr lang="en-US" dirty="0" smtClean="0"/>
              <a:t> </a:t>
            </a:r>
            <a:r>
              <a:rPr lang="en-US" dirty="0" err="1" smtClean="0"/>
              <a:t>sebanyak</a:t>
            </a:r>
            <a:r>
              <a:rPr lang="en-US" dirty="0" smtClean="0"/>
              <a:t> 100 </a:t>
            </a:r>
            <a:r>
              <a:rPr lang="en-US" dirty="0" err="1" smtClean="0"/>
              <a:t>juta</a:t>
            </a:r>
            <a:r>
              <a:rPr lang="en-US" dirty="0" smtClean="0"/>
              <a:t> ton per </a:t>
            </a:r>
            <a:r>
              <a:rPr lang="en-US" dirty="0" err="1" smtClean="0"/>
              <a:t>tahun</a:t>
            </a:r>
            <a:r>
              <a:rPr lang="en-US" dirty="0" smtClean="0"/>
              <a:t>. </a:t>
            </a:r>
            <a:r>
              <a:rPr lang="en-US" dirty="0" err="1" smtClean="0"/>
              <a:t>Konsentrat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pasir</a:t>
            </a:r>
            <a:r>
              <a:rPr lang="en-US" dirty="0" smtClean="0"/>
              <a:t> </a:t>
            </a:r>
            <a:r>
              <a:rPr lang="en-US" dirty="0" err="1" smtClean="0"/>
              <a:t>olahan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batuan</a:t>
            </a:r>
            <a:r>
              <a:rPr lang="en-US" dirty="0" smtClean="0"/>
              <a:t> </a:t>
            </a:r>
            <a:r>
              <a:rPr lang="en-US" dirty="0" err="1" smtClean="0"/>
              <a:t>tambang</a:t>
            </a:r>
            <a:r>
              <a:rPr lang="en-US" dirty="0" smtClean="0"/>
              <a:t>, yang </a:t>
            </a:r>
            <a:r>
              <a:rPr lang="en-US" dirty="0" err="1" smtClean="0"/>
              <a:t>mengandung</a:t>
            </a:r>
            <a:r>
              <a:rPr lang="en-US" dirty="0" smtClean="0"/>
              <a:t> </a:t>
            </a:r>
            <a:r>
              <a:rPr lang="en-US" dirty="0" err="1" smtClean="0"/>
              <a:t>senyawa</a:t>
            </a:r>
            <a:r>
              <a:rPr lang="en-US" dirty="0" smtClean="0"/>
              <a:t> </a:t>
            </a:r>
            <a:r>
              <a:rPr lang="en-US" dirty="0" err="1" smtClean="0"/>
              <a:t>kimia</a:t>
            </a:r>
            <a:r>
              <a:rPr lang="en-US" dirty="0" smtClean="0"/>
              <a:t> </a:t>
            </a:r>
            <a:r>
              <a:rPr lang="en-US" dirty="0" err="1" smtClean="0"/>
              <a:t>berupa</a:t>
            </a:r>
            <a:r>
              <a:rPr lang="en-US" dirty="0" smtClean="0"/>
              <a:t> </a:t>
            </a:r>
            <a:r>
              <a:rPr lang="en-US" dirty="0" err="1" smtClean="0"/>
              <a:t>tembaga</a:t>
            </a:r>
            <a:r>
              <a:rPr lang="en-US" dirty="0" smtClean="0"/>
              <a:t>, </a:t>
            </a:r>
            <a:r>
              <a:rPr lang="en-US" dirty="0" err="1" smtClean="0"/>
              <a:t>emas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perak</a:t>
            </a:r>
            <a:r>
              <a:rPr lang="en-US" dirty="0" smtClean="0"/>
              <a:t>. </a:t>
            </a:r>
            <a:r>
              <a:rPr lang="en-US" dirty="0" err="1" smtClean="0"/>
              <a:t>Setiap</a:t>
            </a:r>
            <a:r>
              <a:rPr lang="en-US" dirty="0" smtClean="0"/>
              <a:t> ton </a:t>
            </a:r>
            <a:r>
              <a:rPr lang="en-US" dirty="0" err="1" smtClean="0"/>
              <a:t>konsentrat</a:t>
            </a:r>
            <a:r>
              <a:rPr lang="en-US" dirty="0" smtClean="0"/>
              <a:t> </a:t>
            </a:r>
            <a:r>
              <a:rPr lang="en-US" dirty="0" err="1" smtClean="0"/>
              <a:t>mengandung</a:t>
            </a:r>
            <a:r>
              <a:rPr lang="en-US" dirty="0" smtClean="0"/>
              <a:t> 26,5% </a:t>
            </a:r>
            <a:r>
              <a:rPr lang="en-US" dirty="0" err="1" smtClean="0"/>
              <a:t>tembaga</a:t>
            </a:r>
            <a:r>
              <a:rPr lang="en-US" dirty="0" smtClean="0"/>
              <a:t>; 39,34 g </a:t>
            </a:r>
            <a:r>
              <a:rPr lang="en-US" dirty="0" err="1" smtClean="0"/>
              <a:t>emas</a:t>
            </a:r>
            <a:r>
              <a:rPr lang="en-US" dirty="0" smtClean="0"/>
              <a:t>; </a:t>
            </a:r>
            <a:r>
              <a:rPr lang="en-US" dirty="0" err="1" smtClean="0"/>
              <a:t>dan</a:t>
            </a:r>
            <a:r>
              <a:rPr lang="en-US" dirty="0" smtClean="0"/>
              <a:t> 70,37 g </a:t>
            </a:r>
            <a:r>
              <a:rPr lang="en-US" dirty="0" err="1" smtClean="0"/>
              <a:t>perak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7027" y="3175741"/>
            <a:ext cx="1565754" cy="2978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8603" y="2969420"/>
            <a:ext cx="38100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loud Callout 10"/>
          <p:cNvSpPr/>
          <p:nvPr/>
        </p:nvSpPr>
        <p:spPr>
          <a:xfrm>
            <a:off x="3759310" y="880573"/>
            <a:ext cx="6676709" cy="2295168"/>
          </a:xfrm>
          <a:prstGeom prst="cloudCallout">
            <a:avLst>
              <a:gd name="adj1" fmla="val 57588"/>
              <a:gd name="adj2" fmla="val 55778"/>
            </a:avLst>
          </a:prstGeom>
          <a:solidFill>
            <a:srgbClr val="FF9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err="1" smtClean="0">
                <a:solidFill>
                  <a:schemeClr val="tx1"/>
                </a:solidFill>
              </a:rPr>
              <a:t>Bagaimana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menghitung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kadar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emas</a:t>
            </a:r>
            <a:r>
              <a:rPr lang="en-US" sz="2200" dirty="0">
                <a:solidFill>
                  <a:schemeClr val="tx1"/>
                </a:solidFill>
              </a:rPr>
              <a:t>, </a:t>
            </a:r>
            <a:r>
              <a:rPr lang="en-US" sz="2200" dirty="0" err="1">
                <a:solidFill>
                  <a:schemeClr val="tx1"/>
                </a:solidFill>
              </a:rPr>
              <a:t>tembaga</a:t>
            </a:r>
            <a:r>
              <a:rPr lang="en-US" sz="2200" dirty="0">
                <a:solidFill>
                  <a:schemeClr val="tx1"/>
                </a:solidFill>
              </a:rPr>
              <a:t>, </a:t>
            </a:r>
            <a:r>
              <a:rPr lang="en-US" sz="2200" dirty="0" err="1">
                <a:solidFill>
                  <a:schemeClr val="tx1"/>
                </a:solidFill>
              </a:rPr>
              <a:t>dan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perak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dalam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senyawa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konsentrat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tersebut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sehingga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dapat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diprediksi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besarnya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produksi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emas</a:t>
            </a:r>
            <a:r>
              <a:rPr lang="en-US" sz="2200" dirty="0">
                <a:solidFill>
                  <a:schemeClr val="tx1"/>
                </a:solidFill>
              </a:rPr>
              <a:t>, </a:t>
            </a:r>
            <a:r>
              <a:rPr lang="en-US" sz="2200" dirty="0" err="1">
                <a:solidFill>
                  <a:schemeClr val="tx1"/>
                </a:solidFill>
              </a:rPr>
              <a:t>perak</a:t>
            </a:r>
            <a:r>
              <a:rPr lang="en-US" sz="2200" dirty="0">
                <a:solidFill>
                  <a:schemeClr val="tx1"/>
                </a:solidFill>
              </a:rPr>
              <a:t>, </a:t>
            </a:r>
            <a:r>
              <a:rPr lang="en-US" sz="2200" dirty="0" err="1">
                <a:solidFill>
                  <a:schemeClr val="tx1"/>
                </a:solidFill>
              </a:rPr>
              <a:t>dan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tembaga</a:t>
            </a:r>
            <a:r>
              <a:rPr lang="en-US" sz="2200" dirty="0">
                <a:solidFill>
                  <a:schemeClr val="tx1"/>
                </a:solidFill>
              </a:rPr>
              <a:t>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686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12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Hukum</a:t>
            </a:r>
            <a:r>
              <a:rPr lang="en-US" dirty="0" smtClean="0"/>
              <a:t> Lavoisier (</a:t>
            </a:r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dirty="0" err="1" smtClean="0"/>
              <a:t>Kekekalan</a:t>
            </a:r>
            <a:r>
              <a:rPr lang="en-US" dirty="0" smtClean="0"/>
              <a:t> </a:t>
            </a:r>
            <a:r>
              <a:rPr lang="en-US" dirty="0" err="1" smtClean="0"/>
              <a:t>massa</a:t>
            </a:r>
            <a:r>
              <a:rPr lang="en-US" dirty="0"/>
              <a:t>)</a:t>
            </a:r>
            <a:endParaRPr lang="en-US" b="1" dirty="0"/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 smtClean="0">
                <a:solidFill>
                  <a:schemeClr val="accent5"/>
                </a:solidFill>
              </a:rPr>
              <a:t>1.</a:t>
            </a:r>
            <a:endParaRPr lang="en-US" sz="4200" b="1" dirty="0">
              <a:solidFill>
                <a:schemeClr val="accent5"/>
              </a:solidFill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64425" y="3607913"/>
            <a:ext cx="11679558" cy="755789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dirty="0" err="1"/>
              <a:t>Logam</a:t>
            </a:r>
            <a:r>
              <a:rPr lang="en-US" dirty="0"/>
              <a:t> magnesium </a:t>
            </a:r>
            <a:r>
              <a:rPr lang="en-US" dirty="0" err="1"/>
              <a:t>bermassa</a:t>
            </a:r>
            <a:r>
              <a:rPr lang="en-US" dirty="0"/>
              <a:t> 4 gram </a:t>
            </a:r>
            <a:r>
              <a:rPr lang="en-US" dirty="0" err="1"/>
              <a:t>dibakar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oksigen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menghasilkan</a:t>
            </a:r>
            <a:r>
              <a:rPr lang="en-US" dirty="0"/>
              <a:t> magnesium </a:t>
            </a:r>
            <a:r>
              <a:rPr lang="en-US" dirty="0" err="1"/>
              <a:t>oksida</a:t>
            </a:r>
            <a:r>
              <a:rPr lang="en-US" dirty="0"/>
              <a:t>. </a:t>
            </a:r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oksigen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6 gram, </a:t>
            </a:r>
            <a:r>
              <a:rPr lang="en-US" dirty="0" err="1"/>
              <a:t>berapa</a:t>
            </a:r>
            <a:r>
              <a:rPr lang="en-US" dirty="0"/>
              <a:t> gram </a:t>
            </a:r>
            <a:r>
              <a:rPr lang="en-US" dirty="0" err="1"/>
              <a:t>massa</a:t>
            </a:r>
            <a:r>
              <a:rPr lang="en-US" dirty="0"/>
              <a:t> magnesium </a:t>
            </a:r>
            <a:r>
              <a:rPr lang="en-US" dirty="0" err="1"/>
              <a:t>oksida</a:t>
            </a:r>
            <a:r>
              <a:rPr lang="en-US" dirty="0"/>
              <a:t> yang </a:t>
            </a:r>
            <a:r>
              <a:rPr lang="en-US" dirty="0" err="1"/>
              <a:t>dihasilkan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164425" y="4509218"/>
            <a:ext cx="11679558" cy="172841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dirty="0" err="1">
                <a:solidFill>
                  <a:schemeClr val="accent4"/>
                </a:solidFill>
              </a:rPr>
              <a:t>Pembahasan</a:t>
            </a:r>
            <a:r>
              <a:rPr lang="en-US" dirty="0">
                <a:solidFill>
                  <a:schemeClr val="accent4"/>
                </a:solidFill>
              </a:rPr>
              <a:t>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zat-zat</a:t>
            </a:r>
            <a:r>
              <a:rPr lang="en-US" dirty="0"/>
              <a:t> </a:t>
            </a:r>
            <a:r>
              <a:rPr lang="en-US" dirty="0" err="1"/>
              <a:t>sebelum</a:t>
            </a:r>
            <a:r>
              <a:rPr lang="en-US" dirty="0"/>
              <a:t> </a:t>
            </a:r>
            <a:r>
              <a:rPr lang="en-US" dirty="0" err="1"/>
              <a:t>reaksi</a:t>
            </a:r>
            <a:r>
              <a:rPr lang="en-US" dirty="0"/>
              <a:t> 	=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zat-zat</a:t>
            </a:r>
            <a:r>
              <a:rPr lang="en-US" dirty="0"/>
              <a:t> </a:t>
            </a: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reaksi</a:t>
            </a:r>
            <a:r>
              <a:rPr lang="en-US" dirty="0"/>
              <a:t>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			= </a:t>
            </a:r>
            <a:r>
              <a:rPr lang="en-US" dirty="0"/>
              <a:t>m magnesium + m </a:t>
            </a:r>
            <a:r>
              <a:rPr lang="en-US" dirty="0" err="1"/>
              <a:t>oksigen</a:t>
            </a:r>
            <a:r>
              <a:rPr lang="en-US" dirty="0"/>
              <a:t>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			= </a:t>
            </a:r>
            <a:r>
              <a:rPr lang="en-US" dirty="0"/>
              <a:t>4 gram + 6 gram = 10 gram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22001" y="1575090"/>
            <a:ext cx="6321982" cy="769441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Menyatakan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bahwa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Massa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zat-zat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sebelum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reaksi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sama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dengan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massa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zat-zat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sesudah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reaksi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”.</a:t>
            </a: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64425" y="1513536"/>
            <a:ext cx="4315753" cy="89255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600" b="1" dirty="0" err="1" smtClean="0">
                <a:solidFill>
                  <a:srgbClr val="FFFFFF"/>
                </a:solidFill>
              </a:rPr>
              <a:t>Pada</a:t>
            </a:r>
            <a:r>
              <a:rPr lang="en-US" sz="2600" b="1" dirty="0" smtClean="0">
                <a:solidFill>
                  <a:srgbClr val="FFFFFF"/>
                </a:solidFill>
              </a:rPr>
              <a:t> </a:t>
            </a:r>
            <a:r>
              <a:rPr lang="en-US" sz="2600" b="1" dirty="0" err="1" smtClean="0">
                <a:solidFill>
                  <a:srgbClr val="FFFFFF"/>
                </a:solidFill>
              </a:rPr>
              <a:t>tahun</a:t>
            </a:r>
            <a:r>
              <a:rPr lang="en-US" sz="2600" b="1" dirty="0" smtClean="0">
                <a:solidFill>
                  <a:srgbClr val="FFFFFF"/>
                </a:solidFill>
              </a:rPr>
              <a:t> 1700-an, Antoine Laurent Lavoisier (1743-1794)</a:t>
            </a:r>
          </a:p>
        </p:txBody>
      </p:sp>
      <p:sp>
        <p:nvSpPr>
          <p:cNvPr id="59" name="Right Arrow 58"/>
          <p:cNvSpPr/>
          <p:nvPr/>
        </p:nvSpPr>
        <p:spPr>
          <a:xfrm>
            <a:off x="4480178" y="1760656"/>
            <a:ext cx="683950" cy="398311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entagon 16"/>
          <p:cNvSpPr/>
          <p:nvPr/>
        </p:nvSpPr>
        <p:spPr>
          <a:xfrm>
            <a:off x="0" y="2975475"/>
            <a:ext cx="2378336" cy="492443"/>
          </a:xfrm>
          <a:prstGeom prst="homePlate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CONTOH SOAL </a:t>
            </a:r>
            <a:endParaRPr lang="en-US" sz="26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469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7" grpId="0" animBg="1"/>
      <p:bldP spid="8" grpId="0" uiExpand="1" build="p" animBg="1"/>
      <p:bldP spid="12" grpId="0" animBg="1"/>
      <p:bldP spid="57" grpId="0" animBg="1"/>
      <p:bldP spid="59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Hukum</a:t>
            </a:r>
            <a:r>
              <a:rPr lang="en-US" dirty="0"/>
              <a:t> Proust (</a:t>
            </a:r>
            <a:r>
              <a:rPr lang="en-US" dirty="0" err="1"/>
              <a:t>Hukum</a:t>
            </a:r>
            <a:r>
              <a:rPr lang="en-US" dirty="0"/>
              <a:t> </a:t>
            </a:r>
            <a:r>
              <a:rPr lang="en-US" dirty="0" err="1"/>
              <a:t>Perbandingan</a:t>
            </a:r>
            <a:r>
              <a:rPr lang="en-US" dirty="0"/>
              <a:t> </a:t>
            </a:r>
            <a:r>
              <a:rPr lang="en-US" dirty="0" err="1"/>
              <a:t>Tetap</a:t>
            </a:r>
            <a:r>
              <a:rPr lang="en-US" dirty="0"/>
              <a:t>)</a:t>
            </a:r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 smtClean="0">
                <a:solidFill>
                  <a:schemeClr val="accent5"/>
                </a:solidFill>
              </a:rPr>
              <a:t>2.</a:t>
            </a:r>
            <a:endParaRPr lang="en-US" sz="4200" b="1" dirty="0">
              <a:solidFill>
                <a:schemeClr val="accent5"/>
              </a:solidFill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64425" y="3496472"/>
            <a:ext cx="5357576" cy="2622025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Air </a:t>
            </a:r>
            <a:r>
              <a:rPr lang="en-US" dirty="0" err="1"/>
              <a:t>tersusun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unsur</a:t>
            </a:r>
            <a:r>
              <a:rPr lang="en-US" dirty="0"/>
              <a:t> </a:t>
            </a:r>
            <a:r>
              <a:rPr lang="en-US" dirty="0" err="1"/>
              <a:t>hidrogen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unsur</a:t>
            </a:r>
            <a:r>
              <a:rPr lang="en-US" dirty="0"/>
              <a:t> </a:t>
            </a:r>
            <a:r>
              <a:rPr lang="en-US" dirty="0" err="1"/>
              <a:t>oksigen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perbandingan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smtClean="0"/>
              <a:t>H : O </a:t>
            </a:r>
            <a:r>
              <a:rPr lang="en-US" dirty="0"/>
              <a:t>= </a:t>
            </a:r>
            <a:r>
              <a:rPr lang="en-US" dirty="0" smtClean="0"/>
              <a:t>1 : 8</a:t>
            </a:r>
            <a:r>
              <a:rPr lang="en-US" dirty="0"/>
              <a:t>,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mana</a:t>
            </a:r>
            <a:r>
              <a:rPr lang="en-US" dirty="0"/>
              <a:t> pun air </a:t>
            </a:r>
            <a:r>
              <a:rPr lang="en-US" dirty="0" err="1"/>
              <a:t>tersebut</a:t>
            </a:r>
            <a:r>
              <a:rPr lang="en-US" dirty="0"/>
              <a:t> </a:t>
            </a:r>
            <a:r>
              <a:rPr lang="en-US" dirty="0" err="1"/>
              <a:t>berasal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bagaimana</a:t>
            </a:r>
            <a:r>
              <a:rPr lang="en-US" dirty="0"/>
              <a:t> </a:t>
            </a:r>
            <a:r>
              <a:rPr lang="en-US" dirty="0" err="1"/>
              <a:t>cara</a:t>
            </a:r>
            <a:r>
              <a:rPr lang="en-US" dirty="0"/>
              <a:t> air </a:t>
            </a:r>
            <a:r>
              <a:rPr lang="en-US" dirty="0" err="1"/>
              <a:t>dibentuk</a:t>
            </a:r>
            <a:r>
              <a:rPr lang="en-US" dirty="0"/>
              <a:t>. </a:t>
            </a:r>
            <a:endParaRPr lang="en-US" dirty="0" smtClean="0"/>
          </a:p>
          <a:p>
            <a:pPr>
              <a:lnSpc>
                <a:spcPct val="100000"/>
              </a:lnSpc>
            </a:pPr>
            <a:r>
              <a:rPr lang="en-US" dirty="0" smtClean="0"/>
              <a:t>Air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keadaan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uap</a:t>
            </a:r>
            <a:r>
              <a:rPr lang="en-US" dirty="0"/>
              <a:t> air </a:t>
            </a:r>
            <a:r>
              <a:rPr lang="en-US" dirty="0" err="1"/>
              <a:t>mengandung</a:t>
            </a:r>
            <a:r>
              <a:rPr lang="en-US" dirty="0"/>
              <a:t> </a:t>
            </a:r>
            <a:r>
              <a:rPr lang="en-US" dirty="0" err="1"/>
              <a:t>unsur</a:t>
            </a:r>
            <a:r>
              <a:rPr lang="en-US" dirty="0"/>
              <a:t> </a:t>
            </a:r>
            <a:r>
              <a:rPr lang="en-US" dirty="0" err="1"/>
              <a:t>hidrogen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oksigen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perbandingan</a:t>
            </a:r>
            <a:r>
              <a:rPr lang="en-US" dirty="0"/>
              <a:t> </a:t>
            </a:r>
            <a:r>
              <a:rPr lang="en-US" dirty="0" smtClean="0"/>
              <a:t>H : O = 1 : 8</a:t>
            </a:r>
            <a:r>
              <a:rPr lang="en-US" dirty="0"/>
              <a:t>. </a:t>
            </a:r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5522001" y="1067259"/>
            <a:ext cx="6321982" cy="178510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Menemukan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bahwa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“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Perbandingan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massa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unsur-unsur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dalam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satu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senyawa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adalah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tertentu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dan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tetap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”.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Senyawa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yang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sama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meskipun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berasal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dari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sumber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yang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berbeda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atau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dibuat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dengan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cara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yang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berbeda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ternyata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mempunyai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komposisi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yang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sama</a:t>
            </a: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64425" y="1513536"/>
            <a:ext cx="4315753" cy="89255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fi-FI" sz="2600" b="1" dirty="0" smtClean="0">
                <a:solidFill>
                  <a:srgbClr val="FFFFFF"/>
                </a:solidFill>
              </a:rPr>
              <a:t>Pada </a:t>
            </a:r>
            <a:r>
              <a:rPr lang="fi-FI" sz="2600" b="1" dirty="0">
                <a:solidFill>
                  <a:srgbClr val="FFFFFF"/>
                </a:solidFill>
              </a:rPr>
              <a:t>sekitar tahun 1799, Joseph Luis Proust</a:t>
            </a:r>
            <a:endParaRPr lang="en-US" sz="2600" b="1" dirty="0" smtClean="0">
              <a:solidFill>
                <a:srgbClr val="FFFFFF"/>
              </a:solidFill>
            </a:endParaRPr>
          </a:p>
        </p:txBody>
      </p:sp>
      <p:sp>
        <p:nvSpPr>
          <p:cNvPr id="59" name="Right Arrow 58"/>
          <p:cNvSpPr/>
          <p:nvPr/>
        </p:nvSpPr>
        <p:spPr>
          <a:xfrm>
            <a:off x="4480178" y="1760656"/>
            <a:ext cx="683950" cy="398311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entagon 16"/>
          <p:cNvSpPr/>
          <p:nvPr/>
        </p:nvSpPr>
        <p:spPr>
          <a:xfrm>
            <a:off x="0" y="2852363"/>
            <a:ext cx="1517883" cy="492443"/>
          </a:xfrm>
          <a:prstGeom prst="homePlate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CONTOH</a:t>
            </a:r>
            <a:endParaRPr lang="en-US" sz="26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5662446" y="3166533"/>
            <a:ext cx="5357576" cy="29519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 err="1" smtClean="0"/>
              <a:t>Apabila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senyawa</a:t>
            </a:r>
            <a:r>
              <a:rPr lang="en-US" dirty="0" smtClean="0"/>
              <a:t> yang </a:t>
            </a:r>
            <a:r>
              <a:rPr lang="en-US" dirty="0" err="1" smtClean="0"/>
              <a:t>tersusun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unsur</a:t>
            </a:r>
            <a:r>
              <a:rPr lang="en-US" dirty="0" smtClean="0"/>
              <a:t> </a:t>
            </a:r>
            <a:r>
              <a:rPr lang="en-US" dirty="0" err="1" smtClean="0"/>
              <a:t>hidrogen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unsur</a:t>
            </a:r>
            <a:r>
              <a:rPr lang="en-US" dirty="0" smtClean="0"/>
              <a:t> </a:t>
            </a:r>
            <a:r>
              <a:rPr lang="en-US" dirty="0" err="1" smtClean="0"/>
              <a:t>oksigen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perbandingan</a:t>
            </a:r>
            <a:r>
              <a:rPr lang="en-US" dirty="0" smtClean="0"/>
              <a:t> yang </a:t>
            </a:r>
            <a:r>
              <a:rPr lang="en-US" dirty="0" err="1" smtClean="0"/>
              <a:t>berbeda</a:t>
            </a:r>
            <a:r>
              <a:rPr lang="en-US" dirty="0" smtClean="0"/>
              <a:t>,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dipastikan</a:t>
            </a:r>
            <a:r>
              <a:rPr lang="en-US" dirty="0" smtClean="0"/>
              <a:t> </a:t>
            </a:r>
            <a:r>
              <a:rPr lang="en-US" b="1" dirty="0" err="1" smtClean="0"/>
              <a:t>bukan</a:t>
            </a:r>
            <a:r>
              <a:rPr lang="en-US" b="1" dirty="0" smtClean="0"/>
              <a:t> air</a:t>
            </a:r>
            <a:r>
              <a:rPr lang="en-US" dirty="0" smtClean="0"/>
              <a:t>. </a:t>
            </a:r>
          </a:p>
          <a:p>
            <a:pPr>
              <a:lnSpc>
                <a:spcPct val="100000"/>
              </a:lnSpc>
            </a:pPr>
            <a:r>
              <a:rPr lang="en-US" dirty="0" err="1" smtClean="0"/>
              <a:t>Misalnya</a:t>
            </a:r>
            <a:r>
              <a:rPr lang="en-US" dirty="0" smtClean="0"/>
              <a:t>, </a:t>
            </a:r>
            <a:r>
              <a:rPr lang="en-US" dirty="0" err="1" smtClean="0"/>
              <a:t>hidrogen</a:t>
            </a:r>
            <a:r>
              <a:rPr lang="en-US" dirty="0" smtClean="0"/>
              <a:t> </a:t>
            </a:r>
            <a:r>
              <a:rPr lang="en-US" dirty="0" err="1" smtClean="0"/>
              <a:t>peroksida</a:t>
            </a:r>
            <a:r>
              <a:rPr lang="en-US" dirty="0" smtClean="0"/>
              <a:t> (</a:t>
            </a:r>
            <a:r>
              <a:rPr lang="en-US" dirty="0" err="1" smtClean="0"/>
              <a:t>zat</a:t>
            </a:r>
            <a:r>
              <a:rPr lang="en-US" dirty="0" smtClean="0"/>
              <a:t> </a:t>
            </a:r>
            <a:r>
              <a:rPr lang="en-US" dirty="0" err="1" smtClean="0"/>
              <a:t>pemutih</a:t>
            </a:r>
            <a:r>
              <a:rPr lang="en-US" dirty="0" smtClean="0"/>
              <a:t> </a:t>
            </a:r>
            <a:r>
              <a:rPr lang="en-US" dirty="0" err="1" smtClean="0"/>
              <a:t>rambut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kain</a:t>
            </a:r>
            <a:r>
              <a:rPr lang="en-US" dirty="0" smtClean="0"/>
              <a:t>)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terbentuk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hidrogen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oksigen</a:t>
            </a:r>
            <a:r>
              <a:rPr lang="en-US" dirty="0" smtClean="0"/>
              <a:t>, </a:t>
            </a:r>
            <a:r>
              <a:rPr lang="en-US" dirty="0" err="1" smtClean="0"/>
              <a:t>tetapi</a:t>
            </a:r>
            <a:r>
              <a:rPr lang="en-US" dirty="0" smtClean="0"/>
              <a:t> </a:t>
            </a:r>
            <a:r>
              <a:rPr lang="en-US" dirty="0" err="1" smtClean="0"/>
              <a:t>perbandingan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</a:t>
            </a:r>
            <a:r>
              <a:rPr lang="en-US" dirty="0" err="1" smtClean="0"/>
              <a:t>hidrogen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oksigen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1:16.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628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7" grpId="0" animBg="1"/>
      <p:bldP spid="12" grpId="0" animBg="1"/>
      <p:bldP spid="57" grpId="0" animBg="1"/>
      <p:bldP spid="59" grpId="0" animBg="1"/>
      <p:bldP spid="17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Hukum</a:t>
            </a:r>
            <a:r>
              <a:rPr lang="en-US" dirty="0"/>
              <a:t> Dalton (</a:t>
            </a:r>
            <a:r>
              <a:rPr lang="en-US" dirty="0" smtClean="0"/>
              <a:t>H. </a:t>
            </a:r>
            <a:r>
              <a:rPr lang="en-US" dirty="0" err="1" smtClean="0"/>
              <a:t>Kelipatan</a:t>
            </a:r>
            <a:r>
              <a:rPr lang="en-US" dirty="0" smtClean="0"/>
              <a:t> </a:t>
            </a:r>
            <a:r>
              <a:rPr lang="en-US" dirty="0" err="1"/>
              <a:t>Perbandingan</a:t>
            </a:r>
            <a:r>
              <a:rPr lang="en-US" dirty="0"/>
              <a:t>)</a:t>
            </a:r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>
                <a:solidFill>
                  <a:schemeClr val="accent5"/>
                </a:solidFill>
              </a:rPr>
              <a:t>3</a:t>
            </a:r>
            <a:r>
              <a:rPr lang="en-US" sz="4200" b="1" dirty="0" smtClean="0">
                <a:solidFill>
                  <a:schemeClr val="accent5"/>
                </a:solidFill>
              </a:rPr>
              <a:t>.</a:t>
            </a:r>
            <a:endParaRPr lang="en-US" sz="4200" b="1" dirty="0">
              <a:solidFill>
                <a:schemeClr val="accent5"/>
              </a:solidFill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64425" y="3079334"/>
            <a:ext cx="4348581" cy="1654898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dirty="0"/>
              <a:t>Nitrogen dan oksigen dapat membentuk senyawa-senyawa </a:t>
            </a:r>
            <a:r>
              <a:rPr lang="it-IT" dirty="0" smtClean="0"/>
              <a:t>N</a:t>
            </a:r>
            <a:r>
              <a:rPr lang="it-IT" baseline="-25000" dirty="0" smtClean="0"/>
              <a:t>2</a:t>
            </a:r>
            <a:r>
              <a:rPr lang="it-IT" dirty="0" smtClean="0"/>
              <a:t>O</a:t>
            </a:r>
            <a:r>
              <a:rPr lang="it-IT" dirty="0"/>
              <a:t>, NO, </a:t>
            </a:r>
            <a:r>
              <a:rPr lang="it-IT" dirty="0" smtClean="0"/>
              <a:t>N</a:t>
            </a:r>
            <a:r>
              <a:rPr lang="it-IT" baseline="-25000" dirty="0" smtClean="0"/>
              <a:t>2</a:t>
            </a:r>
            <a:r>
              <a:rPr lang="it-IT" dirty="0" smtClean="0"/>
              <a:t>O</a:t>
            </a:r>
            <a:r>
              <a:rPr lang="it-IT" baseline="-25000" dirty="0" smtClean="0"/>
              <a:t>3</a:t>
            </a:r>
            <a:r>
              <a:rPr lang="it-IT" dirty="0" smtClean="0"/>
              <a:t>, </a:t>
            </a:r>
            <a:r>
              <a:rPr lang="it-IT" dirty="0"/>
              <a:t>dan </a:t>
            </a:r>
            <a:r>
              <a:rPr lang="it-IT" dirty="0" smtClean="0"/>
              <a:t>N</a:t>
            </a:r>
            <a:r>
              <a:rPr lang="it-IT" baseline="-25000" dirty="0" smtClean="0"/>
              <a:t>2</a:t>
            </a:r>
            <a:r>
              <a:rPr lang="it-IT" dirty="0" smtClean="0"/>
              <a:t>O</a:t>
            </a:r>
            <a:r>
              <a:rPr lang="it-IT" baseline="-25000" dirty="0" smtClean="0"/>
              <a:t>4 </a:t>
            </a:r>
            <a:r>
              <a:rPr lang="it-IT" dirty="0"/>
              <a:t>dengan komposisi massa terlihat dalam tabel berikut</a:t>
            </a:r>
            <a:r>
              <a:rPr lang="it-IT" dirty="0" smtClean="0"/>
              <a:t>.   </a:t>
            </a:r>
            <a:endParaRPr lang="it-IT" dirty="0"/>
          </a:p>
        </p:txBody>
      </p:sp>
      <p:sp>
        <p:nvSpPr>
          <p:cNvPr id="12" name="TextBox 11"/>
          <p:cNvSpPr txBox="1"/>
          <p:nvPr/>
        </p:nvSpPr>
        <p:spPr>
          <a:xfrm>
            <a:off x="2409512" y="1067259"/>
            <a:ext cx="9434471" cy="144655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Apabila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dua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unsur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dapat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membentuk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lebih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dari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satu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senyawa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dan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jika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untuk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massa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salah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satu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unsur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tersebut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tetap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sama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), 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perbandingan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massa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unsur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yang lain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dalam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senyawa-senyawa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tersebut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merupakan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bilangan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bulat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dan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sederhana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."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64426" y="1513536"/>
            <a:ext cx="1561136" cy="492443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fi-FI" sz="2600" b="1" dirty="0" smtClean="0">
                <a:solidFill>
                  <a:srgbClr val="FFFFFF"/>
                </a:solidFill>
              </a:rPr>
              <a:t>Dalton</a:t>
            </a:r>
            <a:endParaRPr lang="en-US" sz="2600" b="1" dirty="0" smtClean="0">
              <a:solidFill>
                <a:srgbClr val="FFFFFF"/>
              </a:solidFill>
            </a:endParaRPr>
          </a:p>
        </p:txBody>
      </p:sp>
      <p:sp>
        <p:nvSpPr>
          <p:cNvPr id="59" name="Right Arrow 58"/>
          <p:cNvSpPr/>
          <p:nvPr/>
        </p:nvSpPr>
        <p:spPr>
          <a:xfrm>
            <a:off x="1725562" y="1560601"/>
            <a:ext cx="683950" cy="398311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entagon 16"/>
          <p:cNvSpPr/>
          <p:nvPr/>
        </p:nvSpPr>
        <p:spPr>
          <a:xfrm>
            <a:off x="0" y="2513809"/>
            <a:ext cx="1517883" cy="492443"/>
          </a:xfrm>
          <a:prstGeom prst="homePlate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CONTOH</a:t>
            </a:r>
            <a:endParaRPr lang="en-US" sz="26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351291"/>
              </p:ext>
            </p:extLst>
          </p:nvPr>
        </p:nvGraphicFramePr>
        <p:xfrm>
          <a:off x="4648963" y="3079334"/>
          <a:ext cx="7195020" cy="2468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61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7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62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7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97959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Senyawa</a:t>
                      </a:r>
                      <a:endParaRPr lang="en-US" sz="2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Massa Nitrogen</a:t>
                      </a:r>
                      <a:r>
                        <a:rPr lang="en-US" sz="2200" b="1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(gram) </a:t>
                      </a:r>
                      <a:endParaRPr lang="en-US" sz="2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Massa</a:t>
                      </a:r>
                      <a:r>
                        <a:rPr lang="en-US" sz="2200" b="1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US" sz="2200" b="1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Oksigen</a:t>
                      </a:r>
                      <a:r>
                        <a:rPr lang="en-US" sz="2200" b="1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(gram)</a:t>
                      </a:r>
                      <a:endParaRPr lang="en-US" sz="2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Perbandingan</a:t>
                      </a:r>
                      <a:endParaRPr lang="en-US" sz="2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857">
                <a:tc>
                  <a:txBody>
                    <a:bodyPr/>
                    <a:lstStyle/>
                    <a:p>
                      <a:pPr algn="ctr"/>
                      <a:r>
                        <a:rPr lang="it-IT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</a:t>
                      </a:r>
                      <a:r>
                        <a:rPr lang="it-IT" sz="2200" baseline="-25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  <a:r>
                        <a:rPr lang="it-IT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O</a:t>
                      </a:r>
                      <a:endParaRPr lang="en-US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28</a:t>
                      </a:r>
                      <a:endParaRPr lang="en-US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16</a:t>
                      </a:r>
                      <a:endParaRPr lang="en-US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7</a:t>
                      </a:r>
                      <a:r>
                        <a:rPr lang="en-US" sz="2200" baseline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: 4</a:t>
                      </a:r>
                      <a:endParaRPr lang="en-US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857">
                <a:tc>
                  <a:txBody>
                    <a:bodyPr/>
                    <a:lstStyle/>
                    <a:p>
                      <a:pPr algn="ctr"/>
                      <a:r>
                        <a:rPr lang="it-IT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NO</a:t>
                      </a:r>
                      <a:endParaRPr lang="en-US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14</a:t>
                      </a:r>
                      <a:endParaRPr lang="en-US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16</a:t>
                      </a:r>
                      <a:endParaRPr lang="en-US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7 : 8</a:t>
                      </a:r>
                      <a:endParaRPr lang="en-US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4857">
                <a:tc>
                  <a:txBody>
                    <a:bodyPr/>
                    <a:lstStyle/>
                    <a:p>
                      <a:pPr algn="ctr"/>
                      <a:r>
                        <a:rPr lang="it-IT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</a:t>
                      </a:r>
                      <a:r>
                        <a:rPr lang="it-IT" sz="2200" baseline="-25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  <a:r>
                        <a:rPr lang="it-IT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O</a:t>
                      </a:r>
                      <a:r>
                        <a:rPr lang="it-IT" sz="2200" baseline="-25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3</a:t>
                      </a:r>
                      <a:endParaRPr lang="en-US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28</a:t>
                      </a:r>
                      <a:endParaRPr lang="en-US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48</a:t>
                      </a:r>
                      <a:endParaRPr lang="en-US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7 : 12</a:t>
                      </a:r>
                      <a:endParaRPr lang="en-US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4857">
                <a:tc>
                  <a:txBody>
                    <a:bodyPr/>
                    <a:lstStyle/>
                    <a:p>
                      <a:pPr algn="ctr"/>
                      <a:r>
                        <a:rPr lang="it-IT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</a:t>
                      </a:r>
                      <a:r>
                        <a:rPr lang="it-IT" sz="2200" baseline="-25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  <a:r>
                        <a:rPr lang="it-IT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O</a:t>
                      </a:r>
                      <a:r>
                        <a:rPr lang="it-IT" sz="2200" baseline="-25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 </a:t>
                      </a:r>
                      <a:endParaRPr lang="en-US" sz="2200" i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28 </a:t>
                      </a:r>
                      <a:endParaRPr lang="en-US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64</a:t>
                      </a:r>
                      <a:endParaRPr lang="en-US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7 : 16</a:t>
                      </a:r>
                      <a:endParaRPr lang="en-US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Text Placeholder 4"/>
          <p:cNvSpPr txBox="1">
            <a:spLocks/>
          </p:cNvSpPr>
          <p:nvPr/>
        </p:nvSpPr>
        <p:spPr>
          <a:xfrm>
            <a:off x="164425" y="5486797"/>
            <a:ext cx="11679558" cy="76651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tabel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, </a:t>
            </a:r>
            <a:r>
              <a:rPr lang="en-US" dirty="0" err="1" smtClean="0"/>
              <a:t>apabila</a:t>
            </a:r>
            <a:r>
              <a:rPr lang="en-US" dirty="0" smtClean="0"/>
              <a:t> </a:t>
            </a:r>
            <a:r>
              <a:rPr lang="en-US" dirty="0" err="1" smtClean="0"/>
              <a:t>massa</a:t>
            </a:r>
            <a:r>
              <a:rPr lang="en-US" dirty="0" smtClean="0"/>
              <a:t> N 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tetap</a:t>
            </a:r>
            <a:r>
              <a:rPr lang="en-US" dirty="0" smtClean="0"/>
              <a:t> (</a:t>
            </a:r>
            <a:r>
              <a:rPr lang="en-US" dirty="0" err="1" smtClean="0"/>
              <a:t>sama</a:t>
            </a:r>
            <a:r>
              <a:rPr lang="en-US" dirty="0" smtClean="0"/>
              <a:t>) </a:t>
            </a:r>
            <a:r>
              <a:rPr lang="en-US" dirty="0" err="1" smtClean="0"/>
              <a:t>sebanyak</a:t>
            </a:r>
            <a:r>
              <a:rPr lang="en-US" dirty="0" smtClean="0"/>
              <a:t> 7 gram, </a:t>
            </a: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perbandingan</a:t>
            </a:r>
            <a:r>
              <a:rPr lang="en-US" dirty="0" smtClean="0"/>
              <a:t> </a:t>
            </a:r>
            <a:r>
              <a:rPr lang="en-US" dirty="0" err="1" smtClean="0"/>
              <a:t>massa</a:t>
            </a:r>
            <a:r>
              <a:rPr lang="en-US" dirty="0" smtClean="0"/>
              <a:t> </a:t>
            </a:r>
            <a:r>
              <a:rPr lang="en-US" dirty="0" err="1" smtClean="0"/>
              <a:t>oksigen</a:t>
            </a:r>
            <a:r>
              <a:rPr lang="en-US" dirty="0" smtClean="0"/>
              <a:t> di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it-IT" dirty="0" smtClean="0"/>
              <a:t>N</a:t>
            </a:r>
            <a:r>
              <a:rPr lang="it-IT" baseline="-25000" dirty="0" smtClean="0"/>
              <a:t>2</a:t>
            </a:r>
            <a:r>
              <a:rPr lang="it-IT" dirty="0" smtClean="0"/>
              <a:t>O : NO : N</a:t>
            </a:r>
            <a:r>
              <a:rPr lang="it-IT" baseline="-25000" dirty="0" smtClean="0"/>
              <a:t>2</a:t>
            </a:r>
            <a:r>
              <a:rPr lang="it-IT" dirty="0" smtClean="0"/>
              <a:t>O</a:t>
            </a:r>
            <a:r>
              <a:rPr lang="it-IT" baseline="-25000" dirty="0" smtClean="0"/>
              <a:t>3</a:t>
            </a:r>
            <a:r>
              <a:rPr lang="it-IT" dirty="0" smtClean="0"/>
              <a:t> : N</a:t>
            </a:r>
            <a:r>
              <a:rPr lang="it-IT" baseline="-25000" dirty="0" smtClean="0"/>
              <a:t>2</a:t>
            </a:r>
            <a:r>
              <a:rPr lang="it-IT" dirty="0" smtClean="0"/>
              <a:t>O</a:t>
            </a:r>
            <a:r>
              <a:rPr lang="it-IT" baseline="-25000" dirty="0" smtClean="0"/>
              <a:t>4  </a:t>
            </a:r>
            <a:r>
              <a:rPr lang="it-IT" dirty="0" smtClean="0"/>
              <a:t>= </a:t>
            </a:r>
            <a:r>
              <a:rPr lang="en-US" dirty="0" smtClean="0"/>
              <a:t>4 : 8 : 12 : 16 </a:t>
            </a:r>
            <a:r>
              <a:rPr lang="en-US" dirty="0" err="1" smtClean="0"/>
              <a:t>atau</a:t>
            </a:r>
            <a:r>
              <a:rPr lang="en-US" dirty="0" smtClean="0"/>
              <a:t> 1 : 2 : 3 : 4.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363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7" grpId="0" uiExpand="1" animBg="1"/>
      <p:bldP spid="12" grpId="0" animBg="1"/>
      <p:bldP spid="57" grpId="0" animBg="1"/>
      <p:bldP spid="59" grpId="0" animBg="1"/>
      <p:bldP spid="17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Hukum</a:t>
            </a:r>
            <a:r>
              <a:rPr lang="en-US" dirty="0"/>
              <a:t> Gay </a:t>
            </a:r>
            <a:r>
              <a:rPr lang="en-US" dirty="0" err="1"/>
              <a:t>Lusaac</a:t>
            </a:r>
            <a:r>
              <a:rPr lang="en-US" dirty="0"/>
              <a:t> (H. </a:t>
            </a:r>
            <a:r>
              <a:rPr lang="en-US" dirty="0" err="1"/>
              <a:t>Perbandingan</a:t>
            </a:r>
            <a:r>
              <a:rPr lang="en-US" dirty="0"/>
              <a:t> Volume)</a:t>
            </a:r>
            <a:endParaRPr lang="en-US" b="1" dirty="0"/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>
                <a:solidFill>
                  <a:schemeClr val="accent5"/>
                </a:solidFill>
              </a:rPr>
              <a:t>4</a:t>
            </a:r>
            <a:r>
              <a:rPr lang="en-US" sz="4200" b="1" dirty="0" smtClean="0">
                <a:solidFill>
                  <a:schemeClr val="accent5"/>
                </a:solidFill>
              </a:rPr>
              <a:t>.</a:t>
            </a:r>
            <a:endParaRPr lang="en-US" sz="4200" b="1" dirty="0">
              <a:solidFill>
                <a:schemeClr val="accent5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22001" y="1236536"/>
            <a:ext cx="6321982" cy="144655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Melakukan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eksperimen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mereaksikan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beberapa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gas yang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diukur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pada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suhu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dan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tekanan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yang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sama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.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Berdasarkan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ekperimen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tersebut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,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dirumuskanlah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Hukum</a:t>
            </a:r>
            <a:r>
              <a:rPr 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200" b="1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Perbandingan</a:t>
            </a:r>
            <a:r>
              <a:rPr 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 Volume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 panose="05050102010706020507" pitchFamily="18" charset="2"/>
              </a:rPr>
              <a:t>.</a:t>
            </a: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  <a:sym typeface="Symbol" panose="05050102010706020507" pitchFamily="18" charset="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64425" y="1513536"/>
            <a:ext cx="4315753" cy="89255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600" b="1">
                <a:solidFill>
                  <a:srgbClr val="FFFFFF"/>
                </a:solidFill>
              </a:rPr>
              <a:t>Joseph Louis Gay-Lussac (1778-1850) </a:t>
            </a:r>
            <a:endParaRPr lang="en-US" sz="2600" b="1" dirty="0">
              <a:solidFill>
                <a:srgbClr val="FFFFFF"/>
              </a:solidFill>
            </a:endParaRPr>
          </a:p>
        </p:txBody>
      </p:sp>
      <p:sp>
        <p:nvSpPr>
          <p:cNvPr id="59" name="Right Arrow 58"/>
          <p:cNvSpPr/>
          <p:nvPr/>
        </p:nvSpPr>
        <p:spPr>
          <a:xfrm>
            <a:off x="4480178" y="1760656"/>
            <a:ext cx="683950" cy="398311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433998"/>
              </p:ext>
            </p:extLst>
          </p:nvPr>
        </p:nvGraphicFramePr>
        <p:xfrm>
          <a:off x="445370" y="2820108"/>
          <a:ext cx="11161546" cy="3383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201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55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94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963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97959">
                <a:tc gridSpan="2">
                  <a:txBody>
                    <a:bodyPr/>
                    <a:lstStyle/>
                    <a:p>
                      <a:pPr algn="ctr"/>
                      <a:r>
                        <a:rPr lang="en-US" sz="2200" b="1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Pereaksi</a:t>
                      </a:r>
                      <a:r>
                        <a:rPr lang="en-US" sz="2200" b="1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2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(</a:t>
                      </a:r>
                      <a:r>
                        <a:rPr lang="en-US" sz="2200" b="1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reaktan</a:t>
                      </a:r>
                      <a:r>
                        <a:rPr lang="en-US" sz="2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)</a:t>
                      </a:r>
                      <a:endParaRPr lang="en-US" sz="2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Hasil</a:t>
                      </a:r>
                      <a:r>
                        <a:rPr lang="en-US" sz="2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US" sz="2200" b="1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reaksi</a:t>
                      </a:r>
                      <a:r>
                        <a:rPr lang="en-US" sz="2200" b="1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(</a:t>
                      </a:r>
                      <a:r>
                        <a:rPr lang="en-US" sz="2200" b="1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produk</a:t>
                      </a:r>
                      <a:r>
                        <a:rPr lang="en-US" sz="2200" b="1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)</a:t>
                      </a:r>
                      <a:endParaRPr lang="en-US" sz="2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Perbandingan</a:t>
                      </a:r>
                      <a:r>
                        <a:rPr lang="en-US" sz="2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endParaRPr lang="en-US" sz="2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7FF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857">
                <a:tc>
                  <a:txBody>
                    <a:bodyPr/>
                    <a:lstStyle/>
                    <a:p>
                      <a:pPr algn="ctr"/>
                      <a:r>
                        <a:rPr lang="it-IT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 satuan volume gas hidrogen</a:t>
                      </a:r>
                      <a:endParaRPr lang="en-US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 </a:t>
                      </a:r>
                      <a:r>
                        <a:rPr lang="en-US" sz="2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satuan</a:t>
                      </a:r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volume gas </a:t>
                      </a:r>
                      <a:r>
                        <a:rPr lang="en-US" sz="2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klorin</a:t>
                      </a:r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endParaRPr lang="en-US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 </a:t>
                      </a:r>
                      <a:r>
                        <a:rPr lang="en-US" sz="2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satuan</a:t>
                      </a:r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volume gas </a:t>
                      </a:r>
                      <a:r>
                        <a:rPr lang="en-US" sz="2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hidrogen</a:t>
                      </a:r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US" sz="2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klorida</a:t>
                      </a:r>
                      <a:r>
                        <a:rPr lang="en-US" sz="2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endParaRPr lang="en-US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hidrogen</a:t>
                      </a:r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: </a:t>
                      </a:r>
                      <a:r>
                        <a:rPr lang="en-US" sz="2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klorida</a:t>
                      </a:r>
                      <a:r>
                        <a:rPr lang="en-US" sz="2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: </a:t>
                      </a:r>
                      <a:r>
                        <a:rPr lang="en-US" sz="2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hidrogen</a:t>
                      </a:r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US" sz="2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klorida</a:t>
                      </a:r>
                      <a:endParaRPr lang="en-US" sz="22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2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 : 1 : 2 </a:t>
                      </a:r>
                      <a:endParaRPr lang="en-US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857">
                <a:tc>
                  <a:txBody>
                    <a:bodyPr/>
                    <a:lstStyle/>
                    <a:p>
                      <a:pPr algn="ctr"/>
                      <a:r>
                        <a:rPr lang="it-IT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 satuan volume gas hidrogen</a:t>
                      </a:r>
                      <a:endParaRPr lang="en-US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 </a:t>
                      </a:r>
                      <a:r>
                        <a:rPr lang="en-US" sz="2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satuan</a:t>
                      </a:r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volume gas </a:t>
                      </a:r>
                      <a:r>
                        <a:rPr lang="en-US" sz="2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oksigen</a:t>
                      </a:r>
                      <a:endParaRPr lang="en-US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 </a:t>
                      </a:r>
                      <a:r>
                        <a:rPr lang="en-US" sz="2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satuan</a:t>
                      </a:r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volume </a:t>
                      </a:r>
                      <a:r>
                        <a:rPr lang="en-US" sz="2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uap</a:t>
                      </a:r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air</a:t>
                      </a:r>
                      <a:endParaRPr lang="en-US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hidrogen</a:t>
                      </a:r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: </a:t>
                      </a:r>
                      <a:r>
                        <a:rPr lang="en-US" sz="2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oksigen</a:t>
                      </a:r>
                      <a:r>
                        <a:rPr lang="en-US" sz="2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: </a:t>
                      </a:r>
                      <a:r>
                        <a:rPr lang="en-US" sz="2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uap</a:t>
                      </a:r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air</a:t>
                      </a:r>
                    </a:p>
                    <a:p>
                      <a:pPr algn="ctr"/>
                      <a:r>
                        <a:rPr lang="en-US" sz="2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 : 1 : 2 </a:t>
                      </a:r>
                      <a:endParaRPr lang="en-US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4857">
                <a:tc>
                  <a:txBody>
                    <a:bodyPr/>
                    <a:lstStyle/>
                    <a:p>
                      <a:pPr algn="ctr"/>
                      <a:r>
                        <a:rPr lang="it-IT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3 satuan volume gas hidrogen</a:t>
                      </a:r>
                      <a:endParaRPr lang="en-US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 </a:t>
                      </a:r>
                      <a:r>
                        <a:rPr lang="en-US" sz="2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satuan</a:t>
                      </a:r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volume gas nitrogen</a:t>
                      </a:r>
                      <a:endParaRPr lang="en-US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 </a:t>
                      </a:r>
                      <a:r>
                        <a:rPr lang="en-US" sz="2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satuan</a:t>
                      </a:r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volume gas </a:t>
                      </a:r>
                      <a:r>
                        <a:rPr lang="en-US" sz="2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hidrogen</a:t>
                      </a:r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US" sz="2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klorida</a:t>
                      </a:r>
                      <a:r>
                        <a:rPr lang="en-US" sz="2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endParaRPr lang="en-US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hidrogen</a:t>
                      </a:r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: nitrogen</a:t>
                      </a:r>
                      <a:r>
                        <a:rPr lang="en-US" sz="2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: </a:t>
                      </a:r>
                      <a:r>
                        <a:rPr lang="en-US" sz="2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gas </a:t>
                      </a:r>
                      <a:r>
                        <a:rPr lang="en-US" sz="2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amonia</a:t>
                      </a:r>
                      <a:endParaRPr lang="en-US" sz="22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2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3 : 1 : 2</a:t>
                      </a:r>
                      <a:endParaRPr lang="en-US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207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12" grpId="0" animBg="1"/>
      <p:bldP spid="57" grpId="0" animBg="1"/>
      <p:bldP spid="5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MASSA ATOM RELATIF &amp; MASSA RUMUS RELATIF</a:t>
            </a:r>
            <a:endParaRPr lang="en-US" b="1" dirty="0"/>
          </a:p>
        </p:txBody>
      </p:sp>
      <p:sp>
        <p:nvSpPr>
          <p:cNvPr id="4" name="Up Ribbon 3"/>
          <p:cNvSpPr/>
          <p:nvPr/>
        </p:nvSpPr>
        <p:spPr>
          <a:xfrm rot="19984831">
            <a:off x="-327139" y="157120"/>
            <a:ext cx="1828800" cy="889001"/>
          </a:xfrm>
          <a:prstGeom prst="ribbon2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 smtClean="0">
                <a:solidFill>
                  <a:schemeClr val="accent5"/>
                </a:solidFill>
              </a:rPr>
              <a:t>B.</a:t>
            </a:r>
            <a:endParaRPr lang="en-US" sz="4200" b="1" dirty="0">
              <a:solidFill>
                <a:schemeClr val="accent5"/>
              </a:solidFill>
            </a:endParaRPr>
          </a:p>
        </p:txBody>
      </p:sp>
      <p:sp>
        <p:nvSpPr>
          <p:cNvPr id="53" name="TextBox 89"/>
          <p:cNvSpPr txBox="1">
            <a:spLocks noChangeArrowheads="1"/>
          </p:cNvSpPr>
          <p:nvPr/>
        </p:nvSpPr>
        <p:spPr bwMode="auto">
          <a:xfrm>
            <a:off x="778373" y="1035866"/>
            <a:ext cx="4695148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1. Massa Atom Rata-Rata </a:t>
            </a:r>
            <a:endParaRPr lang="en-US" altLang="zh-CN" sz="32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87660" y="1706989"/>
            <a:ext cx="10894740" cy="1852686"/>
          </a:xfrm>
          <a:ln>
            <a:solidFill>
              <a:schemeClr val="accent6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Atom-atom di </a:t>
            </a:r>
            <a:r>
              <a:rPr lang="en-US" dirty="0" err="1" smtClean="0"/>
              <a:t>alam</a:t>
            </a:r>
            <a:r>
              <a:rPr lang="en-US" dirty="0" smtClean="0"/>
              <a:t> </a:t>
            </a:r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dirty="0" err="1" smtClean="0"/>
              <a:t>massa</a:t>
            </a:r>
            <a:r>
              <a:rPr lang="en-US" dirty="0" smtClean="0"/>
              <a:t> yang </a:t>
            </a:r>
            <a:r>
              <a:rPr lang="en-US" dirty="0" err="1" smtClean="0"/>
              <a:t>berbeda</a:t>
            </a:r>
            <a:endParaRPr lang="en-US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, </a:t>
            </a:r>
            <a:r>
              <a:rPr lang="en-US" dirty="0" err="1" smtClean="0"/>
              <a:t>massa</a:t>
            </a:r>
            <a:r>
              <a:rPr lang="en-US" dirty="0" smtClean="0"/>
              <a:t> atom </a:t>
            </a:r>
            <a:r>
              <a:rPr lang="en-US" dirty="0" err="1" smtClean="0"/>
              <a:t>dihitung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b="1" dirty="0" err="1" smtClean="0"/>
              <a:t>massa</a:t>
            </a:r>
            <a:r>
              <a:rPr lang="en-US" b="1" dirty="0" smtClean="0"/>
              <a:t> atom rata-rata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seluruh</a:t>
            </a:r>
            <a:r>
              <a:rPr lang="en-US" dirty="0" smtClean="0"/>
              <a:t> atom yang </a:t>
            </a:r>
            <a:r>
              <a:rPr lang="en-US" dirty="0" err="1" smtClean="0"/>
              <a:t>ada</a:t>
            </a:r>
            <a:r>
              <a:rPr lang="en-US" dirty="0" smtClean="0"/>
              <a:t> di </a:t>
            </a:r>
            <a:r>
              <a:rPr lang="en-US" dirty="0" err="1" smtClean="0"/>
              <a:t>alam</a:t>
            </a:r>
            <a:r>
              <a:rPr lang="en-US" dirty="0" smtClean="0"/>
              <a:t>.</a:t>
            </a:r>
            <a:endParaRPr lang="en-US" b="1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Massa atom </a:t>
            </a:r>
            <a:r>
              <a:rPr lang="en-US" dirty="0" err="1" smtClean="0"/>
              <a:t>hidrogen</a:t>
            </a:r>
            <a:r>
              <a:rPr lang="en-US" dirty="0" smtClean="0"/>
              <a:t> (atom paling </a:t>
            </a:r>
            <a:r>
              <a:rPr lang="en-US" dirty="0" err="1" smtClean="0"/>
              <a:t>ringan</a:t>
            </a:r>
            <a:r>
              <a:rPr lang="en-US" dirty="0" smtClean="0"/>
              <a:t>) = 1,66 </a:t>
            </a:r>
            <a:r>
              <a:rPr lang="en-US" dirty="0" smtClean="0">
                <a:sym typeface="Symbol" panose="05050102010706020507" pitchFamily="18" charset="2"/>
              </a:rPr>
              <a:t> 10</a:t>
            </a:r>
            <a:r>
              <a:rPr lang="en-US" baseline="30000" dirty="0" smtClean="0">
                <a:sym typeface="Symbol" panose="05050102010706020507" pitchFamily="18" charset="2"/>
              </a:rPr>
              <a:t>-27</a:t>
            </a:r>
            <a:r>
              <a:rPr lang="en-US" baseline="-25000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kg</a:t>
            </a:r>
            <a:endParaRPr lang="en-US" baseline="30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nilainya</a:t>
            </a:r>
            <a:r>
              <a:rPr lang="en-US" dirty="0" smtClean="0"/>
              <a:t> yang </a:t>
            </a:r>
            <a:r>
              <a:rPr lang="en-US" dirty="0" err="1" smtClean="0"/>
              <a:t>sangat</a:t>
            </a:r>
            <a:r>
              <a:rPr lang="en-US" dirty="0" smtClean="0"/>
              <a:t> </a:t>
            </a:r>
            <a:r>
              <a:rPr lang="en-US" dirty="0" err="1" smtClean="0"/>
              <a:t>kecil</a:t>
            </a:r>
            <a:r>
              <a:rPr lang="en-US" dirty="0" smtClean="0"/>
              <a:t>, 1,66 </a:t>
            </a:r>
            <a:r>
              <a:rPr lang="en-US" dirty="0">
                <a:sym typeface="Symbol" panose="05050102010706020507" pitchFamily="18" charset="2"/>
              </a:rPr>
              <a:t> 10</a:t>
            </a:r>
            <a:r>
              <a:rPr lang="en-US" baseline="30000" dirty="0">
                <a:sym typeface="Symbol" panose="05050102010706020507" pitchFamily="18" charset="2"/>
              </a:rPr>
              <a:t>-27</a:t>
            </a:r>
            <a:r>
              <a:rPr lang="en-US" baseline="-25000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kg </a:t>
            </a:r>
            <a:r>
              <a:rPr lang="en-US" dirty="0" err="1" smtClean="0">
                <a:sym typeface="Symbol" panose="05050102010706020507" pitchFamily="18" charset="2"/>
              </a:rPr>
              <a:t>disebut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dirty="0" err="1" smtClean="0">
                <a:sym typeface="Symbol" panose="05050102010706020507" pitchFamily="18" charset="2"/>
              </a:rPr>
              <a:t>dengan</a:t>
            </a:r>
            <a:r>
              <a:rPr lang="en-US" dirty="0" smtClean="0">
                <a:sym typeface="Symbol" panose="05050102010706020507" pitchFamily="18" charset="2"/>
              </a:rPr>
              <a:t> 1 </a:t>
            </a:r>
            <a:r>
              <a:rPr lang="en-US" dirty="0" err="1" smtClean="0">
                <a:sym typeface="Symbol" panose="05050102010706020507" pitchFamily="18" charset="2"/>
              </a:rPr>
              <a:t>sma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(</a:t>
            </a:r>
            <a:r>
              <a:rPr lang="en-US" i="1" dirty="0" err="1" smtClean="0">
                <a:sym typeface="Symbol" panose="05050102010706020507" pitchFamily="18" charset="2"/>
              </a:rPr>
              <a:t>satuan</a:t>
            </a:r>
            <a:r>
              <a:rPr lang="en-US" i="1" dirty="0" smtClean="0">
                <a:sym typeface="Symbol" panose="05050102010706020507" pitchFamily="18" charset="2"/>
              </a:rPr>
              <a:t> </a:t>
            </a:r>
            <a:r>
              <a:rPr lang="en-US" i="1" dirty="0" err="1" smtClean="0">
                <a:sym typeface="Symbol" panose="05050102010706020507" pitchFamily="18" charset="2"/>
              </a:rPr>
              <a:t>massa</a:t>
            </a:r>
            <a:r>
              <a:rPr lang="en-US" i="1" dirty="0" smtClean="0">
                <a:sym typeface="Symbol" panose="05050102010706020507" pitchFamily="18" charset="2"/>
              </a:rPr>
              <a:t> atom</a:t>
            </a:r>
            <a:r>
              <a:rPr lang="en-US" dirty="0" smtClean="0">
                <a:sym typeface="Symbol" panose="05050102010706020507" pitchFamily="18" charset="2"/>
              </a:rPr>
              <a:t>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 Placeholder 4"/>
              <p:cNvSpPr txBox="1">
                <a:spLocks/>
              </p:cNvSpPr>
              <p:nvPr/>
            </p:nvSpPr>
            <p:spPr>
              <a:xfrm>
                <a:off x="687660" y="4234278"/>
                <a:ext cx="10894740" cy="192672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2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2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2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2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2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dirty="0" smtClean="0"/>
                  <a:t>Atom </a:t>
                </a:r>
                <a:r>
                  <a:rPr lang="en-US" dirty="0" err="1"/>
                  <a:t>klorin</a:t>
                </a:r>
                <a:r>
                  <a:rPr lang="en-US" dirty="0"/>
                  <a:t> di </a:t>
                </a:r>
                <a:r>
                  <a:rPr lang="en-US" dirty="0" err="1"/>
                  <a:t>alam</a:t>
                </a:r>
                <a:r>
                  <a:rPr lang="en-US" dirty="0"/>
                  <a:t> </a:t>
                </a:r>
                <a:r>
                  <a:rPr lang="en-US" dirty="0" err="1"/>
                  <a:t>terdapat</a:t>
                </a:r>
                <a:r>
                  <a:rPr lang="en-US" dirty="0"/>
                  <a:t> </a:t>
                </a:r>
                <a:r>
                  <a:rPr lang="en-US" dirty="0" err="1"/>
                  <a:t>dalam</a:t>
                </a:r>
                <a:r>
                  <a:rPr lang="en-US" dirty="0"/>
                  <a:t> </a:t>
                </a:r>
                <a:r>
                  <a:rPr lang="en-US" dirty="0" err="1"/>
                  <a:t>dua</a:t>
                </a:r>
                <a:r>
                  <a:rPr lang="en-US" dirty="0"/>
                  <a:t> </a:t>
                </a:r>
                <a:r>
                  <a:rPr lang="en-US" dirty="0" err="1"/>
                  <a:t>macam</a:t>
                </a:r>
                <a:r>
                  <a:rPr lang="en-US" dirty="0"/>
                  <a:t> </a:t>
                </a:r>
                <a:r>
                  <a:rPr lang="en-US" dirty="0" err="1"/>
                  <a:t>isotop</a:t>
                </a:r>
                <a:r>
                  <a:rPr lang="en-US" dirty="0"/>
                  <a:t>, </a:t>
                </a:r>
                <a:r>
                  <a:rPr lang="en-US" dirty="0" err="1"/>
                  <a:t>yaitu</a:t>
                </a:r>
                <a:r>
                  <a:rPr lang="en-US" dirty="0"/>
                  <a:t> </a:t>
                </a:r>
                <a:r>
                  <a:rPr lang="en-US" dirty="0" err="1"/>
                  <a:t>sebanyak</a:t>
                </a:r>
                <a:r>
                  <a:rPr lang="en-US" dirty="0"/>
                  <a:t> 75% </a:t>
                </a:r>
                <a:r>
                  <a:rPr lang="en-US" dirty="0" err="1"/>
                  <a:t>sebagai</a:t>
                </a:r>
                <a:r>
                  <a:rPr lang="en-US" dirty="0"/>
                  <a:t> CI-35 yang </a:t>
                </a:r>
                <a:r>
                  <a:rPr lang="en-US" dirty="0" err="1"/>
                  <a:t>massanya</a:t>
                </a:r>
                <a:r>
                  <a:rPr lang="en-US" dirty="0"/>
                  <a:t> 35 </a:t>
                </a:r>
                <a:r>
                  <a:rPr lang="en-US" dirty="0" err="1"/>
                  <a:t>sma</a:t>
                </a:r>
                <a:r>
                  <a:rPr lang="en-US" dirty="0"/>
                  <a:t>, </a:t>
                </a:r>
                <a:r>
                  <a:rPr lang="en-US" dirty="0" err="1"/>
                  <a:t>dan</a:t>
                </a:r>
                <a:r>
                  <a:rPr lang="en-US" dirty="0"/>
                  <a:t> 25% </a:t>
                </a:r>
                <a:r>
                  <a:rPr lang="en-US" dirty="0" err="1"/>
                  <a:t>sebagai</a:t>
                </a:r>
                <a:r>
                  <a:rPr lang="en-US" dirty="0"/>
                  <a:t> C1-37 yang </a:t>
                </a:r>
                <a:r>
                  <a:rPr lang="en-US" dirty="0" err="1"/>
                  <a:t>massanya</a:t>
                </a:r>
                <a:r>
                  <a:rPr lang="en-US" dirty="0"/>
                  <a:t> 37 </a:t>
                </a:r>
                <a:r>
                  <a:rPr lang="en-US" dirty="0" err="1"/>
                  <a:t>sma</a:t>
                </a:r>
                <a:r>
                  <a:rPr lang="en-US" dirty="0"/>
                  <a:t>. </a:t>
                </a:r>
                <a:r>
                  <a:rPr lang="en-US" dirty="0" err="1"/>
                  <a:t>Jadi</a:t>
                </a:r>
                <a:r>
                  <a:rPr lang="en-US" dirty="0"/>
                  <a:t>, </a:t>
                </a:r>
                <a:r>
                  <a:rPr lang="en-US" dirty="0" err="1"/>
                  <a:t>massa</a:t>
                </a:r>
                <a:r>
                  <a:rPr lang="en-US" dirty="0"/>
                  <a:t> rata-rata atom </a:t>
                </a:r>
                <a:r>
                  <a:rPr lang="en-US" dirty="0" err="1"/>
                  <a:t>klorin</a:t>
                </a:r>
                <a:r>
                  <a:rPr lang="en-US" dirty="0"/>
                  <a:t> </a:t>
                </a:r>
                <a:r>
                  <a:rPr lang="en-US" dirty="0" err="1"/>
                  <a:t>sebagai</a:t>
                </a:r>
                <a:r>
                  <a:rPr lang="en-US" dirty="0"/>
                  <a:t> </a:t>
                </a:r>
                <a:r>
                  <a:rPr lang="en-US" dirty="0" err="1"/>
                  <a:t>berikut</a:t>
                </a:r>
                <a:r>
                  <a:rPr lang="en-US" dirty="0"/>
                  <a:t>.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dirty="0"/>
                  <a:t>Massa rata-rata atom </a:t>
                </a:r>
                <a:r>
                  <a:rPr lang="en-US" dirty="0" err="1"/>
                  <a:t>Cl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Σ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massa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Cl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−35 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Σ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massa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Cl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−37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jumlah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seluruh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atom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Cl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di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alam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(75%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35 ) + ( 25% × 37)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100%</m:t>
                        </m:r>
                      </m:den>
                    </m:f>
                  </m:oMath>
                </a14:m>
                <a:r>
                  <a:rPr lang="en-US" dirty="0" smtClean="0"/>
                  <a:t> = </a:t>
                </a:r>
                <a:r>
                  <a:rPr lang="en-US" dirty="0"/>
                  <a:t>35,5 </a:t>
                </a:r>
                <a:r>
                  <a:rPr lang="en-US" dirty="0" err="1"/>
                  <a:t>sma</a:t>
                </a:r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123" name="Text Placeholder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60" y="4234278"/>
                <a:ext cx="10894740" cy="1926725"/>
              </a:xfrm>
              <a:prstGeom prst="rect">
                <a:avLst/>
              </a:prstGeom>
              <a:blipFill rotWithShape="0">
                <a:blip r:embed="rId3"/>
                <a:stretch>
                  <a:fillRect l="-671" t="-1887" r="-1006"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1" name="Pentagon 140"/>
          <p:cNvSpPr/>
          <p:nvPr/>
        </p:nvSpPr>
        <p:spPr>
          <a:xfrm>
            <a:off x="0" y="3650755"/>
            <a:ext cx="1517883" cy="492443"/>
          </a:xfrm>
          <a:prstGeom prst="homePlate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CONTOH</a:t>
            </a:r>
            <a:endParaRPr lang="en-US" sz="26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712"/>
            <a:ext cx="12192000" cy="7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738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3" grpId="0" animBg="1"/>
      <p:bldP spid="5" grpId="0" animBg="1"/>
      <p:bldP spid="123" grpId="0" animBg="1"/>
      <p:bldP spid="14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FFB000"/>
      </a:dk2>
      <a:lt2>
        <a:srgbClr val="47B8EA"/>
      </a:lt2>
      <a:accent1>
        <a:srgbClr val="3394BE"/>
      </a:accent1>
      <a:accent2>
        <a:srgbClr val="00965F"/>
      </a:accent2>
      <a:accent3>
        <a:srgbClr val="FDDF78"/>
      </a:accent3>
      <a:accent4>
        <a:srgbClr val="BE33BA"/>
      </a:accent4>
      <a:accent5>
        <a:srgbClr val="7DDBAE"/>
      </a:accent5>
      <a:accent6>
        <a:srgbClr val="FF6579"/>
      </a:accent6>
      <a:hlink>
        <a:srgbClr val="000000"/>
      </a:hlink>
      <a:folHlink>
        <a:srgbClr val="0097A7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">
  <a:themeElements>
    <a:clrScheme name="Custom 1">
      <a:dk1>
        <a:srgbClr val="000000"/>
      </a:dk1>
      <a:lt1>
        <a:srgbClr val="CBDDEF"/>
      </a:lt1>
      <a:dk2>
        <a:srgbClr val="FFB000"/>
      </a:dk2>
      <a:lt2>
        <a:srgbClr val="47B8EA"/>
      </a:lt2>
      <a:accent1>
        <a:srgbClr val="3394BE"/>
      </a:accent1>
      <a:accent2>
        <a:srgbClr val="00965F"/>
      </a:accent2>
      <a:accent3>
        <a:srgbClr val="FDDF78"/>
      </a:accent3>
      <a:accent4>
        <a:srgbClr val="BE33BA"/>
      </a:accent4>
      <a:accent5>
        <a:srgbClr val="7DDBAE"/>
      </a:accent5>
      <a:accent6>
        <a:srgbClr val="FF6579"/>
      </a:accent6>
      <a:hlink>
        <a:srgbClr val="000000"/>
      </a:hlink>
      <a:folHlink>
        <a:srgbClr val="0097A7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CBDDEF"/>
      </a:lt1>
      <a:dk2>
        <a:srgbClr val="FFB000"/>
      </a:dk2>
      <a:lt2>
        <a:srgbClr val="47B8EA"/>
      </a:lt2>
      <a:accent1>
        <a:srgbClr val="3394BE"/>
      </a:accent1>
      <a:accent2>
        <a:srgbClr val="00965F"/>
      </a:accent2>
      <a:accent3>
        <a:srgbClr val="FDDF78"/>
      </a:accent3>
      <a:accent4>
        <a:srgbClr val="BE33BA"/>
      </a:accent4>
      <a:accent5>
        <a:srgbClr val="7DDBAE"/>
      </a:accent5>
      <a:accent6>
        <a:srgbClr val="FF6579"/>
      </a:accent6>
      <a:hlink>
        <a:srgbClr val="000000"/>
      </a:hlink>
      <a:folHlink>
        <a:srgbClr val="0097A7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3505</TotalTime>
  <Words>1800</Words>
  <Application>Microsoft Office PowerPoint</Application>
  <PresentationFormat>Widescreen</PresentationFormat>
  <Paragraphs>263</Paragraphs>
  <Slides>22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4" baseType="lpstr">
      <vt:lpstr>SimSun</vt:lpstr>
      <vt:lpstr>Arial</vt:lpstr>
      <vt:lpstr>Calibri</vt:lpstr>
      <vt:lpstr>Calibri Light</vt:lpstr>
      <vt:lpstr>Cambria Math</vt:lpstr>
      <vt:lpstr>ＭＳ Ｐゴシック</vt:lpstr>
      <vt:lpstr>Open Sans</vt:lpstr>
      <vt:lpstr>Signika</vt:lpstr>
      <vt:lpstr>Symbol</vt:lpstr>
      <vt:lpstr>Wingdings</vt:lpstr>
      <vt:lpstr>Office Theme</vt:lpstr>
      <vt:lpstr>Custom</vt:lpstr>
      <vt:lpstr>PowerPoint Presentation</vt:lpstr>
      <vt:lpstr>PowerPoint Presentation</vt:lpstr>
      <vt:lpstr>TUJUAN PEMBELAJARAN</vt:lpstr>
      <vt:lpstr>HUKUM DASAR KIMIA</vt:lpstr>
      <vt:lpstr>Hukum Lavoisier (Hukum Kekekalan massa)</vt:lpstr>
      <vt:lpstr>Hukum Proust (Hukum Perbandingan Tetap)</vt:lpstr>
      <vt:lpstr>Hukum Dalton (H. Kelipatan Perbandingan)</vt:lpstr>
      <vt:lpstr>Hukum Gay Lusaac (H. Perbandingan Volume)</vt:lpstr>
      <vt:lpstr>MASSA ATOM RELATIF &amp; MASSA RUMUS RELATIF</vt:lpstr>
      <vt:lpstr>MASSA ATOM RELATIF &amp; MASSA RUMUS RELATIF</vt:lpstr>
      <vt:lpstr>KONSEP MOL</vt:lpstr>
      <vt:lpstr>KONSEP MOL</vt:lpstr>
      <vt:lpstr>KONSEP MOL</vt:lpstr>
      <vt:lpstr>KONSEP MOL</vt:lpstr>
      <vt:lpstr>KADAR ZAT</vt:lpstr>
      <vt:lpstr>Kadar dalam Senyawa</vt:lpstr>
      <vt:lpstr>Penentuan Rumus Empiris dan Rumus Molekul </vt:lpstr>
      <vt:lpstr>Kadar Zat dalam campuran </vt:lpstr>
      <vt:lpstr>Kadar Zat dalam campuran </vt:lpstr>
      <vt:lpstr>Kadar Zat dalam campuran </vt:lpstr>
      <vt:lpstr>Perhitungan Stoikiometri</vt:lpstr>
      <vt:lpstr>Perhitungan Stoikiometri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srinurhayatiayu@gmail.com</dc:creator>
  <cp:lastModifiedBy>Supriyana</cp:lastModifiedBy>
  <cp:revision>473</cp:revision>
  <dcterms:created xsi:type="dcterms:W3CDTF">2022-06-27T00:21:25Z</dcterms:created>
  <dcterms:modified xsi:type="dcterms:W3CDTF">2022-07-25T06:56:05Z</dcterms:modified>
</cp:coreProperties>
</file>