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445" r:id="rId2"/>
    <p:sldId id="386" r:id="rId3"/>
    <p:sldId id="435" r:id="rId4"/>
    <p:sldId id="436" r:id="rId5"/>
    <p:sldId id="388" r:id="rId6"/>
    <p:sldId id="389" r:id="rId7"/>
    <p:sldId id="392" r:id="rId8"/>
    <p:sldId id="401" r:id="rId9"/>
    <p:sldId id="437" r:id="rId10"/>
    <p:sldId id="438" r:id="rId11"/>
    <p:sldId id="403" r:id="rId12"/>
    <p:sldId id="412" r:id="rId13"/>
    <p:sldId id="413" r:id="rId14"/>
    <p:sldId id="439" r:id="rId15"/>
    <p:sldId id="440" r:id="rId16"/>
    <p:sldId id="417" r:id="rId17"/>
    <p:sldId id="416" r:id="rId18"/>
    <p:sldId id="415" r:id="rId19"/>
    <p:sldId id="441" r:id="rId20"/>
    <p:sldId id="442" r:id="rId21"/>
    <p:sldId id="418" r:id="rId22"/>
    <p:sldId id="419" r:id="rId23"/>
    <p:sldId id="420" r:id="rId24"/>
    <p:sldId id="443" r:id="rId25"/>
    <p:sldId id="423" r:id="rId26"/>
    <p:sldId id="425" r:id="rId27"/>
    <p:sldId id="444" r:id="rId28"/>
    <p:sldId id="402" r:id="rId2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3" autoAdjust="0"/>
    <p:restoredTop sz="94660"/>
  </p:normalViewPr>
  <p:slideViewPr>
    <p:cSldViewPr snapToGrid="0">
      <p:cViewPr>
        <p:scale>
          <a:sx n="62" d="100"/>
          <a:sy n="62" d="100"/>
        </p:scale>
        <p:origin x="-312" y="-1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1/25/2023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4720391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1/25/2023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628916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1/25/2023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0942210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1/25/2023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256339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1/25/2023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3992244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1/25/2023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308040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1/25/2023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283043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1/25/2023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706512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1/25/2023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3657623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1/25/2023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9802634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1/25/2023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8173720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E22F4C-B8EE-451C-BB94-135B49F6E734}" type="datetimeFigureOut">
              <a:rPr lang="en-US" smtClean="0"/>
              <a:t>1/25/2023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1456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11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6.png"/><Relationship Id="rId4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14.wdp"/><Relationship Id="rId3" Type="http://schemas.openxmlformats.org/officeDocument/2006/relationships/image" Target="../media/image17.png"/><Relationship Id="rId7" Type="http://schemas.openxmlformats.org/officeDocument/2006/relationships/image" Target="../media/image1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13.wdp"/><Relationship Id="rId5" Type="http://schemas.openxmlformats.org/officeDocument/2006/relationships/image" Target="../media/image18.png"/><Relationship Id="rId4" Type="http://schemas.microsoft.com/office/2007/relationships/hdphoto" Target="../media/hdphoto12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15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15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16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16.png"/><Relationship Id="rId4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hdphoto" Target="../media/hdphoto19.wdp"/><Relationship Id="rId3" Type="http://schemas.openxmlformats.org/officeDocument/2006/relationships/image" Target="../media/image22.png"/><Relationship Id="rId7" Type="http://schemas.openxmlformats.org/officeDocument/2006/relationships/image" Target="../media/image2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18.wdp"/><Relationship Id="rId5" Type="http://schemas.openxmlformats.org/officeDocument/2006/relationships/image" Target="../media/image23.png"/><Relationship Id="rId4" Type="http://schemas.microsoft.com/office/2007/relationships/hdphoto" Target="../media/hdphoto17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20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2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22.wdp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image" Target="../media/image16.png"/><Relationship Id="rId4" Type="http://schemas.openxmlformats.org/officeDocument/2006/relationships/image" Target="../media/image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23.wdp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24.wdp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5" Type="http://schemas.openxmlformats.org/officeDocument/2006/relationships/image" Target="../media/image16.png"/><Relationship Id="rId4" Type="http://schemas.openxmlformats.org/officeDocument/2006/relationships/image" Target="../media/image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26.wdp"/><Relationship Id="rId5" Type="http://schemas.openxmlformats.org/officeDocument/2006/relationships/image" Target="../media/image31.png"/><Relationship Id="rId4" Type="http://schemas.microsoft.com/office/2007/relationships/hdphoto" Target="../media/hdphoto25.wdp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28.wdp"/><Relationship Id="rId5" Type="http://schemas.openxmlformats.org/officeDocument/2006/relationships/image" Target="../media/image33.png"/><Relationship Id="rId4" Type="http://schemas.microsoft.com/office/2007/relationships/hdphoto" Target="../media/hdphoto27.wdp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5" Type="http://schemas.openxmlformats.org/officeDocument/2006/relationships/image" Target="../media/image16.png"/><Relationship Id="rId4" Type="http://schemas.openxmlformats.org/officeDocument/2006/relationships/image" Target="../media/image1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5.png"/><Relationship Id="rId7" Type="http://schemas.openxmlformats.org/officeDocument/2006/relationships/image" Target="../media/image7.png"/><Relationship Id="rId12" Type="http://schemas.microsoft.com/office/2007/relationships/hdphoto" Target="../media/hdphoto5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11" Type="http://schemas.openxmlformats.org/officeDocument/2006/relationships/image" Target="../media/image9.png"/><Relationship Id="rId5" Type="http://schemas.openxmlformats.org/officeDocument/2006/relationships/image" Target="../media/image6.png"/><Relationship Id="rId10" Type="http://schemas.microsoft.com/office/2007/relationships/hdphoto" Target="../media/hdphoto4.wdp"/><Relationship Id="rId4" Type="http://schemas.microsoft.com/office/2007/relationships/hdphoto" Target="../media/hdphoto1.wdp"/><Relationship Id="rId9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3" Type="http://schemas.openxmlformats.org/officeDocument/2006/relationships/image" Target="../media/image10.png"/><Relationship Id="rId7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7.wdp"/><Relationship Id="rId5" Type="http://schemas.openxmlformats.org/officeDocument/2006/relationships/image" Target="../media/image11.png"/><Relationship Id="rId4" Type="http://schemas.microsoft.com/office/2007/relationships/hdphoto" Target="../media/hdphoto6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9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10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C09DC8E8-E537-0427-DFFB-D43A547D8E8E}"/>
              </a:ext>
            </a:extLst>
          </p:cNvPr>
          <p:cNvSpPr/>
          <p:nvPr/>
        </p:nvSpPr>
        <p:spPr>
          <a:xfrm>
            <a:off x="5270703" y="1252332"/>
            <a:ext cx="5513622" cy="779733"/>
          </a:xfrm>
          <a:prstGeom prst="rect">
            <a:avLst/>
          </a:prstGeom>
          <a:noFill/>
        </p:spPr>
        <p:txBody>
          <a:bodyPr wrap="none" lIns="121887" tIns="60944" rIns="121887" bIns="60944">
            <a:spAutoFit/>
          </a:bodyPr>
          <a:lstStyle/>
          <a:p>
            <a:pPr algn="ctr"/>
            <a:r>
              <a:rPr lang="en-US" sz="4267" b="1" dirty="0">
                <a:ln w="0"/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Media </a:t>
            </a:r>
            <a:r>
              <a:rPr lang="en-US" sz="4267" b="1" dirty="0" err="1">
                <a:ln w="0"/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Pembelajaran</a:t>
            </a:r>
            <a:endParaRPr lang="en-US" sz="4267" b="1" dirty="0">
              <a:ln w="0"/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64FCCB8F-3B9B-D4FD-1E58-9EAE43377F2A}"/>
              </a:ext>
            </a:extLst>
          </p:cNvPr>
          <p:cNvSpPr/>
          <p:nvPr/>
        </p:nvSpPr>
        <p:spPr>
          <a:xfrm>
            <a:off x="5277650" y="2370312"/>
            <a:ext cx="5615476" cy="2667301"/>
          </a:xfrm>
          <a:prstGeom prst="rect">
            <a:avLst/>
          </a:prstGeom>
          <a:noFill/>
        </p:spPr>
        <p:txBody>
          <a:bodyPr wrap="square" lIns="121887" tIns="60944" rIns="121887" bIns="60944">
            <a:spAutoFit/>
          </a:bodyPr>
          <a:lstStyle/>
          <a:p>
            <a:pPr algn="ctr"/>
            <a:r>
              <a:rPr lang="en-US" sz="3733" b="1" dirty="0" err="1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Pendidikan</a:t>
            </a:r>
            <a:r>
              <a:rPr lang="en-US" sz="3733" b="1" dirty="0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733" b="1" dirty="0" err="1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Jasmani</a:t>
            </a:r>
            <a:r>
              <a:rPr lang="en-US" sz="3733" b="1" dirty="0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733" b="1" dirty="0" err="1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Olahraga</a:t>
            </a:r>
            <a:r>
              <a:rPr lang="en-US" sz="3733" b="1" dirty="0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733" b="1" dirty="0" err="1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dan</a:t>
            </a:r>
            <a:r>
              <a:rPr lang="en-US" sz="3733" b="1" dirty="0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733" b="1" dirty="0" err="1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Kesehatan</a:t>
            </a:r>
            <a:endParaRPr lang="en-US" sz="3733" b="1" dirty="0">
              <a:ln w="0"/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2667" b="1" dirty="0">
              <a:ln w="0"/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667" b="1" dirty="0" smtClean="0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untuk </a:t>
            </a:r>
            <a:r>
              <a:rPr lang="en-US" sz="2667" b="1" dirty="0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SMP/MTs Kelas </a:t>
            </a:r>
            <a:r>
              <a:rPr lang="en-US" sz="2667" b="1" dirty="0" smtClean="0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VII</a:t>
            </a:r>
            <a:r>
              <a:rPr lang="id-ID" sz="2667" b="1" dirty="0" smtClean="0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sz="2667" b="1" dirty="0" smtClean="0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2667" b="1" dirty="0">
              <a:ln w="0"/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Cube 6">
            <a:extLst>
              <a:ext uri="{FF2B5EF4-FFF2-40B4-BE49-F238E27FC236}">
                <a16:creationId xmlns="" xmlns:a16="http://schemas.microsoft.com/office/drawing/2014/main" id="{98160949-CF98-7040-1529-8D42B690ED18}"/>
              </a:ext>
            </a:extLst>
          </p:cNvPr>
          <p:cNvSpPr/>
          <p:nvPr/>
        </p:nvSpPr>
        <p:spPr>
          <a:xfrm>
            <a:off x="864760" y="542637"/>
            <a:ext cx="3860800" cy="5105036"/>
          </a:xfrm>
          <a:prstGeom prst="cube">
            <a:avLst>
              <a:gd name="adj" fmla="val 3711"/>
            </a:avLst>
          </a:prstGeom>
          <a:gradFill flip="none" rotWithShape="1">
            <a:gsLst>
              <a:gs pos="0">
                <a:schemeClr val="bg1">
                  <a:lumMod val="75000"/>
                  <a:shade val="30000"/>
                  <a:satMod val="115000"/>
                </a:schemeClr>
              </a:gs>
              <a:gs pos="50000">
                <a:schemeClr val="bg1">
                  <a:lumMod val="75000"/>
                  <a:shade val="67500"/>
                  <a:satMod val="115000"/>
                </a:schemeClr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87" tIns="60944" rIns="121887" bIns="60944" rtlCol="0" anchor="ctr"/>
          <a:lstStyle/>
          <a:p>
            <a:pPr algn="ctr"/>
            <a:endParaRPr lang="en-US" sz="24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917" y="695482"/>
            <a:ext cx="3712961" cy="4952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0116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58C22683-9FC9-E58D-7754-E6B3F9504B77}"/>
              </a:ext>
            </a:extLst>
          </p:cNvPr>
          <p:cNvSpPr/>
          <p:nvPr/>
        </p:nvSpPr>
        <p:spPr>
          <a:xfrm>
            <a:off x="332703" y="667539"/>
            <a:ext cx="856659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2. Menganalisis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V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ri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si 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Gerak Spesifik M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elemp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r 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t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u Mengoper Bol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AAFC1F48-EDE1-E909-56FD-1EF50EB01D1D}"/>
              </a:ext>
            </a:extLst>
          </p:cNvPr>
          <p:cNvSpPr txBox="1"/>
          <p:nvPr/>
        </p:nvSpPr>
        <p:spPr>
          <a:xfrm>
            <a:off x="6095997" y="1617838"/>
            <a:ext cx="5804082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Cara lemparan bola </a:t>
            </a:r>
            <a:r>
              <a:rPr lang="id-ID" sz="2400" dirty="0" smtClean="0"/>
              <a:t>menyusur tanah: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/>
              <a:t>Berdiri dengan salah satu kaki di depan, pegang </a:t>
            </a:r>
            <a:r>
              <a:rPr lang="id-ID" sz="2400" dirty="0" smtClean="0"/>
              <a:t>bola dengan</a:t>
            </a:r>
            <a:r>
              <a:rPr lang="id-ID" sz="2400" dirty="0"/>
              <a:t> </a:t>
            </a:r>
            <a:r>
              <a:rPr lang="id-ID" sz="2400" dirty="0" smtClean="0"/>
              <a:t>satu </a:t>
            </a:r>
            <a:r>
              <a:rPr lang="id-ID" sz="2400" dirty="0"/>
              <a:t>tangan. Badan dalam posisi membungkuk dan kedua </a:t>
            </a:r>
            <a:r>
              <a:rPr lang="id-ID" sz="2400" dirty="0" smtClean="0"/>
              <a:t>kaki sedikit ditekuk.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Ayunkan </a:t>
            </a:r>
            <a:r>
              <a:rPr lang="id-ID" sz="2400" dirty="0"/>
              <a:t>tangan dari samping atas ke depan </a:t>
            </a:r>
            <a:r>
              <a:rPr lang="id-ID" sz="2400" dirty="0" smtClean="0"/>
              <a:t>bawah.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Gerak </a:t>
            </a:r>
            <a:r>
              <a:rPr lang="id-ID" sz="2400" dirty="0"/>
              <a:t>lemparan bola menyusur tanah ini disertai </a:t>
            </a:r>
            <a:r>
              <a:rPr lang="id-ID" sz="2400" dirty="0" smtClean="0"/>
              <a:t>dengan lecutan tangan.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Langkahkan </a:t>
            </a:r>
            <a:r>
              <a:rPr lang="id-ID" sz="2400" dirty="0"/>
              <a:t>kaki belakang ke depan bersamaan </a:t>
            </a:r>
            <a:r>
              <a:rPr lang="id-ID" sz="2400" dirty="0" smtClean="0"/>
              <a:t>dengan lemparan bola.</a:t>
            </a:r>
            <a:endParaRPr lang="en-ID" sz="2400" dirty="0"/>
          </a:p>
        </p:txBody>
      </p:sp>
      <p:pic>
        <p:nvPicPr>
          <p:cNvPr id="2" name="Picture 2" descr="D:\JOB ERLANGGA\PPT PJOK SMP VIII Kurikulum Merdeka\PJOK SMP VIII KM\Powerpoint\Bab 3\5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3066" y="1752163"/>
            <a:ext cx="6702572" cy="3886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0512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41548962-069A-51C9-F8A3-D09B990BAC30}"/>
              </a:ext>
            </a:extLst>
          </p:cNvPr>
          <p:cNvSpPr/>
          <p:nvPr/>
        </p:nvSpPr>
        <p:spPr>
          <a:xfrm>
            <a:off x="203915" y="683832"/>
            <a:ext cx="7848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Video Gerak M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elemp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r 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t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u Mengoper Bol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endParaRPr lang="id-ID" sz="2800" b="1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pic>
        <p:nvPicPr>
          <p:cNvPr id="6" name="0036130200.0101.01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513118" y="1317121"/>
            <a:ext cx="8669424" cy="4841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8092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3384B60D-36C2-6F66-A1A8-72E7AA160ED0}"/>
              </a:ext>
            </a:extLst>
          </p:cNvPr>
          <p:cNvSpPr/>
          <p:nvPr/>
        </p:nvSpPr>
        <p:spPr>
          <a:xfrm>
            <a:off x="152400" y="910795"/>
            <a:ext cx="92234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1. 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Keterampilan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V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ri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si 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Gerak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Spesifik 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M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en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ngk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p Bol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endParaRPr lang="id-ID" sz="2800" b="1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30908473-9D08-4830-0E1E-B47B0092EFBB}"/>
              </a:ext>
            </a:extLst>
          </p:cNvPr>
          <p:cNvSpPr txBox="1"/>
          <p:nvPr/>
        </p:nvSpPr>
        <p:spPr>
          <a:xfrm>
            <a:off x="152400" y="258454"/>
            <a:ext cx="457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2800" b="1" i="0" u="none" strike="noStrike" baseline="0" dirty="0" err="1">
                <a:solidFill>
                  <a:srgbClr val="7030A0"/>
                </a:solidFill>
                <a:cs typeface="Arial" panose="020B0604020202020204" pitchFamily="34" charset="0"/>
              </a:rPr>
              <a:t>Pembelajaran</a:t>
            </a:r>
            <a:r>
              <a:rPr lang="en-ID" sz="2800" b="1" i="0" u="none" strike="noStrike" baseline="0" dirty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en-ID" sz="2800" b="1" i="0" u="none" strike="noStrike" baseline="0" dirty="0" smtClean="0">
                <a:solidFill>
                  <a:srgbClr val="7030A0"/>
                </a:solidFill>
                <a:cs typeface="Arial" panose="020B0604020202020204" pitchFamily="34" charset="0"/>
              </a:rPr>
              <a:t>2 </a:t>
            </a:r>
            <a:endParaRPr lang="en-ID" sz="2800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91E1196C-4137-0ECE-5D16-0A43A6B7342B}"/>
              </a:ext>
            </a:extLst>
          </p:cNvPr>
          <p:cNvSpPr txBox="1"/>
          <p:nvPr/>
        </p:nvSpPr>
        <p:spPr>
          <a:xfrm>
            <a:off x="4426510" y="4989407"/>
            <a:ext cx="328997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cs typeface="Arial" panose="020B0604020202020204" pitchFamily="34" charset="0"/>
              </a:rPr>
              <a:t>menangkap </a:t>
            </a:r>
            <a:r>
              <a:rPr lang="id-ID" sz="2400" dirty="0">
                <a:cs typeface="Arial" panose="020B0604020202020204" pitchFamily="34" charset="0"/>
              </a:rPr>
              <a:t>bola mendatar </a:t>
            </a:r>
            <a:endParaRPr lang="en-US" sz="2400" dirty="0">
              <a:cs typeface="Arial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8E2DF8D4-6FCC-8F00-A7A0-8520CD4133E9}"/>
              </a:ext>
            </a:extLst>
          </p:cNvPr>
          <p:cNvSpPr txBox="1"/>
          <p:nvPr/>
        </p:nvSpPr>
        <p:spPr>
          <a:xfrm>
            <a:off x="515056" y="4973601"/>
            <a:ext cx="356997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cs typeface="Arial" panose="020B0604020202020204" pitchFamily="34" charset="0"/>
              </a:rPr>
              <a:t>menangkap </a:t>
            </a:r>
            <a:r>
              <a:rPr lang="id-ID" sz="2400" dirty="0">
                <a:cs typeface="Arial" panose="020B0604020202020204" pitchFamily="34" charset="0"/>
              </a:rPr>
              <a:t>bola melambung </a:t>
            </a:r>
            <a:endParaRPr lang="en-US" sz="2400" dirty="0">
              <a:cs typeface="Arial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F7595D3C-41EB-EC48-8C8B-F66DA5FD96DC}"/>
              </a:ext>
            </a:extLst>
          </p:cNvPr>
          <p:cNvSpPr txBox="1"/>
          <p:nvPr/>
        </p:nvSpPr>
        <p:spPr>
          <a:xfrm>
            <a:off x="8038761" y="4975957"/>
            <a:ext cx="415323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cs typeface="Arial" panose="020B0604020202020204" pitchFamily="34" charset="0"/>
              </a:rPr>
              <a:t>menangkap bola</a:t>
            </a:r>
          </a:p>
          <a:p>
            <a:pPr algn="ctr"/>
            <a:r>
              <a:rPr lang="id-ID" sz="2400" dirty="0" smtClean="0">
                <a:cs typeface="Arial" panose="020B0604020202020204" pitchFamily="34" charset="0"/>
              </a:rPr>
              <a:t>menyusur </a:t>
            </a:r>
            <a:r>
              <a:rPr lang="id-ID" sz="2400" dirty="0">
                <a:cs typeface="Arial" panose="020B0604020202020204" pitchFamily="34" charset="0"/>
              </a:rPr>
              <a:t>tanah </a:t>
            </a:r>
            <a:endParaRPr lang="en-US" sz="2400" dirty="0">
              <a:cs typeface="Arial" pitchFamily="34" charset="0"/>
            </a:endParaRPr>
          </a:p>
        </p:txBody>
      </p:sp>
      <p:pic>
        <p:nvPicPr>
          <p:cNvPr id="2" name="Picture 2" descr="D:\JOB ERLANGGA\PPT PJOK SMP VIII Kurikulum Merdeka\PJOK SMP VIII KM\Powerpoint\Bab 3\6a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58156"/>
            <a:ext cx="4319356" cy="3341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D:\JOB ERLANGGA\PPT PJOK SMP VIII Kurikulum Merdeka\PJOK SMP VIII KM\Powerpoint\Bab 3\6b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4442" y="1720616"/>
            <a:ext cx="4439575" cy="3443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D:\JOB ERLANGGA\PPT PJOK SMP VIII Kurikulum Merdeka\PJOK SMP VIII KM\Powerpoint\Bab 3\6c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1618" y="2144065"/>
            <a:ext cx="4320382" cy="3020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5300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58C22683-9FC9-E58D-7754-E6B3F9504B77}"/>
              </a:ext>
            </a:extLst>
          </p:cNvPr>
          <p:cNvSpPr/>
          <p:nvPr/>
        </p:nvSpPr>
        <p:spPr>
          <a:xfrm>
            <a:off x="191034" y="751952"/>
            <a:ext cx="931357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2. Menganalisis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V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ri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si 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Gerak Spesifik M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en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ngk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p Bol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endParaRPr lang="id-ID" sz="2800" b="1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AAFC1F48-EDE1-E909-56FD-1EF50EB01D1D}"/>
              </a:ext>
            </a:extLst>
          </p:cNvPr>
          <p:cNvSpPr txBox="1"/>
          <p:nvPr/>
        </p:nvSpPr>
        <p:spPr>
          <a:xfrm>
            <a:off x="4724934" y="1988073"/>
            <a:ext cx="6175420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Cara menangkap bola </a:t>
            </a:r>
            <a:r>
              <a:rPr lang="id-ID" sz="2400" dirty="0" smtClean="0"/>
              <a:t>melambung: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/>
              <a:t>Berdiri tegak dengan salah satu kaki di </a:t>
            </a:r>
            <a:r>
              <a:rPr lang="id-ID" sz="2400" dirty="0" smtClean="0"/>
              <a:t>depan.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Pelempar </a:t>
            </a:r>
            <a:r>
              <a:rPr lang="id-ID" sz="2400" dirty="0"/>
              <a:t>melakukan lemparan bola ke atas </a:t>
            </a:r>
            <a:r>
              <a:rPr lang="id-ID" sz="2400" dirty="0" smtClean="0"/>
              <a:t>secara melambung.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Sambil </a:t>
            </a:r>
            <a:r>
              <a:rPr lang="id-ID" sz="2400" dirty="0"/>
              <a:t>berlari, tangkap bola dengan tepat sesuai arah </a:t>
            </a:r>
            <a:r>
              <a:rPr lang="id-ID" sz="2400" dirty="0" smtClean="0"/>
              <a:t>datangnya bola.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Pada </a:t>
            </a:r>
            <a:r>
              <a:rPr lang="id-ID" sz="2400" dirty="0"/>
              <a:t>saat menangkap bola, kedua telapak </a:t>
            </a:r>
            <a:r>
              <a:rPr lang="id-ID" sz="2400" dirty="0" smtClean="0"/>
              <a:t>tangan berada saling berhadapan </a:t>
            </a:r>
            <a:r>
              <a:rPr lang="id-ID" sz="2400" dirty="0"/>
              <a:t>dengan kedua lengan di depan atas </a:t>
            </a:r>
            <a:r>
              <a:rPr lang="id-ID" sz="2400" dirty="0" smtClean="0"/>
              <a:t>kepala.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Pandangan </a:t>
            </a:r>
            <a:r>
              <a:rPr lang="id-ID" sz="2400" dirty="0"/>
              <a:t>tertuju ke arah datangnya </a:t>
            </a:r>
            <a:r>
              <a:rPr lang="id-ID" sz="2400" dirty="0" smtClean="0"/>
              <a:t>bola.</a:t>
            </a:r>
            <a:endParaRPr lang="en-ID" sz="2400" dirty="0"/>
          </a:p>
        </p:txBody>
      </p:sp>
      <p:pic>
        <p:nvPicPr>
          <p:cNvPr id="2" name="Picture 2" descr="D:\JOB ERLANGGA\PPT PJOK SMP VIII Kurikulum Merdeka\PJOK SMP VIII KM\Powerpoint\Bab 3\8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778" y="1155283"/>
            <a:ext cx="3609281" cy="5230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4204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58C22683-9FC9-E58D-7754-E6B3F9504B77}"/>
              </a:ext>
            </a:extLst>
          </p:cNvPr>
          <p:cNvSpPr/>
          <p:nvPr/>
        </p:nvSpPr>
        <p:spPr>
          <a:xfrm>
            <a:off x="191034" y="597405"/>
            <a:ext cx="931357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2. Menganalisis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V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ri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si 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Gerak Spesifik M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en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ngk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p Bol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endParaRPr lang="id-ID" sz="2800" b="1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AAFC1F48-EDE1-E909-56FD-1EF50EB01D1D}"/>
              </a:ext>
            </a:extLst>
          </p:cNvPr>
          <p:cNvSpPr txBox="1"/>
          <p:nvPr/>
        </p:nvSpPr>
        <p:spPr>
          <a:xfrm>
            <a:off x="5074276" y="1896274"/>
            <a:ext cx="6418506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Cara menangkap bola </a:t>
            </a:r>
            <a:r>
              <a:rPr lang="id-ID" sz="2400" dirty="0" smtClean="0"/>
              <a:t>mendatar dengan berjalan: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/>
              <a:t>Berdiri tegak dengan salah satu kaki di </a:t>
            </a:r>
            <a:r>
              <a:rPr lang="id-ID" sz="2400" dirty="0" smtClean="0"/>
              <a:t>depan.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Pada </a:t>
            </a:r>
            <a:r>
              <a:rPr lang="id-ID" sz="2400" dirty="0"/>
              <a:t>saat bola datang, bergeraklah ke arah datangnya </a:t>
            </a:r>
            <a:r>
              <a:rPr lang="id-ID" sz="2400" dirty="0" smtClean="0"/>
              <a:t>bola dengan berjalan.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Tangkap </a:t>
            </a:r>
            <a:r>
              <a:rPr lang="id-ID" sz="2400" dirty="0"/>
              <a:t>bola dengan tangan diluruskan ke depan atau </a:t>
            </a:r>
            <a:r>
              <a:rPr lang="id-ID" sz="2400" dirty="0" smtClean="0"/>
              <a:t>siku sedikit ditekuk.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/>
              <a:t>Apabila bola telah masuk telapak tangan, segera tutup </a:t>
            </a:r>
            <a:r>
              <a:rPr lang="id-ID" sz="2400" dirty="0" smtClean="0"/>
              <a:t>dengan telapak </a:t>
            </a:r>
            <a:r>
              <a:rPr lang="id-ID" sz="2400" dirty="0"/>
              <a:t>tangan yang lain dan mengambil bola yang ada </a:t>
            </a:r>
            <a:r>
              <a:rPr lang="id-ID" sz="2400" dirty="0" smtClean="0"/>
              <a:t>di dalamnya.</a:t>
            </a:r>
            <a:endParaRPr lang="en-ID" sz="2400" dirty="0"/>
          </a:p>
        </p:txBody>
      </p:sp>
      <p:pic>
        <p:nvPicPr>
          <p:cNvPr id="6" name="Picture 2" descr="D:\JOB ERLANGGA\PPT PJOK SMP VIII Kurikulum Merdeka\PJOK SMP VIII KM\Powerpoint\Bab 3\8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1355" y="1120625"/>
            <a:ext cx="3609281" cy="5230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9677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86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58C22683-9FC9-E58D-7754-E6B3F9504B77}"/>
              </a:ext>
            </a:extLst>
          </p:cNvPr>
          <p:cNvSpPr/>
          <p:nvPr/>
        </p:nvSpPr>
        <p:spPr>
          <a:xfrm>
            <a:off x="203913" y="700436"/>
            <a:ext cx="931357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2. Menganalisis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V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ri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si 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Gerak Spesifik M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en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ngk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p Bol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endParaRPr lang="id-ID" sz="2800" b="1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AAFC1F48-EDE1-E909-56FD-1EF50EB01D1D}"/>
              </a:ext>
            </a:extLst>
          </p:cNvPr>
          <p:cNvSpPr txBox="1"/>
          <p:nvPr/>
        </p:nvSpPr>
        <p:spPr>
          <a:xfrm>
            <a:off x="5613576" y="2090172"/>
            <a:ext cx="6175420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Cara menangkap bola menyusur </a:t>
            </a:r>
            <a:r>
              <a:rPr lang="id-ID" sz="2400" dirty="0" smtClean="0"/>
              <a:t>tanah: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/>
              <a:t>Kedua lutut ditekuk dan badan </a:t>
            </a:r>
            <a:r>
              <a:rPr lang="id-ID" sz="2400" dirty="0" smtClean="0"/>
              <a:t>dibungkukkan.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Tangan </a:t>
            </a:r>
            <a:r>
              <a:rPr lang="id-ID" sz="2400" dirty="0"/>
              <a:t>kiri di tanah menghadap ke arah datangnya bola </a:t>
            </a:r>
            <a:r>
              <a:rPr lang="id-ID" sz="2400" dirty="0" smtClean="0"/>
              <a:t>untuk menangkap.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Setelah </a:t>
            </a:r>
            <a:r>
              <a:rPr lang="id-ID" sz="2400" dirty="0"/>
              <a:t>bola masuk ke telapak tangan, segera tangan </a:t>
            </a:r>
            <a:r>
              <a:rPr lang="id-ID" sz="2400" dirty="0" smtClean="0"/>
              <a:t>yang lain </a:t>
            </a:r>
            <a:r>
              <a:rPr lang="id-ID" sz="2400" dirty="0"/>
              <a:t>menutup dan mengambil bola yang ada </a:t>
            </a:r>
            <a:r>
              <a:rPr lang="id-ID" sz="2400" dirty="0" smtClean="0"/>
              <a:t>di dalamnya.</a:t>
            </a:r>
            <a:endParaRPr lang="en-ID" sz="2400" dirty="0"/>
          </a:p>
        </p:txBody>
      </p:sp>
      <p:pic>
        <p:nvPicPr>
          <p:cNvPr id="8194" name="Picture 2" descr="D:\JOB ERLANGGA\PPT PJOK SMP VIII Kurikulum Merdeka\PJOK SMP VIII KM\Powerpoint\Bab 3\2.7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0933" y="-223794"/>
            <a:ext cx="5840413" cy="7769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4717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41548962-069A-51C9-F8A3-D09B990BAC30}"/>
              </a:ext>
            </a:extLst>
          </p:cNvPr>
          <p:cNvSpPr/>
          <p:nvPr/>
        </p:nvSpPr>
        <p:spPr>
          <a:xfrm>
            <a:off x="203915" y="683832"/>
            <a:ext cx="7848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Video Gerak M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en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ngk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p Bol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endParaRPr lang="id-ID" sz="2800" b="1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pic>
        <p:nvPicPr>
          <p:cNvPr id="6" name="0036130200.0105.01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694837" y="1329478"/>
            <a:ext cx="8474774" cy="4732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241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218" name="Picture 2" descr="D:\JOB ERLANGGA\PPT PJOK SMP VIII Kurikulum Merdeka\PJOK SMP VIII KM\Powerpoint\Bab 3\10a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73253" y="1398147"/>
            <a:ext cx="5575754" cy="4061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3384B60D-36C2-6F66-A1A8-72E7AA160ED0}"/>
              </a:ext>
            </a:extLst>
          </p:cNvPr>
          <p:cNvSpPr/>
          <p:nvPr/>
        </p:nvSpPr>
        <p:spPr>
          <a:xfrm>
            <a:off x="152400" y="809295"/>
            <a:ext cx="95582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1. 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Keterampilan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V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ri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si Ger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k Spesifik Memukul 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B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ol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endParaRPr lang="id-ID" sz="2800" b="1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30908473-9D08-4830-0E1E-B47B0092EFBB}"/>
              </a:ext>
            </a:extLst>
          </p:cNvPr>
          <p:cNvSpPr txBox="1"/>
          <p:nvPr/>
        </p:nvSpPr>
        <p:spPr>
          <a:xfrm>
            <a:off x="152400" y="258454"/>
            <a:ext cx="457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2800" b="1" i="0" u="none" strike="noStrike" baseline="0" dirty="0" err="1">
                <a:solidFill>
                  <a:srgbClr val="7030A0"/>
                </a:solidFill>
                <a:cs typeface="Arial" panose="020B0604020202020204" pitchFamily="34" charset="0"/>
              </a:rPr>
              <a:t>Pembelajaran</a:t>
            </a:r>
            <a:r>
              <a:rPr lang="en-ID" sz="2800" b="1" i="0" u="none" strike="noStrike" baseline="0" dirty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id-ID" sz="2800" b="1" i="0" u="none" strike="noStrike" baseline="0" dirty="0" smtClean="0">
                <a:solidFill>
                  <a:srgbClr val="7030A0"/>
                </a:solidFill>
                <a:cs typeface="Arial" panose="020B0604020202020204" pitchFamily="34" charset="0"/>
              </a:rPr>
              <a:t>3</a:t>
            </a:r>
            <a:r>
              <a:rPr lang="en-ID" sz="2800" b="1" i="0" u="none" strike="noStrike" baseline="0" dirty="0" smtClean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endParaRPr lang="en-ID" sz="2800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91E1196C-4137-0ECE-5D16-0A43A6B7342B}"/>
              </a:ext>
            </a:extLst>
          </p:cNvPr>
          <p:cNvSpPr txBox="1"/>
          <p:nvPr/>
        </p:nvSpPr>
        <p:spPr>
          <a:xfrm>
            <a:off x="6849992" y="5140592"/>
            <a:ext cx="328997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cs typeface="Arial" panose="020B0604020202020204" pitchFamily="34" charset="0"/>
              </a:rPr>
              <a:t>pukulan tanpa ayunan</a:t>
            </a:r>
            <a:endParaRPr lang="en-US" sz="2400" dirty="0">
              <a:cs typeface="Arial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8E2DF8D4-6FCC-8F00-A7A0-8520CD4133E9}"/>
              </a:ext>
            </a:extLst>
          </p:cNvPr>
          <p:cNvSpPr txBox="1"/>
          <p:nvPr/>
        </p:nvSpPr>
        <p:spPr>
          <a:xfrm>
            <a:off x="1154426" y="5141502"/>
            <a:ext cx="356997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cs typeface="Arial" panose="020B0604020202020204" pitchFamily="34" charset="0"/>
              </a:rPr>
              <a:t>pukulan </a:t>
            </a:r>
            <a:r>
              <a:rPr lang="id-ID" sz="2400" dirty="0">
                <a:cs typeface="Arial" panose="020B0604020202020204" pitchFamily="34" charset="0"/>
              </a:rPr>
              <a:t>dengan </a:t>
            </a:r>
            <a:r>
              <a:rPr lang="id-ID" sz="2400" dirty="0" smtClean="0">
                <a:cs typeface="Arial" panose="020B0604020202020204" pitchFamily="34" charset="0"/>
              </a:rPr>
              <a:t>ayunan</a:t>
            </a:r>
            <a:endParaRPr lang="en-US" sz="2400" dirty="0">
              <a:cs typeface="Arial" pitchFamily="34" charset="0"/>
            </a:endParaRPr>
          </a:p>
        </p:txBody>
      </p:sp>
      <p:pic>
        <p:nvPicPr>
          <p:cNvPr id="9219" name="Picture 3" descr="D:\JOB ERLANGGA\PPT PJOK SMP VIII Kurikulum Merdeka\PJOK SMP VIII KM\Powerpoint\Bab 3\10b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5698" y="1740615"/>
            <a:ext cx="4585770" cy="3256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D:\JOB ERLANGGA\PPT PJOK SMP VIII Kurikulum Merdeka\PJOK SMP VIII KM\Powerpoint\Bab 3\10c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3837" y="1853848"/>
            <a:ext cx="5148129" cy="3286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3228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58C22683-9FC9-E58D-7754-E6B3F9504B77}"/>
              </a:ext>
            </a:extLst>
          </p:cNvPr>
          <p:cNvSpPr/>
          <p:nvPr/>
        </p:nvSpPr>
        <p:spPr>
          <a:xfrm>
            <a:off x="229671" y="661799"/>
            <a:ext cx="95711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2. Menganalisis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V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ri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si 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Gerak Spesifik 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Memukul 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B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ol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endParaRPr lang="id-ID" sz="2800" b="1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AAFC1F48-EDE1-E909-56FD-1EF50EB01D1D}"/>
              </a:ext>
            </a:extLst>
          </p:cNvPr>
          <p:cNvSpPr txBox="1"/>
          <p:nvPr/>
        </p:nvSpPr>
        <p:spPr>
          <a:xfrm>
            <a:off x="6529588" y="2483182"/>
            <a:ext cx="5662411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 smtClean="0"/>
              <a:t>Cara </a:t>
            </a:r>
            <a:r>
              <a:rPr lang="id-ID" sz="2400" dirty="0"/>
              <a:t>memukul bola </a:t>
            </a:r>
            <a:r>
              <a:rPr lang="id-ID" sz="2400" dirty="0" smtClean="0"/>
              <a:t>melambung: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/>
              <a:t>Posisi kedua kaki terbuka dengan posisi badan menghadap </a:t>
            </a:r>
            <a:r>
              <a:rPr lang="id-ID" sz="2400" dirty="0" smtClean="0"/>
              <a:t>ke arah pelambung.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Pegang </a:t>
            </a:r>
            <a:r>
              <a:rPr lang="id-ID" sz="2400" dirty="0"/>
              <a:t>kayu pemukul dengan kedua </a:t>
            </a:r>
            <a:r>
              <a:rPr lang="id-ID" sz="2400" dirty="0" smtClean="0"/>
              <a:t>tangan.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Ketika </a:t>
            </a:r>
            <a:r>
              <a:rPr lang="id-ID" sz="2400" dirty="0"/>
              <a:t>bola datang, pukul bola </a:t>
            </a:r>
            <a:r>
              <a:rPr lang="id-ID" sz="2400" dirty="0" smtClean="0"/>
              <a:t>sekuat-kuatnya.</a:t>
            </a:r>
            <a:endParaRPr lang="en-ID" sz="2400" dirty="0"/>
          </a:p>
        </p:txBody>
      </p:sp>
      <p:pic>
        <p:nvPicPr>
          <p:cNvPr id="10242" name="Picture 2" descr="D:\JOB ERLANGGA\PPT PJOK SMP VIII Kurikulum Merdeka\PJOK SMP VIII KM\Powerpoint\Bab 3\1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668" y="1326523"/>
            <a:ext cx="6396920" cy="4659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8837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58C22683-9FC9-E58D-7754-E6B3F9504B77}"/>
              </a:ext>
            </a:extLst>
          </p:cNvPr>
          <p:cNvSpPr/>
          <p:nvPr/>
        </p:nvSpPr>
        <p:spPr>
          <a:xfrm>
            <a:off x="176549" y="599621"/>
            <a:ext cx="95711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2. Menganalisis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V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ri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si 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Gerak Spesifik 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Memukul 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B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ol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endParaRPr lang="id-ID" sz="2800" b="1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AAFC1F48-EDE1-E909-56FD-1EF50EB01D1D}"/>
              </a:ext>
            </a:extLst>
          </p:cNvPr>
          <p:cNvSpPr txBox="1"/>
          <p:nvPr/>
        </p:nvSpPr>
        <p:spPr>
          <a:xfrm>
            <a:off x="5589430" y="2483182"/>
            <a:ext cx="6602569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 smtClean="0"/>
              <a:t>Cara </a:t>
            </a:r>
            <a:r>
              <a:rPr lang="id-ID" sz="2400" dirty="0"/>
              <a:t>memukul bola </a:t>
            </a:r>
            <a:r>
              <a:rPr lang="id-ID" sz="2400" dirty="0" smtClean="0"/>
              <a:t>mendatar: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/>
              <a:t>Posisi kedua kaki terbuka dan badan menghadap ke </a:t>
            </a:r>
            <a:r>
              <a:rPr lang="id-ID" sz="2400" dirty="0" smtClean="0"/>
              <a:t>arah pelambung.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Pegang </a:t>
            </a:r>
            <a:r>
              <a:rPr lang="id-ID" sz="2400" dirty="0"/>
              <a:t>kayu pemukul dengan kedua </a:t>
            </a:r>
            <a:r>
              <a:rPr lang="id-ID" sz="2400" dirty="0" smtClean="0"/>
              <a:t>tangan.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Ketika </a:t>
            </a:r>
            <a:r>
              <a:rPr lang="id-ID" sz="2400" dirty="0"/>
              <a:t>bola datang, ayunkan kayu pemukul secara mendatar </a:t>
            </a:r>
            <a:r>
              <a:rPr lang="id-ID" sz="2400" dirty="0" smtClean="0"/>
              <a:t>ke arah </a:t>
            </a:r>
            <a:r>
              <a:rPr lang="id-ID" sz="2400" dirty="0"/>
              <a:t>datangnya bola. Tujuannya agar bola bergerak </a:t>
            </a:r>
            <a:r>
              <a:rPr lang="id-ID" sz="2400" dirty="0" smtClean="0"/>
              <a:t>mendatar setelah dipukul.</a:t>
            </a:r>
            <a:endParaRPr lang="en-ID" sz="2400" dirty="0"/>
          </a:p>
        </p:txBody>
      </p:sp>
      <p:pic>
        <p:nvPicPr>
          <p:cNvPr id="11266" name="Picture 2" descr="D:\JOB ERLANGGA\PPT PJOK SMP VIII Kurikulum Merdeka\PJOK SMP VIII KM\Powerpoint\Bab 3\1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9040" y="1100302"/>
            <a:ext cx="6815343" cy="4964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4554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="" xmlns:a16="http://schemas.microsoft.com/office/drawing/2014/main" id="{5B7D0903-CF38-B38E-1343-CEB316AB5CDD}"/>
              </a:ext>
            </a:extLst>
          </p:cNvPr>
          <p:cNvSpPr/>
          <p:nvPr/>
        </p:nvSpPr>
        <p:spPr>
          <a:xfrm>
            <a:off x="10029527" y="5372822"/>
            <a:ext cx="1810303" cy="276999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200" dirty="0" err="1">
                <a:cs typeface="Arial" pitchFamily="34" charset="0"/>
              </a:rPr>
              <a:t>Sumber</a:t>
            </a:r>
            <a:r>
              <a:rPr lang="en-US" sz="1200" dirty="0">
                <a:cs typeface="Arial" pitchFamily="34" charset="0"/>
              </a:rPr>
              <a:t>: </a:t>
            </a:r>
            <a:r>
              <a:rPr lang="id-ID" sz="1200" i="1" dirty="0">
                <a:cs typeface="Arial" pitchFamily="34" charset="0"/>
              </a:rPr>
              <a:t>shutterstock.com</a:t>
            </a:r>
            <a:endParaRPr lang="en-US" sz="1200" i="1" dirty="0">
              <a:cs typeface="Arial" pitchFamily="34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="" xmlns:a16="http://schemas.microsoft.com/office/drawing/2014/main" id="{E3F6FAEA-0132-A009-ED46-ED113C2DB671}"/>
              </a:ext>
            </a:extLst>
          </p:cNvPr>
          <p:cNvGrpSpPr/>
          <p:nvPr/>
        </p:nvGrpSpPr>
        <p:grpSpPr>
          <a:xfrm>
            <a:off x="-1" y="1561825"/>
            <a:ext cx="6400802" cy="3935075"/>
            <a:chOff x="-1" y="1847850"/>
            <a:chExt cx="4543427" cy="2951305"/>
          </a:xfrm>
        </p:grpSpPr>
        <p:sp>
          <p:nvSpPr>
            <p:cNvPr id="19" name="Rectangle 18">
              <a:extLst>
                <a:ext uri="{FF2B5EF4-FFF2-40B4-BE49-F238E27FC236}">
                  <a16:creationId xmlns="" xmlns:a16="http://schemas.microsoft.com/office/drawing/2014/main" id="{6CC72A31-61D8-3361-CA1D-C13465408F0E}"/>
                </a:ext>
              </a:extLst>
            </p:cNvPr>
            <p:cNvSpPr/>
            <p:nvPr/>
          </p:nvSpPr>
          <p:spPr>
            <a:xfrm>
              <a:off x="1" y="2190750"/>
              <a:ext cx="4543425" cy="2608405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txBody>
            <a:bodyPr wrap="square">
              <a:spAutoFit/>
            </a:bodyPr>
            <a:lstStyle/>
            <a:p>
              <a:pPr marL="423143" indent="-423143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r>
                <a:rPr lang="id-ID" sz="2000" dirty="0" smtClean="0"/>
                <a:t>Menunjukkan </a:t>
              </a:r>
              <a:r>
                <a:rPr lang="id-ID" sz="2000" dirty="0"/>
                <a:t>kemampuan mempraktikkan keterampilan variasi gerak spesifik melempar atau mengoper </a:t>
              </a:r>
              <a:r>
                <a:rPr lang="id-ID" sz="2000" dirty="0" smtClean="0"/>
                <a:t>bola.</a:t>
              </a:r>
            </a:p>
            <a:p>
              <a:pPr marL="423143" indent="-423143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r>
                <a:rPr lang="id-ID" sz="2000" dirty="0" smtClean="0"/>
                <a:t>Menganalisis </a:t>
              </a:r>
              <a:r>
                <a:rPr lang="id-ID" sz="2000" dirty="0"/>
                <a:t>fakta, konsep, dan prosedur melakukan keterampilan variasi gerak spesifik melempar atau mengoper </a:t>
              </a:r>
              <a:r>
                <a:rPr lang="id-ID" sz="2000" dirty="0" smtClean="0"/>
                <a:t>bola.</a:t>
              </a:r>
            </a:p>
            <a:p>
              <a:pPr marL="423143" indent="-423143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r>
                <a:rPr lang="id-ID" sz="2000" dirty="0" smtClean="0"/>
                <a:t>Menunjukkan </a:t>
              </a:r>
              <a:r>
                <a:rPr lang="id-ID" sz="2000" dirty="0"/>
                <a:t>kemampuan dalam mempraktikkan keterampilan variasi gerak spesifik menangkap </a:t>
              </a:r>
              <a:r>
                <a:rPr lang="id-ID" sz="2000" dirty="0" smtClean="0"/>
                <a:t>bola.</a:t>
              </a:r>
            </a:p>
            <a:p>
              <a:pPr marL="423143" indent="-423143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r>
                <a:rPr lang="id-ID" sz="2000" dirty="0" smtClean="0"/>
                <a:t>Menganalisis </a:t>
              </a:r>
              <a:r>
                <a:rPr lang="id-ID" sz="2000" dirty="0"/>
                <a:t>fakta, konsep, dan prosedur melakukan keterampilan variasi gerak spesifik menangkap </a:t>
              </a:r>
              <a:r>
                <a:rPr lang="id-ID" sz="2000" dirty="0" smtClean="0"/>
                <a:t>bola.</a:t>
              </a:r>
            </a:p>
          </p:txBody>
        </p:sp>
        <p:sp>
          <p:nvSpPr>
            <p:cNvPr id="20" name="Rectangle 19">
              <a:extLst>
                <a:ext uri="{FF2B5EF4-FFF2-40B4-BE49-F238E27FC236}">
                  <a16:creationId xmlns="" xmlns:a16="http://schemas.microsoft.com/office/drawing/2014/main" id="{DFFD2C66-8CEC-CBBE-E0CB-7F6BB10E238A}"/>
                </a:ext>
              </a:extLst>
            </p:cNvPr>
            <p:cNvSpPr/>
            <p:nvPr/>
          </p:nvSpPr>
          <p:spPr>
            <a:xfrm>
              <a:off x="-1" y="1847850"/>
              <a:ext cx="4543426" cy="342900"/>
            </a:xfrm>
            <a:prstGeom prst="rect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="" xmlns:a16="http://schemas.microsoft.com/office/drawing/2014/main" id="{BA1DE567-DA1C-5C7F-36FE-182B3F68F8C3}"/>
              </a:ext>
            </a:extLst>
          </p:cNvPr>
          <p:cNvSpPr/>
          <p:nvPr/>
        </p:nvSpPr>
        <p:spPr>
          <a:xfrm>
            <a:off x="205007" y="1552009"/>
            <a:ext cx="25078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en-US" sz="2000" b="1" dirty="0" err="1">
                <a:solidFill>
                  <a:schemeClr val="bg1"/>
                </a:solidFill>
                <a:cs typeface="Calibri" pitchFamily="34" charset="0"/>
                <a:sym typeface="Arial" pitchFamily="34" charset="0"/>
              </a:rPr>
              <a:t>Tujuan</a:t>
            </a:r>
            <a:r>
              <a:rPr lang="en-US" sz="2000" b="1" dirty="0">
                <a:solidFill>
                  <a:schemeClr val="bg1"/>
                </a:solidFill>
                <a:cs typeface="Calibri" pitchFamily="34" charset="0"/>
                <a:sym typeface="Arial" pitchFamily="34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cs typeface="Calibri" pitchFamily="34" charset="0"/>
                <a:sym typeface="Arial" pitchFamily="34" charset="0"/>
              </a:rPr>
              <a:t>pembelajaran</a:t>
            </a:r>
            <a:r>
              <a:rPr lang="en-US" sz="2000" b="1" dirty="0">
                <a:solidFill>
                  <a:schemeClr val="bg1"/>
                </a:solidFill>
                <a:cs typeface="Calibri" pitchFamily="34" charset="0"/>
                <a:sym typeface="Arial" pitchFamily="34" charset="0"/>
              </a:rPr>
              <a:t>: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="" xmlns:a16="http://schemas.microsoft.com/office/drawing/2014/main" id="{8B48EAA3-157A-0143-F8A2-3FC98965C3AF}"/>
              </a:ext>
            </a:extLst>
          </p:cNvPr>
          <p:cNvGrpSpPr/>
          <p:nvPr/>
        </p:nvGrpSpPr>
        <p:grpSpPr>
          <a:xfrm>
            <a:off x="273596" y="260776"/>
            <a:ext cx="1183247" cy="1160511"/>
            <a:chOff x="4328803" y="1954100"/>
            <a:chExt cx="1440091" cy="1447246"/>
          </a:xfrm>
        </p:grpSpPr>
        <p:pic>
          <p:nvPicPr>
            <p:cNvPr id="14" name="Picture 2" descr="E:\ELISA\ERLANGGA LISA\2017\TEMPLATE PPT\SMP Penjaskes Orkes (K13N)\untuk BAB penjas.png">
              <a:extLst>
                <a:ext uri="{FF2B5EF4-FFF2-40B4-BE49-F238E27FC236}">
                  <a16:creationId xmlns="" xmlns:a16="http://schemas.microsoft.com/office/drawing/2014/main" id="{E7EA96A6-C946-16A5-46EB-FD59706E927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40143" y="1954100"/>
              <a:ext cx="1428751" cy="14472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Rectangle 14">
              <a:extLst>
                <a:ext uri="{FF2B5EF4-FFF2-40B4-BE49-F238E27FC236}">
                  <a16:creationId xmlns="" xmlns:a16="http://schemas.microsoft.com/office/drawing/2014/main" id="{0E70A27F-D83A-079E-66D7-FF19F9EB7B3A}"/>
                </a:ext>
              </a:extLst>
            </p:cNvPr>
            <p:cNvSpPr/>
            <p:nvPr/>
          </p:nvSpPr>
          <p:spPr>
            <a:xfrm>
              <a:off x="4328803" y="2140542"/>
              <a:ext cx="1428752" cy="10363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BAB </a:t>
              </a:r>
            </a:p>
            <a:p>
              <a:pPr algn="ctr"/>
              <a:r>
                <a:rPr lang="id-ID" sz="2400" b="1" dirty="0" smtClean="0">
                  <a:solidFill>
                    <a:schemeClr val="bg1"/>
                  </a:solidFill>
                </a:rPr>
                <a:t>3</a:t>
              </a:r>
              <a:endParaRPr lang="en-US"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74BE65CE-486A-79B3-C511-6110682F2D82}"/>
              </a:ext>
            </a:extLst>
          </p:cNvPr>
          <p:cNvSpPr txBox="1"/>
          <p:nvPr/>
        </p:nvSpPr>
        <p:spPr>
          <a:xfrm>
            <a:off x="1456842" y="241892"/>
            <a:ext cx="6888667" cy="1078040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214176" tIns="107087" rIns="214176" bIns="107087" rtlCol="0">
            <a:spAutoFit/>
          </a:bodyPr>
          <a:lstStyle/>
          <a:p>
            <a:r>
              <a:rPr lang="id-ID" sz="2800" b="1" dirty="0" smtClean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Variasi Gerak </a:t>
            </a:r>
            <a:r>
              <a:rPr lang="id-ID" sz="2800" b="1" dirty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Spesifik </a:t>
            </a:r>
            <a:r>
              <a:rPr lang="en-US" sz="2800" b="1" dirty="0" err="1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Permainan</a:t>
            </a:r>
            <a:r>
              <a:rPr lang="en-US" sz="2800" b="1" dirty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id-ID" sz="2800" b="1" dirty="0" smtClean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L</a:t>
            </a:r>
            <a:r>
              <a:rPr lang="en-US" sz="2800" b="1" dirty="0" smtClean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p</a:t>
            </a:r>
            <a:r>
              <a:rPr lang="en-US" sz="2800" b="1" dirty="0" smtClean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ng</a:t>
            </a:r>
            <a:r>
              <a:rPr lang="en-US" sz="2800" b="1" dirty="0" smtClean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n: </a:t>
            </a:r>
            <a:r>
              <a:rPr lang="id-ID" sz="2800" b="1" i="1" dirty="0" smtClean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Rounders</a:t>
            </a:r>
            <a:endParaRPr lang="en-US" sz="2800" b="1" i="1" dirty="0">
              <a:solidFill>
                <a:srgbClr val="7030A0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5807" y="1786577"/>
            <a:ext cx="5234023" cy="34893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16228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58C22683-9FC9-E58D-7754-E6B3F9504B77}"/>
              </a:ext>
            </a:extLst>
          </p:cNvPr>
          <p:cNvSpPr/>
          <p:nvPr/>
        </p:nvSpPr>
        <p:spPr>
          <a:xfrm>
            <a:off x="229670" y="636042"/>
            <a:ext cx="95711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2. Menganalisis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V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ri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si 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Gerak Spesifik 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Memukul 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B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ol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endParaRPr lang="id-ID" sz="2800" b="1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AAFC1F48-EDE1-E909-56FD-1EF50EB01D1D}"/>
              </a:ext>
            </a:extLst>
          </p:cNvPr>
          <p:cNvSpPr txBox="1"/>
          <p:nvPr/>
        </p:nvSpPr>
        <p:spPr>
          <a:xfrm>
            <a:off x="5116672" y="1751163"/>
            <a:ext cx="7075328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 smtClean="0"/>
              <a:t>Cara </a:t>
            </a:r>
            <a:r>
              <a:rPr lang="id-ID" sz="2400" dirty="0"/>
              <a:t>memukul bola pendek atau tidak </a:t>
            </a:r>
            <a:r>
              <a:rPr lang="id-ID" sz="2400" dirty="0" smtClean="0"/>
              <a:t>diayun: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/>
              <a:t>Pegang kayu pemukul, lalu berdiri dengan posisi badan</a:t>
            </a:r>
            <a:br>
              <a:rPr lang="id-ID" sz="2400" dirty="0"/>
            </a:br>
            <a:r>
              <a:rPr lang="id-ID" sz="2400" dirty="0" smtClean="0"/>
              <a:t>menyamping.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Kedua </a:t>
            </a:r>
            <a:r>
              <a:rPr lang="id-ID" sz="2400" dirty="0"/>
              <a:t>kaki dibuka selebar bahu, kaki kiri berada di depan </a:t>
            </a:r>
            <a:r>
              <a:rPr lang="id-ID" sz="2400" dirty="0" smtClean="0"/>
              <a:t>dan kaki </a:t>
            </a:r>
            <a:r>
              <a:rPr lang="id-ID" sz="2400" dirty="0"/>
              <a:t>kanan di </a:t>
            </a:r>
            <a:r>
              <a:rPr lang="id-ID" sz="2400" dirty="0" smtClean="0"/>
              <a:t>belakang.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Tarik </a:t>
            </a:r>
            <a:r>
              <a:rPr lang="id-ID" sz="2400" dirty="0"/>
              <a:t>tangan pemegang kayu pemukul ke belakang </a:t>
            </a:r>
            <a:r>
              <a:rPr lang="id-ID" sz="2400" dirty="0" smtClean="0"/>
              <a:t>atas.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Pandangan </a:t>
            </a:r>
            <a:r>
              <a:rPr lang="id-ID" sz="2400" dirty="0"/>
              <a:t>ke arah pelambung serta arah datangnya </a:t>
            </a:r>
            <a:r>
              <a:rPr lang="id-ID" sz="2400" dirty="0" smtClean="0"/>
              <a:t>bola.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Pukul </a:t>
            </a:r>
            <a:r>
              <a:rPr lang="id-ID" sz="2400" dirty="0"/>
              <a:t>bola dengan menahan bola atau tanpa diayun </a:t>
            </a:r>
            <a:r>
              <a:rPr lang="id-ID" sz="2400" dirty="0" smtClean="0"/>
              <a:t>sehingga bola </a:t>
            </a:r>
            <a:r>
              <a:rPr lang="id-ID" sz="2400" dirty="0"/>
              <a:t>jatuh di dekat </a:t>
            </a:r>
            <a:r>
              <a:rPr lang="id-ID" sz="2400" dirty="0" smtClean="0"/>
              <a:t>pemukul.</a:t>
            </a:r>
            <a:endParaRPr lang="en-ID" sz="2400" dirty="0"/>
          </a:p>
        </p:txBody>
      </p:sp>
      <p:pic>
        <p:nvPicPr>
          <p:cNvPr id="12290" name="Picture 2" descr="D:\JOB ERLANGGA\PPT PJOK SMP VIII Kurikulum Merdeka\PJOK SMP VIII KM\Powerpoint\Bab 3\1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39585" y="853576"/>
            <a:ext cx="7070886" cy="5150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8863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41548962-069A-51C9-F8A3-D09B990BAC30}"/>
              </a:ext>
            </a:extLst>
          </p:cNvPr>
          <p:cNvSpPr/>
          <p:nvPr/>
        </p:nvSpPr>
        <p:spPr>
          <a:xfrm>
            <a:off x="191037" y="551415"/>
            <a:ext cx="7848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Video Gerak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Memukul 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B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ol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endParaRPr lang="id-ID" sz="2800" b="1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pic>
        <p:nvPicPr>
          <p:cNvPr id="6" name="0036130200.0109.01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509485" y="1317121"/>
            <a:ext cx="8721910" cy="4870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31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3384B60D-36C2-6F66-A1A8-72E7AA160ED0}"/>
              </a:ext>
            </a:extLst>
          </p:cNvPr>
          <p:cNvSpPr/>
          <p:nvPr/>
        </p:nvSpPr>
        <p:spPr>
          <a:xfrm>
            <a:off x="152400" y="791921"/>
            <a:ext cx="955827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1. 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Keterampilan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V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ri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si Ger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k Spesifik Berl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ri ke Ti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ng Hingg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p (</a:t>
            </a:r>
            <a:r>
              <a:rPr lang="id-ID" sz="2800" b="1" i="1" dirty="0" smtClean="0">
                <a:solidFill>
                  <a:srgbClr val="7030A0"/>
                </a:solidFill>
                <a:cs typeface="Arial" panose="020B0604020202020204" pitchFamily="34" charset="0"/>
              </a:rPr>
              <a:t>Home B</a:t>
            </a:r>
            <a:r>
              <a:rPr lang="nb-NO" sz="2800" b="1" i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i="1" dirty="0" smtClean="0">
                <a:solidFill>
                  <a:srgbClr val="7030A0"/>
                </a:solidFill>
                <a:cs typeface="Arial" panose="020B0604020202020204" pitchFamily="34" charset="0"/>
              </a:rPr>
              <a:t>se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)</a:t>
            </a:r>
            <a:endParaRPr lang="id-ID" sz="2800" b="1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pic>
        <p:nvPicPr>
          <p:cNvPr id="13314" name="Picture 2" descr="D:\JOB ERLANGGA\PPT PJOK SMP VIII Kurikulum Merdeka\PJOK SMP VIII KM\Powerpoint\Bab 3\1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90968"/>
            <a:ext cx="6511442" cy="404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30908473-9D08-4830-0E1E-B47B0092EFBB}"/>
              </a:ext>
            </a:extLst>
          </p:cNvPr>
          <p:cNvSpPr txBox="1"/>
          <p:nvPr/>
        </p:nvSpPr>
        <p:spPr>
          <a:xfrm>
            <a:off x="152400" y="258454"/>
            <a:ext cx="457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2800" b="1" i="0" u="none" strike="noStrike" baseline="0" dirty="0" err="1">
                <a:solidFill>
                  <a:srgbClr val="7030A0"/>
                </a:solidFill>
                <a:cs typeface="Arial" panose="020B0604020202020204" pitchFamily="34" charset="0"/>
              </a:rPr>
              <a:t>Pembelajaran</a:t>
            </a:r>
            <a:r>
              <a:rPr lang="en-ID" sz="2800" b="1" i="0" u="none" strike="noStrike" baseline="0" dirty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id-ID" sz="2800" b="1" i="0" u="none" strike="noStrike" baseline="0" dirty="0" smtClean="0">
                <a:solidFill>
                  <a:srgbClr val="7030A0"/>
                </a:solidFill>
                <a:cs typeface="Arial" panose="020B0604020202020204" pitchFamily="34" charset="0"/>
              </a:rPr>
              <a:t>4</a:t>
            </a:r>
            <a:r>
              <a:rPr lang="en-ID" sz="2800" b="1" i="0" u="none" strike="noStrike" baseline="0" dirty="0" smtClean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endParaRPr lang="en-ID" sz="2800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F7595D3C-41EB-EC48-8C8B-F66DA5FD96DC}"/>
              </a:ext>
            </a:extLst>
          </p:cNvPr>
          <p:cNvSpPr txBox="1"/>
          <p:nvPr/>
        </p:nvSpPr>
        <p:spPr>
          <a:xfrm>
            <a:off x="685801" y="5516285"/>
            <a:ext cx="562484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cs typeface="Arial" panose="020B0604020202020204" pitchFamily="34" charset="0"/>
              </a:rPr>
              <a:t>b</a:t>
            </a:r>
            <a:r>
              <a:rPr lang="en-US" sz="2400" dirty="0" err="1" smtClean="0">
                <a:cs typeface="Arial" panose="020B0604020202020204" pitchFamily="34" charset="0"/>
              </a:rPr>
              <a:t>erlari</a:t>
            </a:r>
            <a:r>
              <a:rPr lang="en-US" sz="2400" dirty="0" smtClean="0">
                <a:cs typeface="Arial" panose="020B0604020202020204" pitchFamily="34" charset="0"/>
              </a:rPr>
              <a:t> </a:t>
            </a:r>
            <a:r>
              <a:rPr lang="en-US" sz="2400" dirty="0" err="1">
                <a:cs typeface="Arial" panose="020B0604020202020204" pitchFamily="34" charset="0"/>
              </a:rPr>
              <a:t>ke</a:t>
            </a:r>
            <a:r>
              <a:rPr lang="en-US" sz="2400" dirty="0">
                <a:cs typeface="Arial" panose="020B0604020202020204" pitchFamily="34" charset="0"/>
              </a:rPr>
              <a:t> </a:t>
            </a:r>
            <a:r>
              <a:rPr lang="en-US" sz="2400" dirty="0" err="1">
                <a:cs typeface="Arial" panose="020B0604020202020204" pitchFamily="34" charset="0"/>
              </a:rPr>
              <a:t>tiang</a:t>
            </a:r>
            <a:r>
              <a:rPr lang="en-US" sz="2400" dirty="0">
                <a:cs typeface="Arial" panose="020B0604020202020204" pitchFamily="34" charset="0"/>
              </a:rPr>
              <a:t> </a:t>
            </a:r>
            <a:r>
              <a:rPr lang="en-US" sz="2400" dirty="0" err="1">
                <a:cs typeface="Arial" panose="020B0604020202020204" pitchFamily="34" charset="0"/>
              </a:rPr>
              <a:t>hinggap</a:t>
            </a:r>
            <a:r>
              <a:rPr lang="en-US" sz="2400" dirty="0">
                <a:cs typeface="Arial" panose="020B0604020202020204" pitchFamily="34" charset="0"/>
              </a:rPr>
              <a:t> (</a:t>
            </a:r>
            <a:r>
              <a:rPr lang="en-US" sz="2400" i="1" dirty="0">
                <a:cs typeface="Arial" panose="020B0604020202020204" pitchFamily="34" charset="0"/>
              </a:rPr>
              <a:t>home base</a:t>
            </a:r>
            <a:r>
              <a:rPr lang="en-US" sz="2400" dirty="0">
                <a:cs typeface="Arial" panose="020B0604020202020204" pitchFamily="34" charset="0"/>
              </a:rPr>
              <a:t>) </a:t>
            </a:r>
            <a:endParaRPr lang="id-ID" sz="2400" dirty="0"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F7595D3C-41EB-EC48-8C8B-F66DA5FD96DC}"/>
              </a:ext>
            </a:extLst>
          </p:cNvPr>
          <p:cNvSpPr txBox="1"/>
          <p:nvPr/>
        </p:nvSpPr>
        <p:spPr>
          <a:xfrm>
            <a:off x="6684134" y="2843500"/>
            <a:ext cx="5280339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>
                <a:cs typeface="Arial" panose="020B0604020202020204" pitchFamily="34" charset="0"/>
              </a:rPr>
              <a:t>Semua pemain dalam permainan </a:t>
            </a:r>
            <a:r>
              <a:rPr lang="id-ID" sz="2400" i="1" dirty="0">
                <a:cs typeface="Arial" panose="020B0604020202020204" pitchFamily="34" charset="0"/>
              </a:rPr>
              <a:t>rounders </a:t>
            </a:r>
            <a:r>
              <a:rPr lang="id-ID" sz="2400" dirty="0">
                <a:cs typeface="Arial" panose="020B0604020202020204" pitchFamily="34" charset="0"/>
              </a:rPr>
              <a:t>harus </a:t>
            </a:r>
            <a:r>
              <a:rPr lang="id-ID" sz="2400" dirty="0" smtClean="0">
                <a:cs typeface="Arial" panose="020B0604020202020204" pitchFamily="34" charset="0"/>
              </a:rPr>
              <a:t>memiliki kecepatan </a:t>
            </a:r>
            <a:r>
              <a:rPr lang="id-ID" sz="2400" dirty="0">
                <a:cs typeface="Arial" panose="020B0604020202020204" pitchFamily="34" charset="0"/>
              </a:rPr>
              <a:t>berlari dan memperhatikan kondisi sekitar untuk </a:t>
            </a:r>
            <a:r>
              <a:rPr lang="id-ID" sz="2400" dirty="0" smtClean="0">
                <a:cs typeface="Arial" panose="020B0604020202020204" pitchFamily="34" charset="0"/>
              </a:rPr>
              <a:t>dapat segera </a:t>
            </a:r>
            <a:r>
              <a:rPr lang="id-ID" sz="2400" dirty="0">
                <a:cs typeface="Arial" panose="020B0604020202020204" pitchFamily="34" charset="0"/>
              </a:rPr>
              <a:t>sampai ke tiang hinggap (</a:t>
            </a:r>
            <a:r>
              <a:rPr lang="id-ID" sz="2400" i="1" dirty="0">
                <a:cs typeface="Arial" panose="020B0604020202020204" pitchFamily="34" charset="0"/>
              </a:rPr>
              <a:t>home base</a:t>
            </a:r>
            <a:r>
              <a:rPr lang="id-ID" sz="2400" dirty="0">
                <a:cs typeface="Arial" panose="020B0604020202020204" pitchFamily="34" charset="0"/>
              </a:rPr>
              <a:t>) dengan aman</a:t>
            </a:r>
            <a:r>
              <a:rPr lang="id-ID" sz="2400" dirty="0" smtClean="0">
                <a:cs typeface="Arial" panose="020B0604020202020204" pitchFamily="34" charset="0"/>
              </a:rPr>
              <a:t>.</a:t>
            </a:r>
            <a:endParaRPr lang="id-ID" sz="2400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3415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58C22683-9FC9-E58D-7754-E6B3F9504B77}"/>
              </a:ext>
            </a:extLst>
          </p:cNvPr>
          <p:cNvSpPr/>
          <p:nvPr/>
        </p:nvSpPr>
        <p:spPr>
          <a:xfrm>
            <a:off x="229670" y="462109"/>
            <a:ext cx="809008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2. Menganalisis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V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ri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si 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Gerak Spesifik 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Berl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ri ke Ti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ng Hingg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p (</a:t>
            </a:r>
            <a:r>
              <a:rPr lang="id-ID" sz="2800" b="1" i="1" dirty="0">
                <a:solidFill>
                  <a:srgbClr val="7030A0"/>
                </a:solidFill>
                <a:cs typeface="Arial" panose="020B0604020202020204" pitchFamily="34" charset="0"/>
              </a:rPr>
              <a:t>Home B</a:t>
            </a:r>
            <a:r>
              <a:rPr lang="nb-NO" sz="2800" b="1" i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i="1" dirty="0">
                <a:solidFill>
                  <a:srgbClr val="7030A0"/>
                </a:solidFill>
                <a:cs typeface="Arial" panose="020B0604020202020204" pitchFamily="34" charset="0"/>
              </a:rPr>
              <a:t>se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AAFC1F48-EDE1-E909-56FD-1EF50EB01D1D}"/>
              </a:ext>
            </a:extLst>
          </p:cNvPr>
          <p:cNvSpPr txBox="1"/>
          <p:nvPr/>
        </p:nvSpPr>
        <p:spPr>
          <a:xfrm>
            <a:off x="1687133" y="5042881"/>
            <a:ext cx="9878096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Cara </a:t>
            </a:r>
            <a:r>
              <a:rPr lang="en-US" sz="2400" dirty="0" err="1"/>
              <a:t>berlari</a:t>
            </a:r>
            <a:r>
              <a:rPr lang="en-US" sz="2400" dirty="0"/>
              <a:t> </a:t>
            </a:r>
            <a:r>
              <a:rPr lang="en-US" sz="2400" dirty="0" err="1"/>
              <a:t>ke</a:t>
            </a:r>
            <a:r>
              <a:rPr lang="en-US" sz="2400" dirty="0"/>
              <a:t> </a:t>
            </a:r>
            <a:r>
              <a:rPr lang="en-US" sz="2400" dirty="0" err="1"/>
              <a:t>tiang</a:t>
            </a:r>
            <a:r>
              <a:rPr lang="en-US" sz="2400" dirty="0"/>
              <a:t> </a:t>
            </a:r>
            <a:r>
              <a:rPr lang="en-US" sz="2400" dirty="0" err="1"/>
              <a:t>hinggap</a:t>
            </a:r>
            <a:r>
              <a:rPr lang="en-US" sz="2400" dirty="0"/>
              <a:t> (</a:t>
            </a:r>
            <a:r>
              <a:rPr lang="en-US" sz="2400" i="1" dirty="0"/>
              <a:t>home base</a:t>
            </a:r>
            <a:r>
              <a:rPr lang="en-US" sz="2400" dirty="0" smtClean="0"/>
              <a:t>)</a:t>
            </a:r>
            <a:r>
              <a:rPr lang="id-ID" sz="2400" dirty="0" smtClean="0"/>
              <a:t>: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/>
              <a:t>Posisi badan condong ke depan dengan berat badan </a:t>
            </a:r>
            <a:r>
              <a:rPr lang="id-ID" sz="2400" dirty="0" smtClean="0"/>
              <a:t>berada di </a:t>
            </a:r>
            <a:r>
              <a:rPr lang="id-ID" sz="2400" dirty="0"/>
              <a:t>kaki </a:t>
            </a:r>
            <a:r>
              <a:rPr lang="id-ID" sz="2400" dirty="0" smtClean="0"/>
              <a:t>depan.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Lari </a:t>
            </a:r>
            <a:r>
              <a:rPr lang="id-ID" sz="2400" dirty="0"/>
              <a:t>secepat-cepatnya ke arah tiang hinggap (</a:t>
            </a:r>
            <a:r>
              <a:rPr lang="id-ID" sz="2400" i="1" dirty="0"/>
              <a:t>home base</a:t>
            </a:r>
            <a:r>
              <a:rPr lang="id-ID" sz="2400" dirty="0"/>
              <a:t>), </a:t>
            </a:r>
            <a:r>
              <a:rPr lang="id-ID" sz="2400" dirty="0" smtClean="0"/>
              <a:t>lalu</a:t>
            </a:r>
            <a:r>
              <a:rPr lang="en-US" sz="2400" dirty="0" smtClean="0"/>
              <a:t> </a:t>
            </a:r>
            <a:r>
              <a:rPr lang="id-ID" sz="2400" dirty="0" smtClean="0"/>
              <a:t>segera</a:t>
            </a:r>
            <a:r>
              <a:rPr lang="en-US" sz="2400" dirty="0" smtClean="0"/>
              <a:t> </a:t>
            </a:r>
            <a:r>
              <a:rPr lang="id-ID" sz="2400" dirty="0" smtClean="0"/>
              <a:t>kembali </a:t>
            </a:r>
            <a:r>
              <a:rPr lang="id-ID" sz="2400" dirty="0"/>
              <a:t>ke tempat </a:t>
            </a:r>
            <a:r>
              <a:rPr lang="id-ID" sz="2400" dirty="0" smtClean="0"/>
              <a:t>semula.</a:t>
            </a:r>
            <a:endParaRPr lang="en-ID" sz="2400" dirty="0"/>
          </a:p>
        </p:txBody>
      </p:sp>
      <p:pic>
        <p:nvPicPr>
          <p:cNvPr id="16386" name="Picture 2" descr="D:\JOB ERLANGGA\PPT PJOK SMP VIII Kurikulum Merdeka\PJOK SMP VIII KM\Powerpoint\Bab 3\15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067" y="-373487"/>
            <a:ext cx="9094634" cy="6625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1754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41548962-069A-51C9-F8A3-D09B990BAC30}"/>
              </a:ext>
            </a:extLst>
          </p:cNvPr>
          <p:cNvSpPr/>
          <p:nvPr/>
        </p:nvSpPr>
        <p:spPr>
          <a:xfrm>
            <a:off x="203915" y="683832"/>
            <a:ext cx="7848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Video Gerak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Berl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ri ke Ti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ng Hingg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p (</a:t>
            </a:r>
            <a:r>
              <a:rPr lang="id-ID" sz="2800" b="1" i="1" dirty="0">
                <a:solidFill>
                  <a:srgbClr val="7030A0"/>
                </a:solidFill>
                <a:cs typeface="Arial" panose="020B0604020202020204" pitchFamily="34" charset="0"/>
              </a:rPr>
              <a:t>Home B</a:t>
            </a:r>
            <a:r>
              <a:rPr lang="nb-NO" sz="2800" b="1" i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i="1" dirty="0">
                <a:solidFill>
                  <a:srgbClr val="7030A0"/>
                </a:solidFill>
                <a:cs typeface="Arial" panose="020B0604020202020204" pitchFamily="34" charset="0"/>
              </a:rPr>
              <a:t>se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)</a:t>
            </a:r>
          </a:p>
        </p:txBody>
      </p:sp>
      <p:pic>
        <p:nvPicPr>
          <p:cNvPr id="7" name="0036130200.0112.01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509485" y="1330620"/>
            <a:ext cx="8606972" cy="4806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2389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3384B60D-36C2-6F66-A1A8-72E7AA160ED0}"/>
              </a:ext>
            </a:extLst>
          </p:cNvPr>
          <p:cNvSpPr/>
          <p:nvPr/>
        </p:nvSpPr>
        <p:spPr>
          <a:xfrm>
            <a:off x="152400" y="891287"/>
            <a:ext cx="95582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1. 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Keterampilan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V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ri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si Ger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k Spesifik Mem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tik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n L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w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n</a:t>
            </a:r>
            <a:endParaRPr lang="id-ID" sz="2800" b="1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30908473-9D08-4830-0E1E-B47B0092EFBB}"/>
              </a:ext>
            </a:extLst>
          </p:cNvPr>
          <p:cNvSpPr txBox="1"/>
          <p:nvPr/>
        </p:nvSpPr>
        <p:spPr>
          <a:xfrm>
            <a:off x="152400" y="258454"/>
            <a:ext cx="457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2800" b="1" i="0" u="none" strike="noStrike" baseline="0" dirty="0" err="1">
                <a:solidFill>
                  <a:srgbClr val="7030A0"/>
                </a:solidFill>
                <a:cs typeface="Arial" panose="020B0604020202020204" pitchFamily="34" charset="0"/>
              </a:rPr>
              <a:t>Pembelajaran</a:t>
            </a:r>
            <a:r>
              <a:rPr lang="en-ID" sz="2800" b="1" i="0" u="none" strike="noStrike" baseline="0" dirty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id-ID" sz="2800" b="1" i="0" u="none" strike="noStrike" baseline="0" dirty="0" smtClean="0">
                <a:solidFill>
                  <a:srgbClr val="7030A0"/>
                </a:solidFill>
                <a:cs typeface="Arial" panose="020B0604020202020204" pitchFamily="34" charset="0"/>
              </a:rPr>
              <a:t>5</a:t>
            </a:r>
            <a:r>
              <a:rPr lang="en-ID" sz="2800" b="1" i="0" u="none" strike="noStrike" baseline="0" dirty="0" smtClean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endParaRPr lang="en-ID" sz="2800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F7595D3C-41EB-EC48-8C8B-F66DA5FD96DC}"/>
              </a:ext>
            </a:extLst>
          </p:cNvPr>
          <p:cNvSpPr txBox="1"/>
          <p:nvPr/>
        </p:nvSpPr>
        <p:spPr>
          <a:xfrm>
            <a:off x="993508" y="5085926"/>
            <a:ext cx="4565233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cs typeface="Arial" panose="020B0604020202020204" pitchFamily="34" charset="0"/>
              </a:rPr>
              <a:t>mematikan </a:t>
            </a:r>
            <a:r>
              <a:rPr lang="id-ID" sz="2400" dirty="0">
                <a:cs typeface="Arial" panose="020B0604020202020204" pitchFamily="34" charset="0"/>
              </a:rPr>
              <a:t>lawan dengan menyentuhkan </a:t>
            </a:r>
            <a:r>
              <a:rPr lang="id-ID" sz="2400" dirty="0" smtClean="0">
                <a:cs typeface="Arial" panose="020B0604020202020204" pitchFamily="34" charset="0"/>
              </a:rPr>
              <a:t>bola ke </a:t>
            </a:r>
            <a:r>
              <a:rPr lang="id-ID" sz="2400" dirty="0">
                <a:cs typeface="Arial" panose="020B0604020202020204" pitchFamily="34" charset="0"/>
              </a:rPr>
              <a:t>bagian tubuh pemukul sebelum sampai ke tiang hinggap (</a:t>
            </a:r>
            <a:r>
              <a:rPr lang="id-ID" sz="2400" i="1" dirty="0">
                <a:cs typeface="Arial" panose="020B0604020202020204" pitchFamily="34" charset="0"/>
              </a:rPr>
              <a:t>home base</a:t>
            </a:r>
            <a:r>
              <a:rPr lang="id-ID" sz="2400" dirty="0" smtClean="0">
                <a:cs typeface="Arial" panose="020B0604020202020204" pitchFamily="34" charset="0"/>
              </a:rPr>
              <a:t>)</a:t>
            </a:r>
            <a:endParaRPr lang="id-ID" sz="2400" dirty="0"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F7595D3C-41EB-EC48-8C8B-F66DA5FD96DC}"/>
              </a:ext>
            </a:extLst>
          </p:cNvPr>
          <p:cNvSpPr txBox="1"/>
          <p:nvPr/>
        </p:nvSpPr>
        <p:spPr>
          <a:xfrm>
            <a:off x="6451404" y="5094767"/>
            <a:ext cx="490136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cs typeface="Arial" panose="020B0604020202020204" pitchFamily="34" charset="0"/>
              </a:rPr>
              <a:t>mematikan </a:t>
            </a:r>
            <a:r>
              <a:rPr lang="id-ID" sz="2400" dirty="0">
                <a:cs typeface="Arial" panose="020B0604020202020204" pitchFamily="34" charset="0"/>
              </a:rPr>
              <a:t>lawan dengan membawa </a:t>
            </a:r>
            <a:r>
              <a:rPr lang="id-ID" sz="2400" dirty="0" smtClean="0">
                <a:cs typeface="Arial" panose="020B0604020202020204" pitchFamily="34" charset="0"/>
              </a:rPr>
              <a:t>bola menyentuh </a:t>
            </a:r>
            <a:r>
              <a:rPr lang="id-ID" sz="2400" dirty="0">
                <a:cs typeface="Arial" panose="020B0604020202020204" pitchFamily="34" charset="0"/>
              </a:rPr>
              <a:t>tiang hinggap (</a:t>
            </a:r>
            <a:r>
              <a:rPr lang="id-ID" sz="2400" i="1" dirty="0">
                <a:cs typeface="Arial" panose="020B0604020202020204" pitchFamily="34" charset="0"/>
              </a:rPr>
              <a:t>home base</a:t>
            </a:r>
            <a:r>
              <a:rPr lang="id-ID" sz="2400" dirty="0">
                <a:cs typeface="Arial" panose="020B0604020202020204" pitchFamily="34" charset="0"/>
              </a:rPr>
              <a:t>) sebelum pemain pemukul sampai ke </a:t>
            </a:r>
            <a:r>
              <a:rPr lang="id-ID" sz="2400" dirty="0" smtClean="0">
                <a:cs typeface="Arial" panose="020B0604020202020204" pitchFamily="34" charset="0"/>
              </a:rPr>
              <a:t>tiang hinggap </a:t>
            </a:r>
            <a:r>
              <a:rPr lang="id-ID" sz="2400" dirty="0">
                <a:cs typeface="Arial" panose="020B0604020202020204" pitchFamily="34" charset="0"/>
              </a:rPr>
              <a:t>(</a:t>
            </a:r>
            <a:r>
              <a:rPr lang="id-ID" sz="2400" i="1" dirty="0">
                <a:cs typeface="Arial" panose="020B0604020202020204" pitchFamily="34" charset="0"/>
              </a:rPr>
              <a:t>home base</a:t>
            </a:r>
            <a:r>
              <a:rPr lang="id-ID" sz="2400" dirty="0" smtClean="0">
                <a:cs typeface="Arial" panose="020B0604020202020204" pitchFamily="34" charset="0"/>
              </a:rPr>
              <a:t>)</a:t>
            </a:r>
            <a:endParaRPr lang="id-ID" sz="2400" dirty="0">
              <a:cs typeface="Arial" panose="020B0604020202020204" pitchFamily="34" charset="0"/>
            </a:endParaRPr>
          </a:p>
        </p:txBody>
      </p:sp>
      <p:pic>
        <p:nvPicPr>
          <p:cNvPr id="14338" name="Picture 2" descr="D:\JOB ERLANGGA\PPT PJOK SMP VIII Kurikulum Merdeka\PJOK SMP VIII KM\Powerpoint\Bab 3\16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655" y="1571223"/>
            <a:ext cx="5155086" cy="3514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9" name="Picture 3" descr="D:\JOB ERLANGGA\PPT PJOK SMP VIII Kurikulum Merdeka\PJOK SMP VIII KM\Powerpoint\Bab 3\17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8741" y="1560950"/>
            <a:ext cx="6085140" cy="3524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506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AAFC1F48-EDE1-E909-56FD-1EF50EB01D1D}"/>
              </a:ext>
            </a:extLst>
          </p:cNvPr>
          <p:cNvSpPr txBox="1"/>
          <p:nvPr/>
        </p:nvSpPr>
        <p:spPr>
          <a:xfrm>
            <a:off x="1648495" y="3730806"/>
            <a:ext cx="10026467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Cara pukulan mematikan </a:t>
            </a:r>
            <a:r>
              <a:rPr lang="id-ID" sz="2400" dirty="0" smtClean="0"/>
              <a:t>lawan: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/>
              <a:t>Berlari dengan membawa bola dan sentuhkan bola ke </a:t>
            </a:r>
            <a:r>
              <a:rPr lang="id-ID" sz="2400" dirty="0" smtClean="0"/>
              <a:t>badan lawan/pemukul</a:t>
            </a:r>
            <a:r>
              <a:rPr lang="id-ID" sz="2400" dirty="0"/>
              <a:t>. Posisi badan menghadap ke depan </a:t>
            </a:r>
            <a:r>
              <a:rPr lang="id-ID" sz="2400" dirty="0" smtClean="0"/>
              <a:t>lawan, pandangan </a:t>
            </a:r>
            <a:r>
              <a:rPr lang="id-ID" sz="2400" dirty="0"/>
              <a:t>tertuju ke arah lawan. Kaki melangkah dengan </a:t>
            </a:r>
            <a:r>
              <a:rPr lang="id-ID" sz="2400" dirty="0" smtClean="0"/>
              <a:t>cepat secara </a:t>
            </a:r>
            <a:r>
              <a:rPr lang="id-ID" sz="2400" dirty="0"/>
              <a:t>bersamaan dengan tangan menyentuhkan bola ke </a:t>
            </a:r>
            <a:r>
              <a:rPr lang="id-ID" sz="2400" dirty="0" smtClean="0"/>
              <a:t>lawan.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Berlari </a:t>
            </a:r>
            <a:r>
              <a:rPr lang="id-ID" sz="2400" dirty="0"/>
              <a:t>dengan cepat untuk mendahului lawan yang </a:t>
            </a:r>
            <a:r>
              <a:rPr lang="id-ID" sz="2400" dirty="0" smtClean="0"/>
              <a:t>berlari menuju </a:t>
            </a:r>
            <a:r>
              <a:rPr lang="id-ID" sz="2400" dirty="0"/>
              <a:t>tiang hinggap (</a:t>
            </a:r>
            <a:r>
              <a:rPr lang="id-ID" sz="2400" i="1" dirty="0"/>
              <a:t>home base</a:t>
            </a:r>
            <a:r>
              <a:rPr lang="id-ID" sz="2400" dirty="0"/>
              <a:t>). Upayakan agar </a:t>
            </a:r>
            <a:r>
              <a:rPr lang="id-ID" sz="2400" dirty="0" smtClean="0"/>
              <a:t>berlari sampai </a:t>
            </a:r>
            <a:r>
              <a:rPr lang="id-ID" sz="2400" dirty="0"/>
              <a:t>ke tiang hinggap (</a:t>
            </a:r>
            <a:r>
              <a:rPr lang="id-ID" sz="2400" i="1" dirty="0"/>
              <a:t>home base</a:t>
            </a:r>
            <a:r>
              <a:rPr lang="id-ID" sz="2400" dirty="0"/>
              <a:t>) lebih cepat dari </a:t>
            </a:r>
            <a:r>
              <a:rPr lang="id-ID" sz="2400" dirty="0" smtClean="0"/>
              <a:t>lawan dengan </a:t>
            </a:r>
            <a:r>
              <a:rPr lang="id-ID" sz="2400" dirty="0"/>
              <a:t>tetap membawa </a:t>
            </a:r>
            <a:r>
              <a:rPr lang="id-ID" sz="2400" dirty="0" smtClean="0"/>
              <a:t>bola.</a:t>
            </a:r>
            <a:endParaRPr lang="en-ID" sz="2400" dirty="0"/>
          </a:p>
        </p:txBody>
      </p:sp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58C22683-9FC9-E58D-7754-E6B3F9504B77}"/>
              </a:ext>
            </a:extLst>
          </p:cNvPr>
          <p:cNvSpPr/>
          <p:nvPr/>
        </p:nvSpPr>
        <p:spPr>
          <a:xfrm>
            <a:off x="203915" y="292072"/>
            <a:ext cx="95711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2. Menganalisis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V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ri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si 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Gerak Spesifik 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Mem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tik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n L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w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n</a:t>
            </a:r>
          </a:p>
        </p:txBody>
      </p:sp>
      <p:pic>
        <p:nvPicPr>
          <p:cNvPr id="7" name="Picture 2" descr="D:\JOB ERLANGGA\PPT PJOK SMP VIII Kurikulum Merdeka\PJOK SMP VIII KM\Powerpoint\Bab 3\16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2861" y="931344"/>
            <a:ext cx="4131586" cy="2816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D:\JOB ERLANGGA\PPT PJOK SMP VIII Kurikulum Merdeka\PJOK SMP VIII KM\Powerpoint\Bab 3\17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4447" y="931344"/>
            <a:ext cx="4705721" cy="2725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9002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41548962-069A-51C9-F8A3-D09B990BAC30}"/>
              </a:ext>
            </a:extLst>
          </p:cNvPr>
          <p:cNvSpPr/>
          <p:nvPr/>
        </p:nvSpPr>
        <p:spPr>
          <a:xfrm>
            <a:off x="203915" y="683832"/>
            <a:ext cx="7848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Video Gerak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Mem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tik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n L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w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n</a:t>
            </a:r>
          </a:p>
        </p:txBody>
      </p:sp>
      <p:pic>
        <p:nvPicPr>
          <p:cNvPr id="6" name="0036130200.0115.01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509484" y="1324231"/>
            <a:ext cx="8625831" cy="4817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011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EDA16196-8BEF-5603-20B4-37C417BF296B}"/>
              </a:ext>
            </a:extLst>
          </p:cNvPr>
          <p:cNvSpPr/>
          <p:nvPr/>
        </p:nvSpPr>
        <p:spPr>
          <a:xfrm>
            <a:off x="206602" y="595311"/>
            <a:ext cx="77396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Bermain </a:t>
            </a:r>
            <a:r>
              <a:rPr lang="id-ID" sz="2800" b="1" i="1" dirty="0" smtClean="0">
                <a:solidFill>
                  <a:srgbClr val="7030A0"/>
                </a:solidFill>
                <a:cs typeface="Arial" panose="020B0604020202020204" pitchFamily="34" charset="0"/>
              </a:rPr>
              <a:t>Rounders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dalam 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Bentuk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Pertandingan</a:t>
            </a:r>
            <a:endParaRPr lang="id-ID" sz="2800" b="1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78F3FFE7-529C-B8F1-9DC1-F1BCB4D1F539}"/>
              </a:ext>
            </a:extLst>
          </p:cNvPr>
          <p:cNvSpPr txBox="1"/>
          <p:nvPr/>
        </p:nvSpPr>
        <p:spPr>
          <a:xfrm>
            <a:off x="4335885" y="1082336"/>
            <a:ext cx="7856115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Bermain </a:t>
            </a:r>
            <a:r>
              <a:rPr lang="id-ID" sz="2400" i="1" dirty="0" smtClean="0"/>
              <a:t>rounders </a:t>
            </a:r>
            <a:r>
              <a:rPr lang="id-ID" sz="2400" dirty="0" smtClean="0"/>
              <a:t>dalam </a:t>
            </a:r>
            <a:r>
              <a:rPr lang="id-ID" sz="2400" dirty="0"/>
              <a:t>bentuk pertandingan </a:t>
            </a:r>
            <a:r>
              <a:rPr lang="id-ID" sz="2400" dirty="0" smtClean="0"/>
              <a:t>secara sederhana.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/>
              <a:t>Pemain setiap regu terdiri atas 10–12 </a:t>
            </a:r>
            <a:r>
              <a:rPr lang="id-ID" sz="2400" dirty="0" smtClean="0"/>
              <a:t>orang.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Pemain </a:t>
            </a:r>
            <a:r>
              <a:rPr lang="id-ID" sz="2400" dirty="0"/>
              <a:t>lapangan atau penjaga ketika mematikan lawan </a:t>
            </a:r>
            <a:r>
              <a:rPr lang="id-ID" sz="2400" dirty="0" smtClean="0"/>
              <a:t>dengan cara </a:t>
            </a:r>
            <a:r>
              <a:rPr lang="id-ID" sz="2400" dirty="0"/>
              <a:t>men-tik (menempelkan bola ke tubuh </a:t>
            </a:r>
            <a:r>
              <a:rPr lang="id-ID" sz="2400" dirty="0" smtClean="0"/>
              <a:t>pemain pemukul</a:t>
            </a:r>
            <a:r>
              <a:rPr lang="id-ID" sz="2400" dirty="0"/>
              <a:t> </a:t>
            </a:r>
            <a:r>
              <a:rPr lang="id-ID" sz="2400" dirty="0" smtClean="0"/>
              <a:t>atau </a:t>
            </a:r>
            <a:r>
              <a:rPr lang="id-ID" sz="2400" dirty="0"/>
              <a:t>dengan cara membakar tempat </a:t>
            </a:r>
            <a:r>
              <a:rPr lang="id-ID" sz="2400" dirty="0" smtClean="0"/>
              <a:t>hinggap (</a:t>
            </a:r>
            <a:r>
              <a:rPr lang="id-ID" sz="2400" i="1" dirty="0" smtClean="0"/>
              <a:t>base</a:t>
            </a:r>
            <a:r>
              <a:rPr lang="id-ID" sz="2400" dirty="0" smtClean="0"/>
              <a:t>)).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Setiap </a:t>
            </a:r>
            <a:r>
              <a:rPr lang="id-ID" sz="2400" i="1" dirty="0"/>
              <a:t>base</a:t>
            </a:r>
            <a:r>
              <a:rPr lang="id-ID" sz="2400" dirty="0"/>
              <a:t>, tidak boleh ditempati oleh lebih dari 1 </a:t>
            </a:r>
            <a:r>
              <a:rPr lang="id-ID" sz="2400" dirty="0" smtClean="0"/>
              <a:t>orang.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Waktu </a:t>
            </a:r>
            <a:r>
              <a:rPr lang="id-ID" sz="2400" dirty="0"/>
              <a:t>yang digunakan untuk bermain </a:t>
            </a:r>
            <a:r>
              <a:rPr lang="id-ID" sz="2400" dirty="0" smtClean="0"/>
              <a:t>menggunakan </a:t>
            </a:r>
            <a:r>
              <a:rPr lang="id-ID" sz="2400" i="1" dirty="0" smtClean="0"/>
              <a:t>inning </a:t>
            </a:r>
            <a:r>
              <a:rPr lang="id-ID" sz="2400" dirty="0" smtClean="0"/>
              <a:t>(satu </a:t>
            </a:r>
            <a:r>
              <a:rPr lang="id-ID" sz="2400" dirty="0"/>
              <a:t>kali kesempatan menjadi pemain pemukul dan </a:t>
            </a:r>
            <a:r>
              <a:rPr lang="id-ID" sz="2400" dirty="0" smtClean="0"/>
              <a:t>penjaga) yang </a:t>
            </a:r>
            <a:r>
              <a:rPr lang="id-ID" sz="2400" dirty="0"/>
              <a:t>disesuaikan dengan waktu yang tersedia dan </a:t>
            </a:r>
            <a:r>
              <a:rPr lang="id-ID" sz="2400" dirty="0" smtClean="0"/>
              <a:t>jumlah peserta </a:t>
            </a:r>
            <a:r>
              <a:rPr lang="id-ID" sz="2400" dirty="0"/>
              <a:t>didik yang </a:t>
            </a:r>
            <a:r>
              <a:rPr lang="id-ID" sz="2400" dirty="0" smtClean="0"/>
              <a:t>ada.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Selama </a:t>
            </a:r>
            <a:r>
              <a:rPr lang="id-ID" sz="2400" dirty="0"/>
              <a:t>permainan berlangsung, pemain tidak </a:t>
            </a:r>
            <a:r>
              <a:rPr lang="id-ID" sz="2400" dirty="0" smtClean="0"/>
              <a:t>boleh mendorong, menghalangi</a:t>
            </a:r>
            <a:r>
              <a:rPr lang="id-ID" sz="2400" dirty="0"/>
              <a:t>, dan menabrakkan badan ke </a:t>
            </a:r>
            <a:r>
              <a:rPr lang="id-ID" sz="2400" dirty="0" smtClean="0"/>
              <a:t>lawan.</a:t>
            </a:r>
            <a:endParaRPr lang="en-ID" sz="2400" dirty="0"/>
          </a:p>
        </p:txBody>
      </p:sp>
      <p:pic>
        <p:nvPicPr>
          <p:cNvPr id="15362" name="Picture 2" descr="D:\JOB ERLANGGA\PPT PJOK SMP VIII Kurikulum Merdeka\PJOK SMP VIII KM\Powerpoint\Bab 3\18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3236" y="2228045"/>
            <a:ext cx="4984676" cy="3111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2110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="" xmlns:a16="http://schemas.microsoft.com/office/drawing/2014/main" id="{5B7D0903-CF38-B38E-1343-CEB316AB5CDD}"/>
              </a:ext>
            </a:extLst>
          </p:cNvPr>
          <p:cNvSpPr/>
          <p:nvPr/>
        </p:nvSpPr>
        <p:spPr>
          <a:xfrm>
            <a:off x="9714624" y="5571333"/>
            <a:ext cx="1970411" cy="276999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200" dirty="0" err="1">
                <a:latin typeface="Arial" pitchFamily="34" charset="0"/>
                <a:cs typeface="Arial" pitchFamily="34" charset="0"/>
              </a:rPr>
              <a:t>Sumber</a:t>
            </a:r>
            <a:r>
              <a:rPr lang="en-US" sz="1200" dirty="0">
                <a:latin typeface="Arial" pitchFamily="34" charset="0"/>
                <a:cs typeface="Arial" pitchFamily="34" charset="0"/>
              </a:rPr>
              <a:t>: </a:t>
            </a:r>
            <a:r>
              <a:rPr lang="id-ID" sz="1200" i="1" dirty="0">
                <a:latin typeface="Arial" pitchFamily="34" charset="0"/>
                <a:cs typeface="Arial" pitchFamily="34" charset="0"/>
              </a:rPr>
              <a:t>shutterstock.com</a:t>
            </a:r>
            <a:endParaRPr lang="en-US" sz="1200" i="1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="" xmlns:a16="http://schemas.microsoft.com/office/drawing/2014/main" id="{E3F6FAEA-0132-A009-ED46-ED113C2DB671}"/>
              </a:ext>
            </a:extLst>
          </p:cNvPr>
          <p:cNvGrpSpPr/>
          <p:nvPr/>
        </p:nvGrpSpPr>
        <p:grpSpPr>
          <a:xfrm>
            <a:off x="-1" y="1561825"/>
            <a:ext cx="6156100" cy="3935075"/>
            <a:chOff x="-1" y="1847850"/>
            <a:chExt cx="4369732" cy="2951304"/>
          </a:xfrm>
        </p:grpSpPr>
        <p:sp>
          <p:nvSpPr>
            <p:cNvPr id="19" name="Rectangle 18">
              <a:extLst>
                <a:ext uri="{FF2B5EF4-FFF2-40B4-BE49-F238E27FC236}">
                  <a16:creationId xmlns="" xmlns:a16="http://schemas.microsoft.com/office/drawing/2014/main" id="{6CC72A31-61D8-3361-CA1D-C13465408F0E}"/>
                </a:ext>
              </a:extLst>
            </p:cNvPr>
            <p:cNvSpPr/>
            <p:nvPr/>
          </p:nvSpPr>
          <p:spPr>
            <a:xfrm>
              <a:off x="0" y="2190750"/>
              <a:ext cx="4369731" cy="2608404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txBody>
            <a:bodyPr wrap="square">
              <a:spAutoFit/>
            </a:bodyPr>
            <a:lstStyle/>
            <a:p>
              <a:pPr marL="423143" indent="-423143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r>
                <a:rPr lang="id-ID" sz="2000" dirty="0"/>
                <a:t>Menunjukkan kemampuan mempraktikkan keterampilan variasi gerak spesifik memukul bola.</a:t>
              </a:r>
            </a:p>
            <a:p>
              <a:pPr marL="423143" indent="-423143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r>
                <a:rPr lang="id-ID" sz="2000" dirty="0"/>
                <a:t>Menganalisis fakta, konsep, dan prosedur melakukan keterampilan variasi gerak memukul </a:t>
              </a:r>
              <a:r>
                <a:rPr lang="id-ID" sz="2000" dirty="0" smtClean="0"/>
                <a:t>bola.</a:t>
              </a:r>
              <a:endParaRPr lang="id-ID" sz="2000" dirty="0" smtClean="0">
                <a:cs typeface="Calibri" pitchFamily="34" charset="0"/>
              </a:endParaRPr>
            </a:p>
            <a:p>
              <a:pPr marL="423143" indent="-423143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r>
                <a:rPr lang="id-ID" sz="2000" dirty="0" smtClean="0"/>
                <a:t>Menunjukkan </a:t>
              </a:r>
              <a:r>
                <a:rPr lang="id-ID" sz="2000" dirty="0"/>
                <a:t>kemampuan mempraktikkan keterampilan variasi gerak spesifik berlari ke tiang hinggap (</a:t>
              </a:r>
              <a:r>
                <a:rPr lang="id-ID" sz="2000" i="1" dirty="0" smtClean="0"/>
                <a:t>base</a:t>
              </a:r>
              <a:r>
                <a:rPr lang="id-ID" sz="2000" dirty="0" smtClean="0"/>
                <a:t>).</a:t>
              </a:r>
            </a:p>
            <a:p>
              <a:pPr marL="423143" indent="-423143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r>
                <a:rPr lang="id-ID" sz="2000" dirty="0" smtClean="0"/>
                <a:t>Menganalisis </a:t>
              </a:r>
              <a:r>
                <a:rPr lang="id-ID" sz="2000" dirty="0"/>
                <a:t>fakta, konsep, dan prosedur melakukan keterampilan variasi gerak spesifik berlari ke tiang hinggap (</a:t>
              </a:r>
              <a:r>
                <a:rPr lang="id-ID" sz="2000" i="1" dirty="0"/>
                <a:t>base</a:t>
              </a:r>
              <a:r>
                <a:rPr lang="id-ID" sz="2000" dirty="0"/>
                <a:t>)</a:t>
              </a:r>
              <a:endParaRPr lang="id-ID" sz="2000" dirty="0" smtClean="0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="" xmlns:a16="http://schemas.microsoft.com/office/drawing/2014/main" id="{DFFD2C66-8CEC-CBBE-E0CB-7F6BB10E238A}"/>
                </a:ext>
              </a:extLst>
            </p:cNvPr>
            <p:cNvSpPr/>
            <p:nvPr/>
          </p:nvSpPr>
          <p:spPr>
            <a:xfrm>
              <a:off x="-1" y="1847850"/>
              <a:ext cx="4369732" cy="342900"/>
            </a:xfrm>
            <a:prstGeom prst="rect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="" xmlns:a16="http://schemas.microsoft.com/office/drawing/2014/main" id="{BA1DE567-DA1C-5C7F-36FE-182B3F68F8C3}"/>
              </a:ext>
            </a:extLst>
          </p:cNvPr>
          <p:cNvSpPr/>
          <p:nvPr/>
        </p:nvSpPr>
        <p:spPr>
          <a:xfrm>
            <a:off x="193592" y="1566354"/>
            <a:ext cx="25078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en-US" sz="2000" b="1" dirty="0" err="1">
                <a:solidFill>
                  <a:schemeClr val="bg1"/>
                </a:solidFill>
                <a:cs typeface="Calibri" pitchFamily="34" charset="0"/>
                <a:sym typeface="Arial" pitchFamily="34" charset="0"/>
              </a:rPr>
              <a:t>Tujuan</a:t>
            </a:r>
            <a:r>
              <a:rPr lang="en-US" sz="2000" b="1" dirty="0">
                <a:solidFill>
                  <a:schemeClr val="bg1"/>
                </a:solidFill>
                <a:cs typeface="Calibri" pitchFamily="34" charset="0"/>
                <a:sym typeface="Arial" pitchFamily="34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cs typeface="Calibri" pitchFamily="34" charset="0"/>
                <a:sym typeface="Arial" pitchFamily="34" charset="0"/>
              </a:rPr>
              <a:t>pembelajaran</a:t>
            </a:r>
            <a:r>
              <a:rPr lang="en-US" sz="2000" b="1" dirty="0">
                <a:solidFill>
                  <a:schemeClr val="bg1"/>
                </a:solidFill>
                <a:cs typeface="Calibri" pitchFamily="34" charset="0"/>
                <a:sym typeface="Arial" pitchFamily="34" charset="0"/>
              </a:rPr>
              <a:t>: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="" xmlns:a16="http://schemas.microsoft.com/office/drawing/2014/main" id="{8B48EAA3-157A-0143-F8A2-3FC98965C3AF}"/>
              </a:ext>
            </a:extLst>
          </p:cNvPr>
          <p:cNvGrpSpPr/>
          <p:nvPr/>
        </p:nvGrpSpPr>
        <p:grpSpPr>
          <a:xfrm>
            <a:off x="273596" y="260776"/>
            <a:ext cx="1183247" cy="1160511"/>
            <a:chOff x="4328803" y="1954100"/>
            <a:chExt cx="1440091" cy="1447246"/>
          </a:xfrm>
        </p:grpSpPr>
        <p:pic>
          <p:nvPicPr>
            <p:cNvPr id="14" name="Picture 2" descr="E:\ELISA\ERLANGGA LISA\2017\TEMPLATE PPT\SMP Penjaskes Orkes (K13N)\untuk BAB penjas.png">
              <a:extLst>
                <a:ext uri="{FF2B5EF4-FFF2-40B4-BE49-F238E27FC236}">
                  <a16:creationId xmlns="" xmlns:a16="http://schemas.microsoft.com/office/drawing/2014/main" id="{E7EA96A6-C946-16A5-46EB-FD59706E927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40143" y="1954100"/>
              <a:ext cx="1428751" cy="14472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Rectangle 14">
              <a:extLst>
                <a:ext uri="{FF2B5EF4-FFF2-40B4-BE49-F238E27FC236}">
                  <a16:creationId xmlns="" xmlns:a16="http://schemas.microsoft.com/office/drawing/2014/main" id="{0E70A27F-D83A-079E-66D7-FF19F9EB7B3A}"/>
                </a:ext>
              </a:extLst>
            </p:cNvPr>
            <p:cNvSpPr/>
            <p:nvPr/>
          </p:nvSpPr>
          <p:spPr>
            <a:xfrm>
              <a:off x="4328803" y="2140542"/>
              <a:ext cx="1428752" cy="10363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BAB </a:t>
              </a:r>
            </a:p>
            <a:p>
              <a:pPr algn="ctr"/>
              <a:r>
                <a:rPr lang="id-ID" sz="2400" b="1" dirty="0" smtClean="0">
                  <a:solidFill>
                    <a:schemeClr val="bg1"/>
                  </a:solidFill>
                </a:rPr>
                <a:t>3</a:t>
              </a:r>
              <a:endParaRPr lang="en-US"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74BE65CE-486A-79B3-C511-6110682F2D82}"/>
              </a:ext>
            </a:extLst>
          </p:cNvPr>
          <p:cNvSpPr txBox="1"/>
          <p:nvPr/>
        </p:nvSpPr>
        <p:spPr>
          <a:xfrm>
            <a:off x="1456842" y="241892"/>
            <a:ext cx="6888667" cy="1078040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214176" tIns="107087" rIns="214176" bIns="107087" rtlCol="0">
            <a:spAutoFit/>
          </a:bodyPr>
          <a:lstStyle/>
          <a:p>
            <a:r>
              <a:rPr lang="id-ID" sz="2800" b="1" dirty="0" smtClean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Variasi Gerak </a:t>
            </a:r>
            <a:r>
              <a:rPr lang="id-ID" sz="2800" b="1" dirty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Spesifik </a:t>
            </a:r>
            <a:r>
              <a:rPr lang="en-US" sz="2800" b="1" dirty="0" err="1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Permainan</a:t>
            </a:r>
            <a:r>
              <a:rPr lang="en-US" sz="2800" b="1" dirty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id-ID" sz="2800" b="1" dirty="0" smtClean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L</a:t>
            </a:r>
            <a:r>
              <a:rPr lang="en-US" sz="2800" b="1" dirty="0" smtClean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p</a:t>
            </a:r>
            <a:r>
              <a:rPr lang="en-US" sz="2800" b="1" dirty="0" smtClean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ng</a:t>
            </a:r>
            <a:r>
              <a:rPr lang="en-US" sz="2800" b="1" dirty="0" smtClean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n: </a:t>
            </a:r>
            <a:r>
              <a:rPr lang="id-ID" sz="2800" b="1" i="1" dirty="0" smtClean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Rounders</a:t>
            </a:r>
            <a:endParaRPr lang="en-US" sz="2800" b="1" i="1" dirty="0">
              <a:solidFill>
                <a:srgbClr val="7030A0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0800" y="1882057"/>
            <a:ext cx="5234023" cy="34893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07734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="" xmlns:a16="http://schemas.microsoft.com/office/drawing/2014/main" id="{5B7D0903-CF38-B38E-1343-CEB316AB5CDD}"/>
              </a:ext>
            </a:extLst>
          </p:cNvPr>
          <p:cNvSpPr/>
          <p:nvPr/>
        </p:nvSpPr>
        <p:spPr>
          <a:xfrm>
            <a:off x="9874732" y="5571333"/>
            <a:ext cx="1810303" cy="276999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200" dirty="0" err="1">
                <a:cs typeface="Arial" pitchFamily="34" charset="0"/>
              </a:rPr>
              <a:t>Sumber</a:t>
            </a:r>
            <a:r>
              <a:rPr lang="en-US" sz="1200" dirty="0">
                <a:cs typeface="Arial" pitchFamily="34" charset="0"/>
              </a:rPr>
              <a:t>: </a:t>
            </a:r>
            <a:r>
              <a:rPr lang="id-ID" sz="1200" i="1" dirty="0">
                <a:cs typeface="Arial" pitchFamily="34" charset="0"/>
              </a:rPr>
              <a:t>shutterstock.com</a:t>
            </a:r>
            <a:endParaRPr lang="en-US" sz="1200" i="1" dirty="0">
              <a:cs typeface="Arial" pitchFamily="34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="" xmlns:a16="http://schemas.microsoft.com/office/drawing/2014/main" id="{E3F6FAEA-0132-A009-ED46-ED113C2DB671}"/>
              </a:ext>
            </a:extLst>
          </p:cNvPr>
          <p:cNvGrpSpPr/>
          <p:nvPr/>
        </p:nvGrpSpPr>
        <p:grpSpPr>
          <a:xfrm>
            <a:off x="0" y="1831566"/>
            <a:ext cx="6053070" cy="3524707"/>
            <a:chOff x="-1" y="1847850"/>
            <a:chExt cx="4038602" cy="2643528"/>
          </a:xfrm>
        </p:grpSpPr>
        <p:sp>
          <p:nvSpPr>
            <p:cNvPr id="19" name="Rectangle 18">
              <a:extLst>
                <a:ext uri="{FF2B5EF4-FFF2-40B4-BE49-F238E27FC236}">
                  <a16:creationId xmlns="" xmlns:a16="http://schemas.microsoft.com/office/drawing/2014/main" id="{6CC72A31-61D8-3361-CA1D-C13465408F0E}"/>
                </a:ext>
              </a:extLst>
            </p:cNvPr>
            <p:cNvSpPr/>
            <p:nvPr/>
          </p:nvSpPr>
          <p:spPr>
            <a:xfrm>
              <a:off x="1" y="2190750"/>
              <a:ext cx="4038600" cy="2300628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txBody>
            <a:bodyPr wrap="square">
              <a:spAutoFit/>
            </a:bodyPr>
            <a:lstStyle/>
            <a:p>
              <a:pPr marL="423143" indent="-423143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r>
                <a:rPr lang="id-ID" sz="2000" dirty="0" smtClean="0"/>
                <a:t>Menunjukkan </a:t>
              </a:r>
              <a:r>
                <a:rPr lang="id-ID" sz="2000" dirty="0"/>
                <a:t>kemampuan mempraktikkan keterampilan variasi gerak spesifik mematikan </a:t>
              </a:r>
              <a:r>
                <a:rPr lang="id-ID" sz="2000" dirty="0" smtClean="0"/>
                <a:t>lawan.</a:t>
              </a:r>
            </a:p>
            <a:p>
              <a:pPr marL="423143" indent="-423143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r>
                <a:rPr lang="id-ID" sz="2000" dirty="0" smtClean="0"/>
                <a:t>Menganalisis </a:t>
              </a:r>
              <a:r>
                <a:rPr lang="id-ID" sz="2000" dirty="0"/>
                <a:t>fakta, konsep, dan prosedur melakukan keterampilan variasi gerak spesifik mematikan </a:t>
              </a:r>
              <a:r>
                <a:rPr lang="id-ID" sz="2000" dirty="0" smtClean="0"/>
                <a:t>lawan.</a:t>
              </a:r>
            </a:p>
            <a:p>
              <a:pPr marL="423143" indent="-423143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r>
                <a:rPr lang="id-ID" sz="2000" dirty="0" smtClean="0"/>
                <a:t>Menunjukkan </a:t>
              </a:r>
              <a:r>
                <a:rPr lang="id-ID" sz="2000" dirty="0"/>
                <a:t>kemampuan mempraktikkan keterampilan variasi gerak permainan </a:t>
              </a:r>
              <a:r>
                <a:rPr lang="id-ID" sz="2000" i="1" dirty="0"/>
                <a:t>rounders </a:t>
              </a:r>
              <a:r>
                <a:rPr lang="id-ID" sz="2000" dirty="0"/>
                <a:t>dalam bentuk pertandingan secara </a:t>
              </a:r>
              <a:r>
                <a:rPr lang="id-ID" sz="2000" dirty="0" smtClean="0"/>
                <a:t>sederhana.</a:t>
              </a:r>
              <a:endParaRPr lang="id-ID" sz="2000" dirty="0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="" xmlns:a16="http://schemas.microsoft.com/office/drawing/2014/main" id="{DFFD2C66-8CEC-CBBE-E0CB-7F6BB10E238A}"/>
                </a:ext>
              </a:extLst>
            </p:cNvPr>
            <p:cNvSpPr/>
            <p:nvPr/>
          </p:nvSpPr>
          <p:spPr>
            <a:xfrm>
              <a:off x="-1" y="1847850"/>
              <a:ext cx="4038601" cy="342900"/>
            </a:xfrm>
            <a:prstGeom prst="rect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="" xmlns:a16="http://schemas.microsoft.com/office/drawing/2014/main" id="{BA1DE567-DA1C-5C7F-36FE-182B3F68F8C3}"/>
              </a:ext>
            </a:extLst>
          </p:cNvPr>
          <p:cNvSpPr/>
          <p:nvPr/>
        </p:nvSpPr>
        <p:spPr>
          <a:xfrm>
            <a:off x="83948" y="1850449"/>
            <a:ext cx="266807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en-US" sz="2000" b="1" dirty="0" err="1">
                <a:solidFill>
                  <a:schemeClr val="bg1"/>
                </a:solidFill>
                <a:cs typeface="Calibri" pitchFamily="34" charset="0"/>
                <a:sym typeface="Arial" pitchFamily="34" charset="0"/>
              </a:rPr>
              <a:t>Tujuan</a:t>
            </a:r>
            <a:r>
              <a:rPr lang="en-US" sz="2000" b="1" dirty="0">
                <a:solidFill>
                  <a:schemeClr val="bg1"/>
                </a:solidFill>
                <a:cs typeface="Calibri" pitchFamily="34" charset="0"/>
                <a:sym typeface="Arial" pitchFamily="34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cs typeface="Calibri" pitchFamily="34" charset="0"/>
                <a:sym typeface="Arial" pitchFamily="34" charset="0"/>
              </a:rPr>
              <a:t>pembelajaran</a:t>
            </a:r>
            <a:r>
              <a:rPr lang="en-US" sz="2000" b="1" dirty="0">
                <a:solidFill>
                  <a:schemeClr val="bg1"/>
                </a:solidFill>
                <a:cs typeface="Calibri" pitchFamily="34" charset="0"/>
                <a:sym typeface="Arial" pitchFamily="34" charset="0"/>
              </a:rPr>
              <a:t>: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="" xmlns:a16="http://schemas.microsoft.com/office/drawing/2014/main" id="{8B48EAA3-157A-0143-F8A2-3FC98965C3AF}"/>
              </a:ext>
            </a:extLst>
          </p:cNvPr>
          <p:cNvGrpSpPr/>
          <p:nvPr/>
        </p:nvGrpSpPr>
        <p:grpSpPr>
          <a:xfrm>
            <a:off x="273596" y="260776"/>
            <a:ext cx="1183247" cy="1160511"/>
            <a:chOff x="4328803" y="1954100"/>
            <a:chExt cx="1440091" cy="1447246"/>
          </a:xfrm>
        </p:grpSpPr>
        <p:pic>
          <p:nvPicPr>
            <p:cNvPr id="14" name="Picture 2" descr="E:\ELISA\ERLANGGA LISA\2017\TEMPLATE PPT\SMP Penjaskes Orkes (K13N)\untuk BAB penjas.png">
              <a:extLst>
                <a:ext uri="{FF2B5EF4-FFF2-40B4-BE49-F238E27FC236}">
                  <a16:creationId xmlns="" xmlns:a16="http://schemas.microsoft.com/office/drawing/2014/main" id="{E7EA96A6-C946-16A5-46EB-FD59706E927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40143" y="1954100"/>
              <a:ext cx="1428751" cy="14472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Rectangle 14">
              <a:extLst>
                <a:ext uri="{FF2B5EF4-FFF2-40B4-BE49-F238E27FC236}">
                  <a16:creationId xmlns="" xmlns:a16="http://schemas.microsoft.com/office/drawing/2014/main" id="{0E70A27F-D83A-079E-66D7-FF19F9EB7B3A}"/>
                </a:ext>
              </a:extLst>
            </p:cNvPr>
            <p:cNvSpPr/>
            <p:nvPr/>
          </p:nvSpPr>
          <p:spPr>
            <a:xfrm>
              <a:off x="4328803" y="2140542"/>
              <a:ext cx="1428752" cy="10363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BAB </a:t>
              </a:r>
            </a:p>
            <a:p>
              <a:pPr algn="ctr"/>
              <a:r>
                <a:rPr lang="id-ID" sz="2400" b="1" dirty="0" smtClean="0">
                  <a:solidFill>
                    <a:schemeClr val="bg1"/>
                  </a:solidFill>
                </a:rPr>
                <a:t>3</a:t>
              </a:r>
              <a:endParaRPr lang="en-US"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74BE65CE-486A-79B3-C511-6110682F2D82}"/>
              </a:ext>
            </a:extLst>
          </p:cNvPr>
          <p:cNvSpPr txBox="1"/>
          <p:nvPr/>
        </p:nvSpPr>
        <p:spPr>
          <a:xfrm>
            <a:off x="1456842" y="241892"/>
            <a:ext cx="6888667" cy="1078040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214176" tIns="107087" rIns="214176" bIns="107087" rtlCol="0">
            <a:spAutoFit/>
          </a:bodyPr>
          <a:lstStyle/>
          <a:p>
            <a:r>
              <a:rPr lang="id-ID" sz="2800" b="1" dirty="0" smtClean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Variasi Gerak </a:t>
            </a:r>
            <a:r>
              <a:rPr lang="id-ID" sz="2800" b="1" dirty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Spesifik </a:t>
            </a:r>
            <a:r>
              <a:rPr lang="en-US" sz="2800" b="1" dirty="0" err="1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Permainan</a:t>
            </a:r>
            <a:r>
              <a:rPr lang="en-US" sz="2800" b="1" dirty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id-ID" sz="2800" b="1" dirty="0" smtClean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L</a:t>
            </a:r>
            <a:r>
              <a:rPr lang="en-US" sz="2800" b="1" dirty="0" smtClean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p</a:t>
            </a:r>
            <a:r>
              <a:rPr lang="en-US" sz="2800" b="1" dirty="0" smtClean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ng</a:t>
            </a:r>
            <a:r>
              <a:rPr lang="en-US" sz="2800" b="1" dirty="0" smtClean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n: </a:t>
            </a:r>
            <a:r>
              <a:rPr lang="id-ID" sz="2800" b="1" i="1" dirty="0" smtClean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Rounders</a:t>
            </a:r>
            <a:endParaRPr lang="en-US" sz="2800" b="1" i="1" dirty="0">
              <a:solidFill>
                <a:srgbClr val="7030A0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0800" y="1882057"/>
            <a:ext cx="5234023" cy="34893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56632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="" xmlns:a16="http://schemas.microsoft.com/office/drawing/2014/main" id="{FCEABBF4-5BB8-AEE1-E03D-5EA5284D3407}"/>
              </a:ext>
            </a:extLst>
          </p:cNvPr>
          <p:cNvGrpSpPr/>
          <p:nvPr/>
        </p:nvGrpSpPr>
        <p:grpSpPr>
          <a:xfrm>
            <a:off x="480811" y="1275365"/>
            <a:ext cx="10714616" cy="5402208"/>
            <a:chOff x="0" y="1847850"/>
            <a:chExt cx="4038600" cy="4051655"/>
          </a:xfrm>
        </p:grpSpPr>
        <p:sp>
          <p:nvSpPr>
            <p:cNvPr id="20" name="Rectangle 19">
              <a:extLst>
                <a:ext uri="{FF2B5EF4-FFF2-40B4-BE49-F238E27FC236}">
                  <a16:creationId xmlns="" xmlns:a16="http://schemas.microsoft.com/office/drawing/2014/main" id="{52552547-371E-D0BB-3BFD-9FFA8F4A29B7}"/>
                </a:ext>
              </a:extLst>
            </p:cNvPr>
            <p:cNvSpPr/>
            <p:nvPr/>
          </p:nvSpPr>
          <p:spPr>
            <a:xfrm>
              <a:off x="0" y="2190750"/>
              <a:ext cx="4038600" cy="3708755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ts val="600"/>
                </a:spcBef>
              </a:pPr>
              <a:r>
                <a:rPr lang="en-US" sz="2000" b="1" dirty="0" err="1">
                  <a:cs typeface="Calibri" pitchFamily="34" charset="0"/>
                </a:rPr>
                <a:t>Mandiri</a:t>
              </a:r>
              <a:r>
                <a:rPr lang="en-US" sz="2000" b="1" dirty="0">
                  <a:cs typeface="Calibri" pitchFamily="34" charset="0"/>
                </a:rPr>
                <a:t>:</a:t>
              </a:r>
            </a:p>
            <a:p>
              <a:pPr marL="317365" indent="-317365" eaLnBrk="0" hangingPunct="0">
                <a:spcBef>
                  <a:spcPts val="600"/>
                </a:spcBef>
                <a:buFont typeface="Wingdings" pitchFamily="2" charset="2"/>
                <a:buChar char="§"/>
              </a:pPr>
              <a:r>
                <a:rPr lang="en-US" sz="2000" dirty="0" err="1">
                  <a:cs typeface="Calibri" pitchFamily="34" charset="0"/>
                </a:rPr>
                <a:t>Kesadaran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akan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diri</a:t>
              </a:r>
              <a:r>
                <a:rPr lang="en-US" sz="2000" dirty="0">
                  <a:cs typeface="Calibri" pitchFamily="34" charset="0"/>
                </a:rPr>
                <a:t> dan </a:t>
              </a:r>
              <a:r>
                <a:rPr lang="en-US" sz="2000" dirty="0" err="1">
                  <a:cs typeface="Calibri" pitchFamily="34" charset="0"/>
                </a:rPr>
                <a:t>situasi</a:t>
              </a:r>
              <a:r>
                <a:rPr lang="en-US" sz="2000" dirty="0">
                  <a:cs typeface="Calibri" pitchFamily="34" charset="0"/>
                </a:rPr>
                <a:t> yang </a:t>
              </a:r>
              <a:r>
                <a:rPr lang="en-US" sz="2000" dirty="0" err="1">
                  <a:cs typeface="Calibri" pitchFamily="34" charset="0"/>
                </a:rPr>
                <a:t>dihadapi</a:t>
              </a:r>
              <a:r>
                <a:rPr lang="en-US" sz="2000" dirty="0">
                  <a:cs typeface="Calibri" pitchFamily="34" charset="0"/>
                </a:rPr>
                <a:t> (</a:t>
              </a:r>
              <a:r>
                <a:rPr lang="en-US" sz="2000" dirty="0" err="1">
                  <a:cs typeface="Calibri" pitchFamily="34" charset="0"/>
                </a:rPr>
                <a:t>mengendalikan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emosi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saat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bermain</a:t>
              </a:r>
              <a:r>
                <a:rPr lang="en-US" sz="2000" dirty="0">
                  <a:cs typeface="Calibri" pitchFamily="34" charset="0"/>
                </a:rPr>
                <a:t> dan</a:t>
              </a:r>
              <a:r>
                <a:rPr lang="id-ID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berolahraga</a:t>
              </a:r>
              <a:r>
                <a:rPr lang="en-US" sz="2000" dirty="0">
                  <a:cs typeface="Calibri" pitchFamily="34" charset="0"/>
                </a:rPr>
                <a:t>, </a:t>
              </a:r>
              <a:r>
                <a:rPr lang="en-US" sz="2000" dirty="0" err="1">
                  <a:cs typeface="Calibri" pitchFamily="34" charset="0"/>
                </a:rPr>
                <a:t>membagi</a:t>
              </a:r>
              <a:r>
                <a:rPr lang="en-US" sz="2000" dirty="0">
                  <a:cs typeface="Calibri" pitchFamily="34" charset="0"/>
                </a:rPr>
                <a:t> bola </a:t>
              </a:r>
              <a:r>
                <a:rPr lang="en-US" sz="2000" dirty="0" err="1">
                  <a:cs typeface="Calibri" pitchFamily="34" charset="0"/>
                </a:rPr>
                <a:t>saat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bermain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kepada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teman</a:t>
              </a:r>
              <a:r>
                <a:rPr lang="en-US" sz="2000" dirty="0">
                  <a:cs typeface="Calibri" pitchFamily="34" charset="0"/>
                </a:rPr>
                <a:t> yang </a:t>
              </a:r>
              <a:r>
                <a:rPr lang="en-US" sz="2000" dirty="0" err="1">
                  <a:cs typeface="Calibri" pitchFamily="34" charset="0"/>
                </a:rPr>
                <a:t>memiliki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kesempatan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lebih</a:t>
              </a:r>
              <a:r>
                <a:rPr lang="id-ID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baik</a:t>
              </a:r>
              <a:r>
                <a:rPr lang="en-US" sz="2000" dirty="0">
                  <a:cs typeface="Calibri" pitchFamily="34" charset="0"/>
                </a:rPr>
                <a:t>, </a:t>
              </a:r>
              <a:r>
                <a:rPr lang="en-US" sz="2000" dirty="0" err="1">
                  <a:cs typeface="Calibri" pitchFamily="34" charset="0"/>
                </a:rPr>
                <a:t>bukan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berdasarkan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suka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atau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tidak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suka</a:t>
              </a:r>
              <a:r>
                <a:rPr lang="en-US" sz="2000" dirty="0">
                  <a:cs typeface="Calibri" pitchFamily="34" charset="0"/>
                </a:rPr>
                <a:t>).</a:t>
              </a:r>
            </a:p>
            <a:p>
              <a:pPr marL="317365" indent="-317365" eaLnBrk="0" hangingPunct="0">
                <a:spcBef>
                  <a:spcPts val="600"/>
                </a:spcBef>
                <a:buFont typeface="Wingdings" pitchFamily="2" charset="2"/>
                <a:buChar char="§"/>
              </a:pPr>
              <a:r>
                <a:rPr lang="en-US" sz="2000" dirty="0" err="1">
                  <a:cs typeface="Calibri" pitchFamily="34" charset="0"/>
                </a:rPr>
                <a:t>Pengaturan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diri</a:t>
              </a:r>
              <a:r>
                <a:rPr lang="en-US" sz="2000" dirty="0">
                  <a:cs typeface="Calibri" pitchFamily="34" charset="0"/>
                </a:rPr>
                <a:t>, </a:t>
              </a:r>
              <a:r>
                <a:rPr lang="en-US" sz="2000" dirty="0" err="1">
                  <a:cs typeface="Calibri" pitchFamily="34" charset="0"/>
                </a:rPr>
                <a:t>yaitu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mengatur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kegiatan</a:t>
              </a:r>
              <a:r>
                <a:rPr lang="en-US" sz="2000" dirty="0">
                  <a:cs typeface="Calibri" pitchFamily="34" charset="0"/>
                </a:rPr>
                <a:t> dan </a:t>
              </a:r>
              <a:r>
                <a:rPr lang="en-US" sz="2000" dirty="0" err="1">
                  <a:cs typeface="Calibri" pitchFamily="34" charset="0"/>
                </a:rPr>
                <a:t>beristirahat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serta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membuat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jadwal</a:t>
              </a:r>
              <a:r>
                <a:rPr lang="id-ID" sz="2000" dirty="0">
                  <a:cs typeface="Calibri" pitchFamily="34" charset="0"/>
                </a:rPr>
                <a:t> kegiatan sehari-hari</a:t>
              </a:r>
              <a:r>
                <a:rPr lang="en-US" sz="2000" dirty="0">
                  <a:cs typeface="Calibri" pitchFamily="34" charset="0"/>
                </a:rPr>
                <a:t>.</a:t>
              </a:r>
            </a:p>
            <a:p>
              <a:pPr eaLnBrk="0" hangingPunct="0">
                <a:spcBef>
                  <a:spcPts val="600"/>
                </a:spcBef>
              </a:pPr>
              <a:r>
                <a:rPr lang="en-US" sz="2000" b="1" dirty="0">
                  <a:cs typeface="Calibri" pitchFamily="34" charset="0"/>
                </a:rPr>
                <a:t>Gotong Royong:</a:t>
              </a:r>
            </a:p>
            <a:p>
              <a:pPr marL="317365" indent="-317365" eaLnBrk="0" hangingPunct="0">
                <a:spcBef>
                  <a:spcPts val="600"/>
                </a:spcBef>
                <a:buFont typeface="Wingdings" pitchFamily="2" charset="2"/>
                <a:buChar char="§"/>
              </a:pPr>
              <a:r>
                <a:rPr lang="en-US" sz="2000" dirty="0" err="1">
                  <a:cs typeface="Calibri" pitchFamily="34" charset="0"/>
                </a:rPr>
                <a:t>Berkolaborasi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dengan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baik</a:t>
              </a:r>
              <a:r>
                <a:rPr lang="en-US" sz="2000" dirty="0">
                  <a:cs typeface="Calibri" pitchFamily="34" charset="0"/>
                </a:rPr>
                <a:t>, </a:t>
              </a:r>
              <a:r>
                <a:rPr lang="en-US" sz="2000" dirty="0" err="1">
                  <a:cs typeface="Calibri" pitchFamily="34" charset="0"/>
                </a:rPr>
                <a:t>seperti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bekerja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bersama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dengan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kelompok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saat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pembelajaran</a:t>
              </a:r>
              <a:r>
                <a:rPr lang="id-ID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atau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bermain</a:t>
              </a:r>
              <a:r>
                <a:rPr lang="en-US" sz="2000" dirty="0" smtClean="0">
                  <a:cs typeface="Calibri" pitchFamily="34" charset="0"/>
                </a:rPr>
                <a:t>.</a:t>
              </a:r>
              <a:endParaRPr lang="id-ID" sz="2000" dirty="0" smtClean="0">
                <a:cs typeface="Calibri" pitchFamily="34" charset="0"/>
              </a:endParaRPr>
            </a:p>
            <a:p>
              <a:pPr marL="317365" indent="-317365" eaLnBrk="0" hangingPunct="0">
                <a:spcBef>
                  <a:spcPts val="600"/>
                </a:spcBef>
                <a:buFont typeface="Wingdings" pitchFamily="2" charset="2"/>
                <a:buChar char="§"/>
              </a:pPr>
              <a:r>
                <a:rPr lang="id-ID" sz="2000" dirty="0"/>
                <a:t>Kepedulian yang baik, seperti memerhatikan dan bertindak proaktif terhadap kondisi</a:t>
              </a:r>
              <a:br>
                <a:rPr lang="id-ID" sz="2000" dirty="0"/>
              </a:br>
              <a:r>
                <a:rPr lang="id-ID" sz="2000" dirty="0"/>
                <a:t>atau keadaan di lingkungan </a:t>
              </a:r>
              <a:r>
                <a:rPr lang="id-ID" sz="2000" dirty="0" smtClean="0"/>
                <a:t>sosial.</a:t>
              </a:r>
              <a:endParaRPr lang="en-US" sz="2000" dirty="0">
                <a:cs typeface="Calibri" pitchFamily="34" charset="0"/>
              </a:endParaRPr>
            </a:p>
            <a:p>
              <a:pPr marL="317365" indent="-317365" eaLnBrk="0" hangingPunct="0">
                <a:spcBef>
                  <a:spcPts val="600"/>
                </a:spcBef>
                <a:buFont typeface="Wingdings" pitchFamily="2" charset="2"/>
                <a:buChar char="§"/>
              </a:pPr>
              <a:r>
                <a:rPr lang="en-US" sz="2000" dirty="0" err="1">
                  <a:cs typeface="Calibri" pitchFamily="34" charset="0"/>
                </a:rPr>
                <a:t>Berbagi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dengan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baik</a:t>
              </a:r>
              <a:r>
                <a:rPr lang="en-US" sz="2000" dirty="0">
                  <a:cs typeface="Calibri" pitchFamily="34" charset="0"/>
                </a:rPr>
                <a:t> dan </a:t>
              </a:r>
              <a:r>
                <a:rPr lang="en-US" sz="2000" dirty="0" err="1">
                  <a:cs typeface="Calibri" pitchFamily="34" charset="0"/>
                </a:rPr>
                <a:t>dapat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menerapkannya</a:t>
              </a:r>
              <a:r>
                <a:rPr lang="en-US" sz="2000" dirty="0">
                  <a:cs typeface="Calibri" pitchFamily="34" charset="0"/>
                </a:rPr>
                <a:t>, </a:t>
              </a:r>
              <a:r>
                <a:rPr lang="en-US" sz="2000" dirty="0" err="1">
                  <a:cs typeface="Calibri" pitchFamily="34" charset="0"/>
                </a:rPr>
                <a:t>seperti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menggunakan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peralatan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secara</a:t>
              </a:r>
              <a:r>
                <a:rPr lang="id-ID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bergantian</a:t>
              </a:r>
              <a:r>
                <a:rPr lang="en-US" sz="2000" dirty="0">
                  <a:cs typeface="Calibri" pitchFamily="34" charset="0"/>
                </a:rPr>
                <a:t> dan </a:t>
              </a:r>
              <a:r>
                <a:rPr lang="en-US" sz="2000" dirty="0" err="1">
                  <a:cs typeface="Calibri" pitchFamily="34" charset="0"/>
                </a:rPr>
                <a:t>berbagi</a:t>
              </a:r>
              <a:r>
                <a:rPr lang="en-US" sz="2000" dirty="0">
                  <a:cs typeface="Calibri" pitchFamily="34" charset="0"/>
                </a:rPr>
                <a:t> area </a:t>
              </a:r>
              <a:r>
                <a:rPr lang="en-US" sz="2000" dirty="0" err="1">
                  <a:cs typeface="Calibri" pitchFamily="34" charset="0"/>
                </a:rPr>
                <a:t>berlatih</a:t>
              </a:r>
              <a:r>
                <a:rPr lang="en-US" sz="2000" dirty="0">
                  <a:cs typeface="Calibri" pitchFamily="34" charset="0"/>
                </a:rPr>
                <a:t>.</a:t>
              </a:r>
            </a:p>
            <a:p>
              <a:pPr marL="423143" indent="-423143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endParaRPr lang="en-US" sz="2000" dirty="0">
                <a:cs typeface="Calibri" pitchFamily="34" charset="0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="" xmlns:a16="http://schemas.microsoft.com/office/drawing/2014/main" id="{3286B400-5A89-38C7-0E0E-E7D55F339586}"/>
                </a:ext>
              </a:extLst>
            </p:cNvPr>
            <p:cNvSpPr/>
            <p:nvPr/>
          </p:nvSpPr>
          <p:spPr>
            <a:xfrm>
              <a:off x="0" y="1847850"/>
              <a:ext cx="4038600" cy="342900"/>
            </a:xfrm>
            <a:prstGeom prst="rect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</p:grpSp>
      <p:sp>
        <p:nvSpPr>
          <p:cNvPr id="22" name="Rectangle 21">
            <a:extLst>
              <a:ext uri="{FF2B5EF4-FFF2-40B4-BE49-F238E27FC236}">
                <a16:creationId xmlns="" xmlns:a16="http://schemas.microsoft.com/office/drawing/2014/main" id="{2791322E-DF5B-DE52-3130-4B9C8AEF8AD6}"/>
              </a:ext>
            </a:extLst>
          </p:cNvPr>
          <p:cNvSpPr/>
          <p:nvPr/>
        </p:nvSpPr>
        <p:spPr>
          <a:xfrm>
            <a:off x="584449" y="1282162"/>
            <a:ext cx="453603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/>
            <a:r>
              <a:rPr lang="id-ID" sz="2000" b="1" dirty="0">
                <a:solidFill>
                  <a:schemeClr val="bg1"/>
                </a:solidFill>
                <a:cs typeface="Calibri" pitchFamily="34" charset="0"/>
                <a:sym typeface="Arial" pitchFamily="34" charset="0"/>
              </a:rPr>
              <a:t>Profil Pelajar Pancasila</a:t>
            </a:r>
            <a:r>
              <a:rPr lang="en-US" sz="2000" b="1" dirty="0">
                <a:solidFill>
                  <a:schemeClr val="bg1"/>
                </a:solidFill>
                <a:cs typeface="Calibri" pitchFamily="34" charset="0"/>
                <a:sym typeface="Arial" pitchFamily="34" charset="0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1916668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6ADE0438-290C-9A7D-E881-80029E6AB97C}"/>
              </a:ext>
            </a:extLst>
          </p:cNvPr>
          <p:cNvSpPr/>
          <p:nvPr/>
        </p:nvSpPr>
        <p:spPr>
          <a:xfrm>
            <a:off x="123986" y="201804"/>
            <a:ext cx="801546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800" b="1" dirty="0">
                <a:solidFill>
                  <a:srgbClr val="7030A0"/>
                </a:solidFill>
              </a:rPr>
              <a:t>Mencari dan Menemukan Gerak</a:t>
            </a:r>
            <a:endParaRPr lang="en-US" sz="2800" b="1" dirty="0">
              <a:solidFill>
                <a:srgbClr val="7030A0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7CC12F8C-B650-D869-FCE2-4D8049AB15CD}"/>
              </a:ext>
            </a:extLst>
          </p:cNvPr>
          <p:cNvSpPr/>
          <p:nvPr/>
        </p:nvSpPr>
        <p:spPr>
          <a:xfrm>
            <a:off x="136865" y="727653"/>
            <a:ext cx="850486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>
                <a:cs typeface="Arial" pitchFamily="34" charset="0"/>
              </a:rPr>
              <a:t>Mari </a:t>
            </a:r>
            <a:r>
              <a:rPr lang="en-US" sz="2400" dirty="0" err="1">
                <a:cs typeface="Arial" pitchFamily="34" charset="0"/>
              </a:rPr>
              <a:t>kita</a:t>
            </a:r>
            <a:r>
              <a:rPr lang="en-US" sz="2400" dirty="0">
                <a:cs typeface="Arial" pitchFamily="34" charset="0"/>
              </a:rPr>
              <a:t> </a:t>
            </a:r>
            <a:r>
              <a:rPr lang="en-US" sz="2400" dirty="0" err="1">
                <a:cs typeface="Arial" pitchFamily="34" charset="0"/>
              </a:rPr>
              <a:t>awali</a:t>
            </a:r>
            <a:r>
              <a:rPr lang="en-US" sz="2400" dirty="0">
                <a:cs typeface="Arial" pitchFamily="34" charset="0"/>
              </a:rPr>
              <a:t> </a:t>
            </a:r>
            <a:r>
              <a:rPr lang="en-US" sz="2400" dirty="0" err="1">
                <a:cs typeface="Arial" pitchFamily="34" charset="0"/>
              </a:rPr>
              <a:t>dengan</a:t>
            </a:r>
            <a:r>
              <a:rPr lang="en-US" sz="2400" dirty="0">
                <a:cs typeface="Arial" pitchFamily="34" charset="0"/>
              </a:rPr>
              <a:t> </a:t>
            </a:r>
            <a:r>
              <a:rPr lang="en-US" sz="2400" dirty="0" err="1">
                <a:cs typeface="Arial" pitchFamily="34" charset="0"/>
              </a:rPr>
              <a:t>kegiatan</a:t>
            </a:r>
            <a:r>
              <a:rPr lang="en-US" sz="2400" dirty="0">
                <a:cs typeface="Arial" pitchFamily="34" charset="0"/>
              </a:rPr>
              <a:t> </a:t>
            </a:r>
            <a:r>
              <a:rPr lang="en-US" sz="2400" dirty="0" err="1">
                <a:cs typeface="Arial" pitchFamily="34" charset="0"/>
              </a:rPr>
              <a:t>mencari</a:t>
            </a:r>
            <a:r>
              <a:rPr lang="en-US" sz="2400" dirty="0">
                <a:cs typeface="Arial" pitchFamily="34" charset="0"/>
              </a:rPr>
              <a:t> dan </a:t>
            </a:r>
            <a:r>
              <a:rPr lang="en-US" sz="2400" dirty="0" err="1">
                <a:cs typeface="Arial" pitchFamily="34" charset="0"/>
              </a:rPr>
              <a:t>menemukan</a:t>
            </a:r>
            <a:r>
              <a:rPr lang="en-US" sz="2400" dirty="0">
                <a:cs typeface="Arial" pitchFamily="34" charset="0"/>
              </a:rPr>
              <a:t> </a:t>
            </a:r>
            <a:r>
              <a:rPr lang="en-US" sz="2400" dirty="0" err="1">
                <a:cs typeface="Arial" pitchFamily="34" charset="0"/>
              </a:rPr>
              <a:t>gerak</a:t>
            </a:r>
            <a:r>
              <a:rPr lang="en-US" sz="2400" dirty="0">
                <a:cs typeface="Arial" pitchFamily="34" charset="0"/>
              </a:rPr>
              <a:t> yang </a:t>
            </a:r>
            <a:r>
              <a:rPr lang="en-US" sz="2400" dirty="0" err="1">
                <a:cs typeface="Arial" pitchFamily="34" charset="0"/>
              </a:rPr>
              <a:t>ada</a:t>
            </a:r>
            <a:r>
              <a:rPr lang="id-ID" sz="2400" dirty="0">
                <a:cs typeface="Arial" pitchFamily="34" charset="0"/>
              </a:rPr>
              <a:t> </a:t>
            </a:r>
            <a:r>
              <a:rPr lang="en-US" sz="2400" dirty="0" err="1">
                <a:cs typeface="Arial" pitchFamily="34" charset="0"/>
              </a:rPr>
              <a:t>dalam</a:t>
            </a:r>
            <a:r>
              <a:rPr lang="en-US" sz="2400" dirty="0">
                <a:cs typeface="Arial" pitchFamily="34" charset="0"/>
              </a:rPr>
              <a:t> </a:t>
            </a:r>
            <a:r>
              <a:rPr lang="id-ID" sz="2400" i="1" dirty="0" smtClean="0">
                <a:cs typeface="Arial" pitchFamily="34" charset="0"/>
              </a:rPr>
              <a:t>rounders</a:t>
            </a:r>
            <a:r>
              <a:rPr lang="en-US" sz="2400" dirty="0" smtClean="0">
                <a:cs typeface="Arial" pitchFamily="34" charset="0"/>
              </a:rPr>
              <a:t>. </a:t>
            </a:r>
            <a:r>
              <a:rPr lang="en-US" sz="2400" dirty="0">
                <a:cs typeface="Arial" pitchFamily="34" charset="0"/>
              </a:rPr>
              <a:t>Amati </a:t>
            </a:r>
            <a:r>
              <a:rPr lang="en-US" sz="2400" dirty="0" err="1">
                <a:cs typeface="Arial" pitchFamily="34" charset="0"/>
              </a:rPr>
              <a:t>gambar-gambar</a:t>
            </a:r>
            <a:r>
              <a:rPr lang="en-US" sz="2400" dirty="0">
                <a:cs typeface="Arial" pitchFamily="34" charset="0"/>
              </a:rPr>
              <a:t> </a:t>
            </a:r>
            <a:r>
              <a:rPr lang="en-US" sz="2400" dirty="0" err="1">
                <a:cs typeface="Arial" pitchFamily="34" charset="0"/>
              </a:rPr>
              <a:t>berikut</a:t>
            </a:r>
            <a:r>
              <a:rPr lang="en-US" sz="2400" dirty="0">
                <a:cs typeface="Arial" pitchFamily="34" charset="0"/>
              </a:rPr>
              <a:t>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7C001442-02A9-B6B5-5119-2E50ED93DEFC}"/>
              </a:ext>
            </a:extLst>
          </p:cNvPr>
          <p:cNvSpPr txBox="1"/>
          <p:nvPr/>
        </p:nvSpPr>
        <p:spPr>
          <a:xfrm>
            <a:off x="1202223" y="5744257"/>
            <a:ext cx="1085302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2400" dirty="0">
                <a:cs typeface="Arial" panose="020B0604020202020204" pitchFamily="34" charset="0"/>
              </a:rPr>
              <a:t>Lalu, </a:t>
            </a:r>
            <a:r>
              <a:rPr lang="en-ID" sz="2400" dirty="0" err="1">
                <a:cs typeface="Arial" panose="020B0604020202020204" pitchFamily="34" charset="0"/>
              </a:rPr>
              <a:t>tulislah</a:t>
            </a:r>
            <a:r>
              <a:rPr lang="en-ID" sz="2400" dirty="0">
                <a:cs typeface="Arial" panose="020B0604020202020204" pitchFamily="34" charset="0"/>
              </a:rPr>
              <a:t> </a:t>
            </a:r>
            <a:r>
              <a:rPr lang="en-ID" sz="2400" dirty="0" err="1">
                <a:cs typeface="Arial" panose="020B0604020202020204" pitchFamily="34" charset="0"/>
              </a:rPr>
              <a:t>gerakan</a:t>
            </a:r>
            <a:r>
              <a:rPr lang="en-ID" sz="2400" dirty="0">
                <a:cs typeface="Arial" panose="020B0604020202020204" pitchFamily="34" charset="0"/>
              </a:rPr>
              <a:t> yang </a:t>
            </a:r>
            <a:r>
              <a:rPr lang="en-ID" sz="2400" dirty="0" err="1">
                <a:cs typeface="Arial" panose="020B0604020202020204" pitchFamily="34" charset="0"/>
              </a:rPr>
              <a:t>ada</a:t>
            </a:r>
            <a:r>
              <a:rPr lang="en-ID" sz="2400" dirty="0">
                <a:cs typeface="Arial" panose="020B0604020202020204" pitchFamily="34" charset="0"/>
              </a:rPr>
              <a:t> pada </a:t>
            </a:r>
            <a:r>
              <a:rPr lang="en-ID" sz="2400" dirty="0" err="1">
                <a:cs typeface="Arial" panose="020B0604020202020204" pitchFamily="34" charset="0"/>
              </a:rPr>
              <a:t>gambar</a:t>
            </a:r>
            <a:r>
              <a:rPr lang="en-ID" sz="2400" dirty="0">
                <a:cs typeface="Arial" panose="020B0604020202020204" pitchFamily="34" charset="0"/>
              </a:rPr>
              <a:t> </a:t>
            </a:r>
            <a:r>
              <a:rPr lang="en-ID" sz="2400" dirty="0" err="1">
                <a:cs typeface="Arial" panose="020B0604020202020204" pitchFamily="34" charset="0"/>
              </a:rPr>
              <a:t>tersebut</a:t>
            </a:r>
            <a:r>
              <a:rPr lang="en-ID" sz="2400" dirty="0">
                <a:cs typeface="Arial" panose="020B0604020202020204" pitchFamily="34" charset="0"/>
              </a:rPr>
              <a:t> dan </a:t>
            </a:r>
            <a:r>
              <a:rPr lang="en-ID" sz="2400" dirty="0" err="1">
                <a:cs typeface="Arial" panose="020B0604020202020204" pitchFamily="34" charset="0"/>
              </a:rPr>
              <a:t>identifikasi</a:t>
            </a:r>
            <a:r>
              <a:rPr lang="id-ID" sz="2400" dirty="0">
                <a:cs typeface="Arial" panose="020B0604020202020204" pitchFamily="34" charset="0"/>
              </a:rPr>
              <a:t> </a:t>
            </a:r>
            <a:r>
              <a:rPr lang="en-ID" sz="2400" dirty="0" err="1">
                <a:cs typeface="Arial" panose="020B0604020202020204" pitchFamily="34" charset="0"/>
              </a:rPr>
              <a:t>jenis</a:t>
            </a:r>
            <a:r>
              <a:rPr lang="en-ID" sz="2400" dirty="0">
                <a:cs typeface="Arial" panose="020B0604020202020204" pitchFamily="34" charset="0"/>
              </a:rPr>
              <a:t> </a:t>
            </a:r>
            <a:r>
              <a:rPr lang="en-ID" sz="2400" dirty="0" err="1">
                <a:cs typeface="Arial" panose="020B0604020202020204" pitchFamily="34" charset="0"/>
              </a:rPr>
              <a:t>gerak</a:t>
            </a:r>
            <a:r>
              <a:rPr lang="en-ID" sz="2400" dirty="0">
                <a:cs typeface="Arial" panose="020B0604020202020204" pitchFamily="34" charset="0"/>
              </a:rPr>
              <a:t> dan </a:t>
            </a:r>
            <a:r>
              <a:rPr lang="en-ID" sz="2400" dirty="0" err="1">
                <a:cs typeface="Arial" panose="020B0604020202020204" pitchFamily="34" charset="0"/>
              </a:rPr>
              <a:t>bagian</a:t>
            </a:r>
            <a:r>
              <a:rPr lang="en-ID" sz="2400" dirty="0">
                <a:cs typeface="Arial" panose="020B0604020202020204" pitchFamily="34" charset="0"/>
              </a:rPr>
              <a:t> </a:t>
            </a:r>
            <a:r>
              <a:rPr lang="en-ID" sz="2400" dirty="0" err="1">
                <a:cs typeface="Arial" panose="020B0604020202020204" pitchFamily="34" charset="0"/>
              </a:rPr>
              <a:t>tubuh</a:t>
            </a:r>
            <a:r>
              <a:rPr lang="en-ID" sz="2400" dirty="0">
                <a:cs typeface="Arial" panose="020B0604020202020204" pitchFamily="34" charset="0"/>
              </a:rPr>
              <a:t> yang </a:t>
            </a:r>
            <a:r>
              <a:rPr lang="en-ID" sz="2400" dirty="0" err="1">
                <a:cs typeface="Arial" panose="020B0604020202020204" pitchFamily="34" charset="0"/>
              </a:rPr>
              <a:t>digunakan</a:t>
            </a:r>
            <a:r>
              <a:rPr lang="en-ID" sz="2400" dirty="0">
                <a:cs typeface="Arial" panose="020B0604020202020204" pitchFamily="34" charset="0"/>
              </a:rPr>
              <a:t>. </a:t>
            </a:r>
            <a:r>
              <a:rPr lang="en-ID" sz="2400" dirty="0" err="1">
                <a:cs typeface="Arial" panose="020B0604020202020204" pitchFamily="34" charset="0"/>
              </a:rPr>
              <a:t>Kemudian</a:t>
            </a:r>
            <a:r>
              <a:rPr lang="en-ID" sz="2400" dirty="0">
                <a:cs typeface="Arial" panose="020B0604020202020204" pitchFamily="34" charset="0"/>
              </a:rPr>
              <a:t>, </a:t>
            </a:r>
            <a:r>
              <a:rPr lang="en-ID" sz="2400" dirty="0" err="1">
                <a:cs typeface="Arial" panose="020B0604020202020204" pitchFamily="34" charset="0"/>
              </a:rPr>
              <a:t>tulis</a:t>
            </a:r>
            <a:r>
              <a:rPr lang="en-ID" sz="2400" dirty="0">
                <a:cs typeface="Arial" panose="020B0604020202020204" pitchFamily="34" charset="0"/>
              </a:rPr>
              <a:t> pada </a:t>
            </a:r>
            <a:r>
              <a:rPr lang="en-ID" sz="2400" dirty="0" err="1">
                <a:cs typeface="Arial" panose="020B0604020202020204" pitchFamily="34" charset="0"/>
              </a:rPr>
              <a:t>buku</a:t>
            </a:r>
            <a:r>
              <a:rPr lang="id-ID" sz="2400" dirty="0">
                <a:cs typeface="Arial" panose="020B0604020202020204" pitchFamily="34" charset="0"/>
              </a:rPr>
              <a:t> </a:t>
            </a:r>
            <a:r>
              <a:rPr lang="en-ID" sz="2400" dirty="0" err="1">
                <a:cs typeface="Arial" panose="020B0604020202020204" pitchFamily="34" charset="0"/>
              </a:rPr>
              <a:t>tugasmu</a:t>
            </a:r>
            <a:r>
              <a:rPr lang="id-ID" sz="2400" dirty="0">
                <a:cs typeface="Arial" panose="020B0604020202020204" pitchFamily="34" charset="0"/>
              </a:rPr>
              <a:t>.</a:t>
            </a:r>
            <a:endParaRPr lang="en-ID" sz="2400" dirty="0">
              <a:cs typeface="Arial" panose="020B0604020202020204" pitchFamily="34" charset="0"/>
            </a:endParaRPr>
          </a:p>
        </p:txBody>
      </p:sp>
      <p:pic>
        <p:nvPicPr>
          <p:cNvPr id="2" name="Picture 2" descr="D:\JOB ERLANGGA\PPT PJOK SMP VIII Kurikulum Merdeka\PJOK SMP VIII KM\Powerpoint\Bab 3\1a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001" y="1452107"/>
            <a:ext cx="3841716" cy="2542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D:\JOB ERLANGGA\PPT PJOK SMP VIII Kurikulum Merdeka\PJOK SMP VIII KM\Powerpoint\Bab 3\1b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3890" y="1625407"/>
            <a:ext cx="3760453" cy="2369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D:\JOB ERLANGGA\PPT PJOK SMP VIII Kurikulum Merdeka\PJOK SMP VIII KM\Powerpoint\Bab 3\1c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8687" y="1452107"/>
            <a:ext cx="3559121" cy="2542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D:\JOB ERLANGGA\PPT PJOK SMP VIII Kurikulum Merdeka\PJOK SMP VIII KM\Powerpoint\Bab 3\1d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4377" y="3745765"/>
            <a:ext cx="2874679" cy="1998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D:\JOB ERLANGGA\PPT PJOK SMP VIII Kurikulum Merdeka\PJOK SMP VIII KM\Powerpoint\Bab 3\1e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6995" y="3646688"/>
            <a:ext cx="2983606" cy="2196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Oval 10"/>
          <p:cNvSpPr/>
          <p:nvPr/>
        </p:nvSpPr>
        <p:spPr>
          <a:xfrm>
            <a:off x="1094703" y="3061160"/>
            <a:ext cx="553793" cy="501970"/>
          </a:xfrm>
          <a:prstGeom prst="ellipse">
            <a:avLst/>
          </a:prstGeom>
          <a:ln>
            <a:solidFill>
              <a:srgbClr val="0070C0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1</a:t>
            </a:r>
            <a:endParaRPr lang="en-US" sz="2400" dirty="0"/>
          </a:p>
        </p:txBody>
      </p:sp>
      <p:sp>
        <p:nvSpPr>
          <p:cNvPr id="17" name="Oval 16"/>
          <p:cNvSpPr/>
          <p:nvPr/>
        </p:nvSpPr>
        <p:spPr>
          <a:xfrm>
            <a:off x="6480628" y="2723268"/>
            <a:ext cx="553793" cy="501970"/>
          </a:xfrm>
          <a:prstGeom prst="ellipse">
            <a:avLst/>
          </a:prstGeom>
          <a:ln>
            <a:solidFill>
              <a:srgbClr val="0070C0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2</a:t>
            </a:r>
            <a:endParaRPr lang="en-US" sz="2400" dirty="0"/>
          </a:p>
        </p:txBody>
      </p:sp>
      <p:sp>
        <p:nvSpPr>
          <p:cNvPr id="18" name="Oval 17"/>
          <p:cNvSpPr/>
          <p:nvPr/>
        </p:nvSpPr>
        <p:spPr>
          <a:xfrm>
            <a:off x="9324713" y="2696744"/>
            <a:ext cx="553793" cy="501970"/>
          </a:xfrm>
          <a:prstGeom prst="ellipse">
            <a:avLst/>
          </a:prstGeom>
          <a:ln>
            <a:solidFill>
              <a:srgbClr val="0070C0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3</a:t>
            </a:r>
            <a:endParaRPr lang="en-US" sz="2400" dirty="0"/>
          </a:p>
        </p:txBody>
      </p:sp>
      <p:sp>
        <p:nvSpPr>
          <p:cNvPr id="19" name="Oval 18"/>
          <p:cNvSpPr/>
          <p:nvPr/>
        </p:nvSpPr>
        <p:spPr>
          <a:xfrm>
            <a:off x="3117096" y="5077955"/>
            <a:ext cx="553793" cy="501970"/>
          </a:xfrm>
          <a:prstGeom prst="ellipse">
            <a:avLst/>
          </a:prstGeom>
          <a:ln>
            <a:solidFill>
              <a:srgbClr val="0070C0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4</a:t>
            </a:r>
            <a:endParaRPr lang="en-US" sz="2400" dirty="0"/>
          </a:p>
        </p:txBody>
      </p:sp>
      <p:sp>
        <p:nvSpPr>
          <p:cNvPr id="20" name="Oval 19"/>
          <p:cNvSpPr/>
          <p:nvPr/>
        </p:nvSpPr>
        <p:spPr>
          <a:xfrm>
            <a:off x="6351839" y="4243040"/>
            <a:ext cx="553793" cy="501970"/>
          </a:xfrm>
          <a:prstGeom prst="ellipse">
            <a:avLst/>
          </a:prstGeom>
          <a:ln>
            <a:solidFill>
              <a:srgbClr val="0070C0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5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521697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3384B60D-36C2-6F66-A1A8-72E7AA160ED0}"/>
              </a:ext>
            </a:extLst>
          </p:cNvPr>
          <p:cNvSpPr/>
          <p:nvPr/>
        </p:nvSpPr>
        <p:spPr>
          <a:xfrm>
            <a:off x="152400" y="1134050"/>
            <a:ext cx="1070449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1. 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Keterampilan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V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ri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si 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Gerak 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Spesifik 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M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elemp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r 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t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u Mengoper Bol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endParaRPr lang="id-ID" sz="2800" b="1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30908473-9D08-4830-0E1E-B47B0092EFBB}"/>
              </a:ext>
            </a:extLst>
          </p:cNvPr>
          <p:cNvSpPr txBox="1"/>
          <p:nvPr/>
        </p:nvSpPr>
        <p:spPr>
          <a:xfrm>
            <a:off x="152400" y="464516"/>
            <a:ext cx="457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2800" b="1" i="0" u="none" strike="noStrike" baseline="0" dirty="0" err="1">
                <a:solidFill>
                  <a:srgbClr val="7030A0"/>
                </a:solidFill>
                <a:cs typeface="Arial" panose="020B0604020202020204" pitchFamily="34" charset="0"/>
              </a:rPr>
              <a:t>Pembelajaran</a:t>
            </a:r>
            <a:r>
              <a:rPr lang="en-ID" sz="2800" b="1" i="0" u="none" strike="noStrike" baseline="0" dirty="0">
                <a:solidFill>
                  <a:srgbClr val="7030A0"/>
                </a:solidFill>
                <a:cs typeface="Arial" panose="020B0604020202020204" pitchFamily="34" charset="0"/>
              </a:rPr>
              <a:t> 1 </a:t>
            </a:r>
            <a:endParaRPr lang="en-ID" sz="2800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91E1196C-4137-0ECE-5D16-0A43A6B7342B}"/>
              </a:ext>
            </a:extLst>
          </p:cNvPr>
          <p:cNvSpPr txBox="1"/>
          <p:nvPr/>
        </p:nvSpPr>
        <p:spPr>
          <a:xfrm>
            <a:off x="4354812" y="5187660"/>
            <a:ext cx="317611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cs typeface="Arial" panose="020B0604020202020204" pitchFamily="34" charset="0"/>
              </a:rPr>
              <a:t>lemparan </a:t>
            </a:r>
            <a:r>
              <a:rPr lang="id-ID" sz="2400" dirty="0">
                <a:cs typeface="Arial" panose="020B0604020202020204" pitchFamily="34" charset="0"/>
              </a:rPr>
              <a:t>bola mendatar </a:t>
            </a:r>
            <a:endParaRPr lang="en-US" sz="2400" dirty="0">
              <a:cs typeface="Arial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8E2DF8D4-6FCC-8F00-A7A0-8520CD4133E9}"/>
              </a:ext>
            </a:extLst>
          </p:cNvPr>
          <p:cNvSpPr txBox="1"/>
          <p:nvPr/>
        </p:nvSpPr>
        <p:spPr>
          <a:xfrm>
            <a:off x="1483427" y="5168263"/>
            <a:ext cx="258629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400" dirty="0">
                <a:cs typeface="Arial" panose="020B0604020202020204" pitchFamily="34" charset="0"/>
              </a:rPr>
              <a:t>l</a:t>
            </a:r>
            <a:r>
              <a:rPr lang="id-ID" sz="2400" dirty="0" smtClean="0">
                <a:cs typeface="Arial" panose="020B0604020202020204" pitchFamily="34" charset="0"/>
              </a:rPr>
              <a:t>emparan </a:t>
            </a:r>
            <a:r>
              <a:rPr lang="id-ID" sz="2400" dirty="0">
                <a:cs typeface="Arial" panose="020B0604020202020204" pitchFamily="34" charset="0"/>
              </a:rPr>
              <a:t>bola melambung </a:t>
            </a:r>
            <a:endParaRPr lang="en-US" sz="2400" dirty="0">
              <a:cs typeface="Arial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F7595D3C-41EB-EC48-8C8B-F66DA5FD96DC}"/>
              </a:ext>
            </a:extLst>
          </p:cNvPr>
          <p:cNvSpPr txBox="1"/>
          <p:nvPr/>
        </p:nvSpPr>
        <p:spPr>
          <a:xfrm>
            <a:off x="7383888" y="5168264"/>
            <a:ext cx="406543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400" dirty="0">
                <a:cs typeface="Arial" panose="020B0604020202020204" pitchFamily="34" charset="0"/>
              </a:rPr>
              <a:t>l</a:t>
            </a:r>
            <a:r>
              <a:rPr lang="id-ID" sz="2400" dirty="0" smtClean="0">
                <a:cs typeface="Arial" panose="020B0604020202020204" pitchFamily="34" charset="0"/>
              </a:rPr>
              <a:t>emparan </a:t>
            </a:r>
            <a:r>
              <a:rPr lang="id-ID" sz="2400" dirty="0">
                <a:cs typeface="Arial" panose="020B0604020202020204" pitchFamily="34" charset="0"/>
              </a:rPr>
              <a:t>bola bawah atau </a:t>
            </a:r>
            <a:r>
              <a:rPr lang="id-ID" sz="2400" dirty="0" smtClean="0">
                <a:cs typeface="Arial" panose="020B0604020202020204" pitchFamily="34" charset="0"/>
              </a:rPr>
              <a:t>lemparan bola </a:t>
            </a:r>
            <a:r>
              <a:rPr lang="id-ID" sz="2400" dirty="0">
                <a:cs typeface="Arial" panose="020B0604020202020204" pitchFamily="34" charset="0"/>
              </a:rPr>
              <a:t>menyusur tanah </a:t>
            </a:r>
            <a:endParaRPr lang="en-US" sz="2400" dirty="0">
              <a:cs typeface="Arial" pitchFamily="34" charset="0"/>
            </a:endParaRPr>
          </a:p>
        </p:txBody>
      </p:sp>
      <p:pic>
        <p:nvPicPr>
          <p:cNvPr id="2" name="Picture 2" descr="D:\JOB ERLANGGA\PPT PJOK SMP VIII Kurikulum Merdeka\PJOK SMP VIII KM\Powerpoint\Bab 3\2.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662120"/>
            <a:ext cx="5327651" cy="3834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D:\JOB ERLANGGA\PPT PJOK SMP VIII Kurikulum Merdeka\PJOK SMP VIII KM\Powerpoint\Bab 3\2b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853" y="2200517"/>
            <a:ext cx="1945739" cy="2757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D:\JOB ERLANGGA\PPT PJOK SMP VIII Kurikulum Merdeka\PJOK SMP VIII KM\Powerpoint\Bab 3\2c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8784" y="2172269"/>
            <a:ext cx="4320382" cy="2786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8314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58C22683-9FC9-E58D-7754-E6B3F9504B77}"/>
              </a:ext>
            </a:extLst>
          </p:cNvPr>
          <p:cNvSpPr/>
          <p:nvPr/>
        </p:nvSpPr>
        <p:spPr>
          <a:xfrm>
            <a:off x="255430" y="393421"/>
            <a:ext cx="856659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2. Menganalisis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V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ri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si 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Gerak Spesifik M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elemp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r 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t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u Mengoper Bol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AAFC1F48-EDE1-E909-56FD-1EF50EB01D1D}"/>
              </a:ext>
            </a:extLst>
          </p:cNvPr>
          <p:cNvSpPr txBox="1"/>
          <p:nvPr/>
        </p:nvSpPr>
        <p:spPr>
          <a:xfrm>
            <a:off x="5455273" y="1617838"/>
            <a:ext cx="6444806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Cara lemparan bola </a:t>
            </a:r>
            <a:r>
              <a:rPr lang="id-ID" sz="2400" dirty="0" smtClean="0"/>
              <a:t>melambung: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/>
              <a:t>Berdiri dengan salah satu kaki di depan dan </a:t>
            </a:r>
            <a:r>
              <a:rPr lang="id-ID" sz="2400" dirty="0" smtClean="0"/>
              <a:t>satu tangan memegang bola.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Posisi </a:t>
            </a:r>
            <a:r>
              <a:rPr lang="id-ID" sz="2400" dirty="0"/>
              <a:t>badan menghadap ke depan dengan pandangan ke </a:t>
            </a:r>
            <a:r>
              <a:rPr lang="id-ID" sz="2400" dirty="0" smtClean="0"/>
              <a:t>arah sasaran.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Bola </a:t>
            </a:r>
            <a:r>
              <a:rPr lang="id-ID" sz="2400" dirty="0"/>
              <a:t>dilempar dengan tangan yang kuat ke </a:t>
            </a:r>
            <a:r>
              <a:rPr lang="id-ID" sz="2400" dirty="0" smtClean="0"/>
              <a:t>depan melewati samping </a:t>
            </a:r>
            <a:r>
              <a:rPr lang="id-ID" sz="2400" dirty="0"/>
              <a:t>kepala, lalu arahkan lemparan </a:t>
            </a:r>
            <a:r>
              <a:rPr lang="id-ID" sz="2400" dirty="0" smtClean="0"/>
              <a:t>bola secara melambung.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Kaki </a:t>
            </a:r>
            <a:r>
              <a:rPr lang="id-ID" sz="2400" dirty="0"/>
              <a:t>belakang maju ke depan mengikuti ayunan </a:t>
            </a:r>
            <a:r>
              <a:rPr lang="id-ID" sz="2400" dirty="0" smtClean="0"/>
              <a:t>tangan.</a:t>
            </a:r>
            <a:endParaRPr lang="en-ID" sz="2400" dirty="0"/>
          </a:p>
        </p:txBody>
      </p:sp>
      <p:pic>
        <p:nvPicPr>
          <p:cNvPr id="2" name="Picture 2" descr="D:\JOB ERLANGGA\PPT PJOK SMP VIII Kurikulum Merdeka\PJOK SMP VIII KM\Powerpoint\Bab 3\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82009" y="1244497"/>
            <a:ext cx="6536338" cy="4761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9478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58C22683-9FC9-E58D-7754-E6B3F9504B77}"/>
              </a:ext>
            </a:extLst>
          </p:cNvPr>
          <p:cNvSpPr/>
          <p:nvPr/>
        </p:nvSpPr>
        <p:spPr>
          <a:xfrm>
            <a:off x="255430" y="393421"/>
            <a:ext cx="856659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2. Menganalisis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V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ri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si 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Gerak Spesifik M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elemp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r 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t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u Mengoper Bol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AAFC1F48-EDE1-E909-56FD-1EF50EB01D1D}"/>
              </a:ext>
            </a:extLst>
          </p:cNvPr>
          <p:cNvSpPr txBox="1"/>
          <p:nvPr/>
        </p:nvSpPr>
        <p:spPr>
          <a:xfrm>
            <a:off x="5455273" y="1617838"/>
            <a:ext cx="6444806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Cara lemparan bola </a:t>
            </a:r>
            <a:r>
              <a:rPr lang="id-ID" sz="2400" dirty="0" smtClean="0"/>
              <a:t>mendatar: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/>
              <a:t>Berdiri dengan salah satu kaki di depan dan satu tangan</a:t>
            </a:r>
            <a:br>
              <a:rPr lang="id-ID" sz="2400" dirty="0"/>
            </a:br>
            <a:r>
              <a:rPr lang="id-ID" sz="2400" dirty="0"/>
              <a:t>memegang </a:t>
            </a:r>
            <a:r>
              <a:rPr lang="id-ID" sz="2400" dirty="0" smtClean="0"/>
              <a:t>bola.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Posisi </a:t>
            </a:r>
            <a:r>
              <a:rPr lang="id-ID" sz="2400" dirty="0"/>
              <a:t>badan menghadap ke depan, pandangan ke arah </a:t>
            </a:r>
            <a:r>
              <a:rPr lang="id-ID" sz="2400" dirty="0" smtClean="0"/>
              <a:t>sasaran.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Langkahkan </a:t>
            </a:r>
            <a:r>
              <a:rPr lang="id-ID" sz="2400" dirty="0"/>
              <a:t>kaki belakang kedepan bersamaan </a:t>
            </a:r>
            <a:r>
              <a:rPr lang="id-ID" sz="2400" dirty="0" smtClean="0"/>
              <a:t>dengan lemparan bola.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Bola </a:t>
            </a:r>
            <a:r>
              <a:rPr lang="id-ID" sz="2400" dirty="0"/>
              <a:t>dilempar dengan kuat ke depan melewati samping </a:t>
            </a:r>
            <a:r>
              <a:rPr lang="id-ID" sz="2400" dirty="0" smtClean="0"/>
              <a:t>kepala dengan </a:t>
            </a:r>
            <a:r>
              <a:rPr lang="id-ID" sz="2400" dirty="0"/>
              <a:t>arah bola mendatar setinggi </a:t>
            </a:r>
            <a:r>
              <a:rPr lang="id-ID" sz="2400" dirty="0" smtClean="0"/>
              <a:t>dada.</a:t>
            </a:r>
            <a:endParaRPr lang="en-ID" sz="2400" dirty="0"/>
          </a:p>
        </p:txBody>
      </p:sp>
      <p:pic>
        <p:nvPicPr>
          <p:cNvPr id="4099" name="Picture 3" descr="D:\JOB ERLANGGA\PPT PJOK SMP VIII Kurikulum Merdeka\PJOK SMP VIII KM\Powerpoint\Bab 3\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8011" y="1813638"/>
            <a:ext cx="5663284" cy="3763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8876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1602</TotalTime>
  <Words>1467</Words>
  <Application>Microsoft Office PowerPoint</Application>
  <PresentationFormat>Custom</PresentationFormat>
  <Paragraphs>142</Paragraphs>
  <Slides>28</Slides>
  <Notes>0</Notes>
  <HiddenSlides>0</HiddenSlides>
  <MMClips>5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29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Muhammad Baihaqi</dc:creator>
  <cp:lastModifiedBy>Rifki Kurniawan</cp:lastModifiedBy>
  <cp:revision>62</cp:revision>
  <dcterms:created xsi:type="dcterms:W3CDTF">2022-05-10T01:11:12Z</dcterms:created>
  <dcterms:modified xsi:type="dcterms:W3CDTF">2023-01-25T08:59:58Z</dcterms:modified>
</cp:coreProperties>
</file>