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0" r:id="rId2"/>
    <p:sldId id="259" r:id="rId3"/>
    <p:sldId id="261" r:id="rId4"/>
    <p:sldId id="262" r:id="rId5"/>
    <p:sldId id="263" r:id="rId6"/>
    <p:sldId id="264" r:id="rId7"/>
    <p:sldId id="265" r:id="rId8"/>
    <p:sldId id="266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A085"/>
    <a:srgbClr val="2C987E"/>
    <a:srgbClr val="09C7C2"/>
    <a:srgbClr val="1777B9"/>
    <a:srgbClr val="1A86D0"/>
    <a:srgbClr val="0077D0"/>
    <a:srgbClr val="D788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98" autoAdjust="0"/>
    <p:restoredTop sz="94660"/>
  </p:normalViewPr>
  <p:slideViewPr>
    <p:cSldViewPr>
      <p:cViewPr varScale="1">
        <p:scale>
          <a:sx n="93" d="100"/>
          <a:sy n="93" d="100"/>
        </p:scale>
        <p:origin x="1116" y="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66D27-DE06-40B4-BEBB-99905555E750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B1283-1CAC-4C22-AE27-57A3D2458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37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14451"/>
            <a:ext cx="8229600" cy="3394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EE17-CFAB-4D26-B63C-0014F2997EC4}" type="datetimeFigureOut">
              <a:rPr lang="en-US" smtClean="0"/>
              <a:pPr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4CEBB-2B45-44E7-9A9C-6831F2A34C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949927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19737" y="1733550"/>
            <a:ext cx="4907096" cy="738656"/>
          </a:xfrm>
          <a:prstGeom prst="rect">
            <a:avLst/>
          </a:prstGeom>
          <a:noFill/>
        </p:spPr>
        <p:txBody>
          <a:bodyPr wrap="none" lIns="91432" tIns="45716" rIns="91432" bIns="45716">
            <a:spAutoFit/>
          </a:bodyPr>
          <a:lstStyle/>
          <a:p>
            <a:pPr algn="ctr"/>
            <a:r>
              <a:rPr lang="id-ID" sz="4200" b="1" noProof="1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Media Pembelajaran</a:t>
            </a:r>
            <a:endParaRPr lang="id-ID" sz="4200" b="1" noProof="1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Cambria" pitchFamily="18" charset="0"/>
              <a:cs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8645" y="2522494"/>
            <a:ext cx="5669280" cy="1015655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pPr algn="ctr"/>
            <a:r>
              <a:rPr lang="id-ID" sz="3600" b="1" noProof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Pendidikan Pancasila</a:t>
            </a:r>
            <a:endParaRPr lang="id-ID" sz="6000" b="1" noProof="1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  <a:p>
            <a:pPr algn="ctr"/>
            <a:r>
              <a:rPr lang="id-ID" sz="2400" b="1" noProof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untuk SMA/MA Kelas </a:t>
            </a:r>
            <a:r>
              <a:rPr lang="id-ID" sz="2400" b="1" noProof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X</a:t>
            </a:r>
            <a:r>
              <a:rPr lang="en-US" sz="2400" b="1" noProof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 Subbab A</a:t>
            </a:r>
            <a:endParaRPr lang="id-ID" sz="24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67245" y="2533650"/>
            <a:ext cx="521208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10003" y="366730"/>
            <a:ext cx="2743200" cy="3957620"/>
          </a:xfrm>
          <a:prstGeom prst="rect">
            <a:avLst/>
          </a:prstGeom>
          <a:noFill/>
          <a:effectLst>
            <a:outerShdw dist="152400" dir="18900000" algn="bl" rotWithShape="0">
              <a:schemeClr val="tx1">
                <a:lumMod val="65000"/>
                <a:lumOff val="3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" name="Group 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2" name="Picture 1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3" name="Rectangle 2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9288235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8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9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1413510"/>
            <a:ext cx="4542830" cy="4883037"/>
            <a:chOff x="0" y="1413510"/>
            <a:chExt cx="4542830" cy="4883037"/>
          </a:xfrm>
        </p:grpSpPr>
        <p:sp>
          <p:nvSpPr>
            <p:cNvPr id="17" name="TextBox 16"/>
            <p:cNvSpPr txBox="1"/>
            <p:nvPr/>
          </p:nvSpPr>
          <p:spPr>
            <a:xfrm>
              <a:off x="0" y="1779051"/>
              <a:ext cx="4542830" cy="451749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lIns="214226" tIns="107113" rIns="214226" bIns="107113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Setelah mempelajari bab ini, peserta didik diharapkan mampu:</a:t>
              </a:r>
            </a:p>
            <a:p>
              <a:pPr marL="285750" indent="-285750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id-ID" sz="1400" noProof="1" smtClean="0">
                  <a:latin typeface="Calibri Light" pitchFamily="34" charset="0"/>
                  <a:cs typeface="Calibri" pitchFamily="34" charset="0"/>
                </a:rPr>
                <a:t>memberi </a:t>
              </a: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contoh dan memiliki kesadaran akan hak dan kewajibannya sebagai </a:t>
              </a: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warga </a:t>
              </a:r>
              <a:r>
                <a:rPr lang="id-ID" sz="1400" noProof="1" smtClean="0">
                  <a:latin typeface="Calibri Light" pitchFamily="34" charset="0"/>
                  <a:cs typeface="Calibri" pitchFamily="34" charset="0"/>
                </a:rPr>
                <a:t>sekolah</a:t>
              </a: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, warga masyarakat, dan warga negara;</a:t>
              </a:r>
            </a:p>
            <a:p>
              <a:pPr marL="285750" indent="-285750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id-ID" sz="1400" noProof="1" smtClean="0">
                  <a:latin typeface="Calibri Light" pitchFamily="34" charset="0"/>
                  <a:cs typeface="Calibri" pitchFamily="34" charset="0"/>
                </a:rPr>
                <a:t>menjelaskan </a:t>
              </a: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bela negara sebagai hak dan kewajiban warga sekolah, </a:t>
              </a: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warga </a:t>
              </a:r>
              <a:r>
                <a:rPr lang="id-ID" sz="1400" noProof="1" smtClean="0">
                  <a:latin typeface="Calibri Light" pitchFamily="34" charset="0"/>
                  <a:cs typeface="Calibri" pitchFamily="34" charset="0"/>
                </a:rPr>
                <a:t>masyarakat</a:t>
              </a: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, dan warga negara;</a:t>
              </a:r>
            </a:p>
            <a:p>
              <a:pPr marL="285750" indent="-285750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id-ID" sz="1400" noProof="1" smtClean="0">
                  <a:latin typeface="Calibri Light" pitchFamily="34" charset="0"/>
                  <a:cs typeface="Calibri" pitchFamily="34" charset="0"/>
                </a:rPr>
                <a:t>menguraikan </a:t>
              </a: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peran dan kedudukan warga Negara Indonesia;</a:t>
              </a:r>
            </a:p>
            <a:p>
              <a:pPr marL="285750" indent="-285750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id-ID" sz="1400" noProof="1" smtClean="0">
                  <a:latin typeface="Calibri Light" pitchFamily="34" charset="0"/>
                  <a:cs typeface="Calibri" pitchFamily="34" charset="0"/>
                </a:rPr>
                <a:t>menghargai </a:t>
              </a: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dan menerima adanya persamaan kedudukan warga </a:t>
              </a:r>
              <a:r>
                <a:rPr lang="id-ID" sz="1400" noProof="1">
                  <a:latin typeface="Calibri Light" pitchFamily="34" charset="0"/>
                  <a:cs typeface="Calibri" pitchFamily="34" charset="0"/>
                </a:rPr>
                <a:t>Negara </a:t>
              </a:r>
              <a:r>
                <a:rPr lang="id-ID" sz="1400" noProof="1" smtClean="0">
                  <a:latin typeface="Calibri Light" pitchFamily="34" charset="0"/>
                  <a:cs typeface="Calibri" pitchFamily="34" charset="0"/>
                </a:rPr>
                <a:t>Indonesia</a:t>
              </a:r>
              <a:r>
                <a:rPr lang="en-US" sz="1400" noProof="1" smtClean="0">
                  <a:latin typeface="Calibri Light" pitchFamily="34" charset="0"/>
                  <a:cs typeface="Calibri" pitchFamily="34" charset="0"/>
                </a:rPr>
                <a:t>.</a:t>
              </a:r>
              <a:endParaRPr lang="id-ID" sz="1400" noProof="1" smtClean="0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 smtClean="0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 smtClean="0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 smtClean="0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 smtClean="0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 smtClean="0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 smtClean="0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>
                <a:latin typeface="Calibri Light" pitchFamily="34" charset="0"/>
                <a:cs typeface="Calibri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1413510"/>
              <a:ext cx="4542830" cy="369332"/>
            </a:xfrm>
            <a:prstGeom prst="rect">
              <a:avLst/>
            </a:prstGeom>
            <a:solidFill>
              <a:srgbClr val="2C987E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id-ID" b="1" noProof="1" smtClean="0">
                  <a:solidFill>
                    <a:schemeClr val="bg1"/>
                  </a:solidFill>
                  <a:latin typeface="Candara" pitchFamily="34" charset="0"/>
                  <a:ea typeface="Tahoma" pitchFamily="34" charset="0"/>
                  <a:cs typeface="Calibri" pitchFamily="34" charset="0"/>
                </a:rPr>
                <a:t>Tujuan Pembelajaran</a:t>
              </a:r>
              <a:endParaRPr lang="id-ID" noProof="1">
                <a:solidFill>
                  <a:schemeClr val="bg1"/>
                </a:solidFill>
                <a:latin typeface="Candara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762425" y="133350"/>
            <a:ext cx="1619150" cy="457200"/>
            <a:chOff x="3762425" y="133350"/>
            <a:chExt cx="1619150" cy="457200"/>
          </a:xfrm>
        </p:grpSpPr>
        <p:sp>
          <p:nvSpPr>
            <p:cNvPr id="12" name="Parallelogram 11"/>
            <p:cNvSpPr/>
            <p:nvPr/>
          </p:nvSpPr>
          <p:spPr>
            <a:xfrm>
              <a:off x="3762425" y="133350"/>
              <a:ext cx="1619150" cy="457200"/>
            </a:xfrm>
            <a:prstGeom prst="parallelogram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57840" y="161895"/>
              <a:ext cx="122832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mbria" pitchFamily="18" charset="0"/>
                  <a:ea typeface="Cambria" pitchFamily="18" charset="0"/>
                  <a:cs typeface="Calibri" pitchFamily="34" charset="0"/>
                </a:rPr>
                <a:t>BAB </a:t>
              </a:r>
              <a:r>
                <a:rPr lang="en-US" sz="2000" b="1" dirty="0" smtClean="0">
                  <a:solidFill>
                    <a:schemeClr val="bg1"/>
                  </a:solidFill>
                  <a:latin typeface="Cambria" pitchFamily="18" charset="0"/>
                  <a:ea typeface="Cambria" pitchFamily="18" charset="0"/>
                  <a:cs typeface="Calibri" pitchFamily="34" charset="0"/>
                </a:rPr>
                <a:t>4</a:t>
              </a:r>
              <a:endParaRPr lang="en-US" sz="2000" b="1" dirty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Calibri" pitchFamily="34" charset="0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191505" y="666750"/>
            <a:ext cx="6760990" cy="778071"/>
          </a:xfrm>
          <a:prstGeom prst="rect">
            <a:avLst/>
          </a:prstGeom>
        </p:spPr>
        <p:txBody>
          <a:bodyPr wrap="square" lIns="39027" tIns="19513" rIns="39027" bIns="19513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NEGARA KESATUAN </a:t>
            </a:r>
          </a:p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REPUBLIK INDONESIA</a:t>
            </a:r>
            <a:endParaRPr lang="en-US" sz="2400" b="1" dirty="0">
              <a:solidFill>
                <a:srgbClr val="002060"/>
              </a:solidFill>
              <a:latin typeface="Candara" pitchFamily="34" charset="0"/>
              <a:cs typeface="Calibri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2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28" name="Picture 2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898" y="1474657"/>
            <a:ext cx="3276600" cy="2405024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4955718" y="4086872"/>
            <a:ext cx="3775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Abadi MT"/>
              </a:rPr>
              <a:t>Sumber</a:t>
            </a:r>
            <a:r>
              <a:rPr lang="en-US" dirty="0">
                <a:latin typeface="Abadi MT"/>
              </a:rPr>
              <a:t>: </a:t>
            </a:r>
            <a:r>
              <a:rPr lang="en-US" dirty="0" err="1" smtClean="0">
                <a:latin typeface="Abadi MT"/>
              </a:rPr>
              <a:t>shutterstock</a:t>
            </a:r>
            <a:r>
              <a:rPr lang="en-US" dirty="0">
                <a:latin typeface="Abadi MT"/>
              </a:rPr>
              <a:t>, 1992374180</a:t>
            </a:r>
            <a:endParaRPr lang="en-US" dirty="0">
              <a:latin typeface="Abadi MT"/>
            </a:endParaRPr>
          </a:p>
        </p:txBody>
      </p:sp>
    </p:spTree>
    <p:extLst>
      <p:ext uri="{BB962C8B-B14F-4D97-AF65-F5344CB8AC3E}">
        <p14:creationId xmlns:p14="http://schemas.microsoft.com/office/powerpoint/2010/main" val="30562638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</a:t>
            </a:r>
            <a:r>
              <a:rPr lang="fi-FI" sz="2000" b="1" dirty="0">
                <a:solidFill>
                  <a:schemeClr val="bg1"/>
                </a:solidFill>
                <a:latin typeface="Candara" pitchFamily="34" charset="0"/>
              </a:rPr>
              <a:t>Kesadaran akan Hak dan Kewajiban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47335" y="883292"/>
            <a:ext cx="5658929" cy="1015663"/>
          </a:xfrm>
          <a:prstGeom prst="rect">
            <a:avLst/>
          </a:prstGeom>
          <a:noFill/>
          <a:ln>
            <a:solidFill>
              <a:schemeClr val="tx1"/>
            </a:solidFill>
            <a:prstDash val="lgDashDot"/>
          </a:ln>
        </p:spPr>
        <p:txBody>
          <a:bodyPr wrap="square" rtlCol="0">
            <a:spAutoFit/>
          </a:bodyPr>
          <a:lstStyle/>
          <a:p>
            <a:r>
              <a:rPr lang="id-ID" sz="2000" noProof="1" smtClean="0">
                <a:latin typeface="Abadi MT" pitchFamily="34" charset="0"/>
                <a:cs typeface="Calibri" pitchFamily="34" charset="0"/>
              </a:rPr>
              <a:t>Hak </a:t>
            </a:r>
            <a:r>
              <a:rPr lang="id-ID" sz="2000" noProof="1">
                <a:latin typeface="Abadi MT" pitchFamily="34" charset="0"/>
                <a:cs typeface="Calibri" pitchFamily="34" charset="0"/>
              </a:rPr>
              <a:t>dan kewajiban adalah dua hal yang tidak terpisahkan</a:t>
            </a:r>
            <a:r>
              <a:rPr lang="id-ID" sz="2000" noProof="1">
                <a:latin typeface="Abadi MT" pitchFamily="34" charset="0"/>
                <a:cs typeface="Calibri" pitchFamily="34" charset="0"/>
              </a:rPr>
              <a:t>. </a:t>
            </a:r>
            <a:r>
              <a:rPr lang="id-ID" sz="2000" noProof="1" smtClean="0">
                <a:latin typeface="Abadi MT" pitchFamily="34" charset="0"/>
                <a:cs typeface="Calibri" pitchFamily="34" charset="0"/>
              </a:rPr>
              <a:t>Keduanya </a:t>
            </a:r>
            <a:r>
              <a:rPr lang="id-ID" sz="2000" noProof="1">
                <a:latin typeface="Abadi MT" pitchFamily="34" charset="0"/>
                <a:cs typeface="Calibri" pitchFamily="34" charset="0"/>
              </a:rPr>
              <a:t>saling mengandaikan, bagaikan dua sisi dari </a:t>
            </a:r>
            <a:r>
              <a:rPr lang="id-ID" sz="2000" noProof="1">
                <a:latin typeface="Abadi MT" pitchFamily="34" charset="0"/>
                <a:cs typeface="Calibri" pitchFamily="34" charset="0"/>
              </a:rPr>
              <a:t>mata </a:t>
            </a:r>
            <a:r>
              <a:rPr lang="id-ID" sz="2000" noProof="1" smtClean="0">
                <a:latin typeface="Abadi MT" pitchFamily="34" charset="0"/>
                <a:cs typeface="Calibri" pitchFamily="34" charset="0"/>
              </a:rPr>
              <a:t>uang </a:t>
            </a:r>
            <a:r>
              <a:rPr lang="id-ID" sz="2000" noProof="1">
                <a:latin typeface="Abadi MT" pitchFamily="34" charset="0"/>
                <a:cs typeface="Calibri" pitchFamily="34" charset="0"/>
              </a:rPr>
              <a:t>yang </a:t>
            </a:r>
            <a:r>
              <a:rPr lang="id-ID" sz="2000" noProof="1">
                <a:latin typeface="Abadi MT" pitchFamily="34" charset="0"/>
                <a:cs typeface="Calibri" pitchFamily="34" charset="0"/>
              </a:rPr>
              <a:t>sama</a:t>
            </a:r>
            <a:r>
              <a:rPr lang="id-ID" sz="2000" noProof="1" smtClean="0">
                <a:latin typeface="Abadi MT" pitchFamily="34" charset="0"/>
                <a:cs typeface="Calibri" pitchFamily="34" charset="0"/>
              </a:rPr>
              <a:t>.</a:t>
            </a:r>
            <a:r>
              <a:rPr lang="en-US" sz="2000" noProof="1" smtClean="0">
                <a:latin typeface="Abadi MT" pitchFamily="34" charset="0"/>
                <a:cs typeface="Calibri" pitchFamily="34" charset="0"/>
              </a:rPr>
              <a:t> </a:t>
            </a:r>
            <a:endParaRPr lang="id-ID" sz="2000" noProof="1">
              <a:latin typeface="Abadi MT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304800" y="2445289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 err="1">
                <a:latin typeface="Abadi MT"/>
              </a:rPr>
              <a:t>Kewajiban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adalah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instrumen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untuk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mewujudkan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hak-hak</a:t>
            </a:r>
            <a:r>
              <a:rPr lang="en-US" sz="2000" dirty="0">
                <a:latin typeface="Abadi MT"/>
              </a:rPr>
              <a:t> yang </a:t>
            </a:r>
            <a:r>
              <a:rPr lang="en-US" sz="2000" dirty="0" err="1">
                <a:latin typeface="Abadi MT"/>
              </a:rPr>
              <a:t>dijamin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oleh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berbagai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norma</a:t>
            </a:r>
            <a:r>
              <a:rPr lang="en-US" sz="2000" dirty="0">
                <a:latin typeface="Abadi MT"/>
              </a:rPr>
              <a:t>, </a:t>
            </a:r>
            <a:r>
              <a:rPr lang="en-US" sz="2000" dirty="0" err="1">
                <a:latin typeface="Abadi MT"/>
              </a:rPr>
              <a:t>seperti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norma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sosial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norma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hukum</a:t>
            </a:r>
            <a:r>
              <a:rPr lang="en-US" sz="2000" dirty="0" smtClean="0">
                <a:latin typeface="Abadi MT"/>
              </a:rPr>
              <a:t>.</a:t>
            </a:r>
            <a:endParaRPr lang="en-US" sz="2000" dirty="0">
              <a:latin typeface="Abadi M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1998" y="2445289"/>
            <a:ext cx="434340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>
                <a:latin typeface="Abadi MT"/>
              </a:rPr>
              <a:t>Dalam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kehidupan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sehari-hari</a:t>
            </a:r>
            <a:r>
              <a:rPr lang="en-US" sz="2000" dirty="0">
                <a:latin typeface="Abadi MT"/>
              </a:rPr>
              <a:t>, </a:t>
            </a:r>
            <a:r>
              <a:rPr lang="en-US" sz="2000" dirty="0" err="1">
                <a:latin typeface="Abadi MT"/>
              </a:rPr>
              <a:t>ada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hak</a:t>
            </a:r>
            <a:r>
              <a:rPr lang="en-US" sz="2000" dirty="0">
                <a:latin typeface="Abadi MT"/>
              </a:rPr>
              <a:t> yang </a:t>
            </a:r>
            <a:r>
              <a:rPr lang="en-US" sz="2000" dirty="0" err="1">
                <a:latin typeface="Abadi MT"/>
              </a:rPr>
              <a:t>harus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diperoleh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serta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kewajiban</a:t>
            </a:r>
            <a:r>
              <a:rPr lang="en-US" sz="2000" dirty="0">
                <a:latin typeface="Abadi MT"/>
              </a:rPr>
              <a:t> yang </a:t>
            </a:r>
            <a:r>
              <a:rPr lang="en-US" sz="2000" dirty="0" err="1">
                <a:latin typeface="Abadi MT"/>
              </a:rPr>
              <a:t>tidak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boleh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diingkari</a:t>
            </a:r>
            <a:r>
              <a:rPr lang="en-US" sz="2000" dirty="0">
                <a:latin typeface="Abadi MT"/>
              </a:rPr>
              <a:t>, </a:t>
            </a:r>
            <a:r>
              <a:rPr lang="en-US" sz="2000" dirty="0" err="1">
                <a:latin typeface="Abadi MT"/>
              </a:rPr>
              <a:t>baik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sebagai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warga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sekolah</a:t>
            </a:r>
            <a:r>
              <a:rPr lang="en-US" sz="2000" dirty="0">
                <a:latin typeface="Abadi MT"/>
              </a:rPr>
              <a:t>, </a:t>
            </a:r>
            <a:r>
              <a:rPr lang="en-US" sz="2000" dirty="0" err="1">
                <a:latin typeface="Abadi MT"/>
              </a:rPr>
              <a:t>warga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masyarakat</a:t>
            </a:r>
            <a:r>
              <a:rPr lang="en-US" sz="2000" dirty="0">
                <a:latin typeface="Abadi MT"/>
              </a:rPr>
              <a:t>, </a:t>
            </a:r>
            <a:r>
              <a:rPr lang="en-US" sz="2000" dirty="0" err="1">
                <a:latin typeface="Abadi MT"/>
              </a:rPr>
              <a:t>maupun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sebagai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warga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negara</a:t>
            </a:r>
            <a:r>
              <a:rPr lang="en-US" sz="2000" dirty="0">
                <a:latin typeface="Abadi M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802826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2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4" name="Group 3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7" name="Picture 6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5" name="Rectangle 4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0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Hak dan Kewajiban Sebagai Warga Sekolah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6712" y="632687"/>
            <a:ext cx="898728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err="1">
                <a:latin typeface="Abadi MT" panose="020B0502020104020204"/>
              </a:rPr>
              <a:t>Tiap</a:t>
            </a:r>
            <a:r>
              <a:rPr lang="en-US" sz="2000" dirty="0">
                <a:latin typeface="Abadi MT" panose="020B0502020104020204"/>
              </a:rPr>
              <a:t> </a:t>
            </a:r>
            <a:r>
              <a:rPr lang="en-US" sz="2000" dirty="0" err="1">
                <a:latin typeface="Abadi MT" panose="020B0502020104020204"/>
              </a:rPr>
              <a:t>pelajar</a:t>
            </a:r>
            <a:r>
              <a:rPr lang="en-US" sz="2000" dirty="0">
                <a:latin typeface="Abadi MT" panose="020B0502020104020204"/>
              </a:rPr>
              <a:t> </a:t>
            </a:r>
            <a:r>
              <a:rPr lang="en-US" sz="2000" dirty="0" err="1">
                <a:latin typeface="Abadi MT" panose="020B0502020104020204"/>
              </a:rPr>
              <a:t>memiliki</a:t>
            </a:r>
            <a:r>
              <a:rPr lang="en-US" sz="2000" dirty="0">
                <a:latin typeface="Abadi MT" panose="020B0502020104020204"/>
              </a:rPr>
              <a:t> </a:t>
            </a:r>
            <a:r>
              <a:rPr lang="en-US" sz="2000" dirty="0" err="1">
                <a:latin typeface="Abadi MT" panose="020B0502020104020204"/>
              </a:rPr>
              <a:t>hak</a:t>
            </a:r>
            <a:r>
              <a:rPr lang="en-US" sz="2000" dirty="0">
                <a:latin typeface="Abadi MT" panose="020B0502020104020204"/>
              </a:rPr>
              <a:t> </a:t>
            </a:r>
            <a:r>
              <a:rPr lang="en-US" sz="2000" dirty="0" err="1">
                <a:latin typeface="Abadi MT" panose="020B0502020104020204"/>
              </a:rPr>
              <a:t>dalam</a:t>
            </a:r>
            <a:r>
              <a:rPr lang="en-US" sz="2000" dirty="0">
                <a:latin typeface="Abadi MT" panose="020B0502020104020204"/>
              </a:rPr>
              <a:t> </a:t>
            </a:r>
            <a:r>
              <a:rPr lang="en-US" sz="2000" dirty="0" err="1">
                <a:latin typeface="Abadi MT" panose="020B0502020104020204"/>
              </a:rPr>
              <a:t>rupa</a:t>
            </a:r>
            <a:r>
              <a:rPr lang="en-US" sz="2000" dirty="0">
                <a:latin typeface="Abadi MT" panose="020B0502020104020204"/>
              </a:rPr>
              <a:t> </a:t>
            </a:r>
            <a:r>
              <a:rPr lang="en-US" sz="2000" dirty="0" err="1">
                <a:latin typeface="Abadi MT" panose="020B0502020104020204"/>
              </a:rPr>
              <a:t>hal-hal</a:t>
            </a:r>
            <a:r>
              <a:rPr lang="en-US" sz="2000" dirty="0">
                <a:latin typeface="Abadi MT" panose="020B0502020104020204"/>
              </a:rPr>
              <a:t> yang </a:t>
            </a:r>
            <a:r>
              <a:rPr lang="en-US" sz="2000" dirty="0" err="1">
                <a:latin typeface="Abadi MT" panose="020B0502020104020204"/>
              </a:rPr>
              <a:t>harus</a:t>
            </a:r>
            <a:r>
              <a:rPr lang="en-US" sz="2000" dirty="0">
                <a:latin typeface="Abadi MT" panose="020B0502020104020204"/>
              </a:rPr>
              <a:t> </a:t>
            </a:r>
            <a:r>
              <a:rPr lang="en-US" sz="2000" dirty="0" err="1">
                <a:latin typeface="Abadi MT" panose="020B0502020104020204"/>
              </a:rPr>
              <a:t>diterima</a:t>
            </a:r>
            <a:r>
              <a:rPr lang="en-US" sz="2000" dirty="0">
                <a:latin typeface="Abadi MT" panose="020B0502020104020204"/>
              </a:rPr>
              <a:t> </a:t>
            </a:r>
            <a:r>
              <a:rPr lang="en-US" sz="2000" dirty="0" err="1">
                <a:latin typeface="Abadi MT" panose="020B0502020104020204"/>
              </a:rPr>
              <a:t>dan</a:t>
            </a:r>
            <a:r>
              <a:rPr lang="en-US" sz="2000" dirty="0">
                <a:latin typeface="Abadi MT" panose="020B0502020104020204"/>
              </a:rPr>
              <a:t> </a:t>
            </a:r>
            <a:r>
              <a:rPr lang="en-US" sz="2000" dirty="0" err="1">
                <a:latin typeface="Abadi MT" panose="020B0502020104020204"/>
              </a:rPr>
              <a:t>dapat</a:t>
            </a:r>
            <a:r>
              <a:rPr lang="en-US" sz="2000" dirty="0">
                <a:latin typeface="Abadi MT" panose="020B0502020104020204"/>
              </a:rPr>
              <a:t> </a:t>
            </a:r>
            <a:r>
              <a:rPr lang="en-US" sz="2000" dirty="0" err="1">
                <a:latin typeface="Abadi MT" panose="020B0502020104020204"/>
              </a:rPr>
              <a:t>dituntut</a:t>
            </a:r>
            <a:r>
              <a:rPr lang="en-US" sz="2000" dirty="0">
                <a:latin typeface="Abadi MT" panose="020B0502020104020204"/>
              </a:rPr>
              <a:t> </a:t>
            </a:r>
            <a:r>
              <a:rPr lang="en-US" sz="2000" dirty="0" err="1">
                <a:latin typeface="Abadi MT" panose="020B0502020104020204"/>
              </a:rPr>
              <a:t>karena</a:t>
            </a:r>
            <a:r>
              <a:rPr lang="en-US" sz="2000" dirty="0">
                <a:latin typeface="Abadi MT" panose="020B0502020104020204"/>
              </a:rPr>
              <a:t> status </a:t>
            </a:r>
            <a:r>
              <a:rPr lang="en-US" sz="2000" dirty="0" err="1">
                <a:latin typeface="Abadi MT" panose="020B0502020104020204"/>
              </a:rPr>
              <a:t>sebagai</a:t>
            </a:r>
            <a:r>
              <a:rPr lang="en-US" sz="2000" dirty="0">
                <a:latin typeface="Abadi MT" panose="020B0502020104020204"/>
              </a:rPr>
              <a:t> </a:t>
            </a:r>
            <a:r>
              <a:rPr lang="en-US" sz="2000" dirty="0" err="1">
                <a:latin typeface="Abadi MT" panose="020B0502020104020204"/>
              </a:rPr>
              <a:t>warga</a:t>
            </a:r>
            <a:r>
              <a:rPr lang="en-US" sz="2000" dirty="0">
                <a:latin typeface="Abadi MT" panose="020B0502020104020204"/>
              </a:rPr>
              <a:t> </a:t>
            </a:r>
            <a:r>
              <a:rPr lang="en-US" sz="2000" dirty="0" err="1" smtClean="0">
                <a:latin typeface="Abadi MT" panose="020B0502020104020204"/>
              </a:rPr>
              <a:t>sekolah</a:t>
            </a:r>
            <a:r>
              <a:rPr lang="en-US" sz="2000" dirty="0" smtClean="0">
                <a:latin typeface="Abadi MT" panose="020B0502020104020204"/>
              </a:rPr>
              <a:t>.</a:t>
            </a:r>
            <a:endParaRPr lang="en-US" sz="2000" dirty="0">
              <a:latin typeface="Abadi MT" panose="020B0502020104020204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723471"/>
              </p:ext>
            </p:extLst>
          </p:nvPr>
        </p:nvGraphicFramePr>
        <p:xfrm>
          <a:off x="304800" y="1687383"/>
          <a:ext cx="8610600" cy="271272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3886200"/>
                <a:gridCol w="4724400"/>
              </a:tblGrid>
              <a:tr h="34538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latin typeface="Abadi MT"/>
                        </a:rPr>
                        <a:t>Hak</a:t>
                      </a:r>
                      <a:endParaRPr lang="en-US" sz="2000" dirty="0">
                        <a:latin typeface="Abadi M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latin typeface="Abadi MT"/>
                        </a:rPr>
                        <a:t>Kewajiban</a:t>
                      </a:r>
                      <a:endParaRPr lang="en-US" sz="2000" dirty="0">
                        <a:latin typeface="Abadi M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Abadi MT"/>
                        </a:rPr>
                        <a:t>Mendapatkan</a:t>
                      </a:r>
                      <a:r>
                        <a:rPr lang="en-US" sz="2000" dirty="0" smtClean="0">
                          <a:latin typeface="Abadi MT"/>
                        </a:rPr>
                        <a:t> </a:t>
                      </a:r>
                      <a:r>
                        <a:rPr lang="en-US" sz="2000" dirty="0" err="1" smtClean="0">
                          <a:latin typeface="Abadi MT"/>
                        </a:rPr>
                        <a:t>perlakuan</a:t>
                      </a:r>
                      <a:r>
                        <a:rPr lang="en-US" sz="2000" dirty="0" smtClean="0">
                          <a:latin typeface="Abadi MT"/>
                        </a:rPr>
                        <a:t> yang </a:t>
                      </a:r>
                      <a:r>
                        <a:rPr lang="en-US" sz="2000" dirty="0" err="1" smtClean="0">
                          <a:latin typeface="Abadi MT"/>
                        </a:rPr>
                        <a:t>adil</a:t>
                      </a:r>
                      <a:r>
                        <a:rPr lang="en-US" sz="2000" dirty="0" smtClean="0">
                          <a:latin typeface="Abadi MT"/>
                        </a:rPr>
                        <a:t> </a:t>
                      </a:r>
                      <a:r>
                        <a:rPr lang="en-US" sz="2000" dirty="0" err="1" smtClean="0">
                          <a:latin typeface="Abadi MT"/>
                        </a:rPr>
                        <a:t>dari</a:t>
                      </a:r>
                      <a:r>
                        <a:rPr lang="en-US" sz="2000" dirty="0" smtClean="0">
                          <a:latin typeface="Abadi MT"/>
                        </a:rPr>
                        <a:t> </a:t>
                      </a:r>
                      <a:r>
                        <a:rPr lang="en-US" sz="2000" dirty="0" err="1" smtClean="0">
                          <a:latin typeface="Abadi MT"/>
                        </a:rPr>
                        <a:t>seluruh</a:t>
                      </a:r>
                      <a:r>
                        <a:rPr lang="en-US" sz="2000" dirty="0" smtClean="0">
                          <a:latin typeface="Abadi MT"/>
                        </a:rPr>
                        <a:t> </a:t>
                      </a:r>
                      <a:r>
                        <a:rPr lang="en-US" sz="2000" dirty="0" err="1" smtClean="0">
                          <a:latin typeface="Abadi MT"/>
                        </a:rPr>
                        <a:t>warga</a:t>
                      </a:r>
                      <a:r>
                        <a:rPr lang="en-US" sz="2000" dirty="0" smtClean="0">
                          <a:latin typeface="Abadi MT"/>
                        </a:rPr>
                        <a:t> </a:t>
                      </a:r>
                      <a:r>
                        <a:rPr lang="en-US" sz="2000" dirty="0" err="1" smtClean="0">
                          <a:latin typeface="Abadi MT"/>
                        </a:rPr>
                        <a:t>sekolah</a:t>
                      </a:r>
                      <a:r>
                        <a:rPr lang="en-US" sz="2000" dirty="0" smtClean="0">
                          <a:latin typeface="Abadi MT"/>
                        </a:rPr>
                        <a:t> </a:t>
                      </a:r>
                      <a:r>
                        <a:rPr lang="en-US" sz="2000" dirty="0" err="1" smtClean="0">
                          <a:latin typeface="Abadi MT"/>
                        </a:rPr>
                        <a:t>tanpa</a:t>
                      </a:r>
                      <a:r>
                        <a:rPr lang="en-US" sz="2000" dirty="0" smtClean="0">
                          <a:latin typeface="Abadi MT"/>
                        </a:rPr>
                        <a:t> </a:t>
                      </a:r>
                      <a:r>
                        <a:rPr lang="en-US" sz="2000" dirty="0" err="1" smtClean="0">
                          <a:latin typeface="Abadi MT"/>
                        </a:rPr>
                        <a:t>memandang</a:t>
                      </a:r>
                      <a:r>
                        <a:rPr lang="en-US" sz="2000" dirty="0" smtClean="0">
                          <a:latin typeface="Abadi MT"/>
                        </a:rPr>
                        <a:t> </a:t>
                      </a:r>
                      <a:r>
                        <a:rPr lang="en-US" sz="2000" dirty="0" err="1" smtClean="0">
                          <a:latin typeface="Abadi MT"/>
                        </a:rPr>
                        <a:t>latar</a:t>
                      </a:r>
                      <a:r>
                        <a:rPr lang="en-US" sz="2000" dirty="0" smtClean="0">
                          <a:latin typeface="Abadi MT"/>
                        </a:rPr>
                        <a:t> </a:t>
                      </a:r>
                      <a:r>
                        <a:rPr lang="en-US" sz="2000" dirty="0" err="1" smtClean="0">
                          <a:latin typeface="Abadi MT"/>
                        </a:rPr>
                        <a:t>belakang</a:t>
                      </a:r>
                      <a:r>
                        <a:rPr lang="en-US" sz="2000" dirty="0" smtClean="0">
                          <a:latin typeface="Abadi MT"/>
                        </a:rPr>
                        <a:t>.</a:t>
                      </a:r>
                      <a:endParaRPr lang="en-US" sz="2000" dirty="0">
                        <a:latin typeface="Abadi M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Abadi MT" panose="020B0502020104020204"/>
                        </a:rPr>
                        <a:t>Menghormati</a:t>
                      </a:r>
                      <a:r>
                        <a:rPr lang="en-US" sz="2000" dirty="0" smtClean="0">
                          <a:latin typeface="Abadi MT" panose="020B0502020104020204"/>
                        </a:rPr>
                        <a:t> para guru, para </a:t>
                      </a:r>
                      <a:r>
                        <a:rPr lang="en-US" sz="2000" dirty="0" err="1" smtClean="0">
                          <a:latin typeface="Abadi MT" panose="020B0502020104020204"/>
                        </a:rPr>
                        <a:t>staf</a:t>
                      </a:r>
                      <a:r>
                        <a:rPr lang="en-US" sz="2000" dirty="0" smtClean="0">
                          <a:latin typeface="Abadi MT" panose="020B0502020104020204"/>
                        </a:rPr>
                        <a:t>, </a:t>
                      </a:r>
                      <a:r>
                        <a:rPr lang="en-US" sz="2000" dirty="0" err="1" smtClean="0">
                          <a:latin typeface="Abadi MT" panose="020B0502020104020204"/>
                        </a:rPr>
                        <a:t>dan</a:t>
                      </a:r>
                      <a:r>
                        <a:rPr lang="en-US" sz="2000" dirty="0" smtClean="0">
                          <a:latin typeface="Abadi MT" panose="020B0502020104020204"/>
                        </a:rPr>
                        <a:t> </a:t>
                      </a:r>
                      <a:r>
                        <a:rPr lang="en-US" sz="2000" dirty="0" err="1" smtClean="0">
                          <a:latin typeface="Abadi MT" panose="020B0502020104020204"/>
                        </a:rPr>
                        <a:t>menghargai</a:t>
                      </a:r>
                      <a:r>
                        <a:rPr lang="en-US" sz="2000" dirty="0" smtClean="0">
                          <a:latin typeface="Abadi MT" panose="020B0502020104020204"/>
                        </a:rPr>
                        <a:t> murid yang lain </a:t>
                      </a:r>
                      <a:r>
                        <a:rPr lang="en-US" sz="2000" dirty="0" err="1" smtClean="0">
                          <a:latin typeface="Abadi MT" panose="020B0502020104020204"/>
                        </a:rPr>
                        <a:t>tanpa</a:t>
                      </a:r>
                      <a:r>
                        <a:rPr lang="en-US" sz="2000" dirty="0" smtClean="0">
                          <a:latin typeface="Abadi MT" panose="020B0502020104020204"/>
                        </a:rPr>
                        <a:t> </a:t>
                      </a:r>
                      <a:r>
                        <a:rPr lang="en-US" sz="2000" dirty="0" err="1" smtClean="0">
                          <a:latin typeface="Abadi MT" panose="020B0502020104020204"/>
                        </a:rPr>
                        <a:t>membeda-bedakan</a:t>
                      </a:r>
                      <a:r>
                        <a:rPr lang="en-US" sz="2000" dirty="0" smtClean="0">
                          <a:latin typeface="Abadi MT" panose="020B0502020104020204"/>
                        </a:rPr>
                        <a:t>. </a:t>
                      </a:r>
                      <a:endParaRPr lang="en-US" sz="2000" dirty="0">
                        <a:latin typeface="Abadi M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Abadi MT"/>
                        </a:rPr>
                        <a:t>Mendapatkan</a:t>
                      </a:r>
                      <a:r>
                        <a:rPr lang="en-US" sz="2000" dirty="0" smtClean="0">
                          <a:latin typeface="Abadi MT"/>
                        </a:rPr>
                        <a:t> </a:t>
                      </a:r>
                      <a:r>
                        <a:rPr lang="en-US" sz="2000" dirty="0" err="1" smtClean="0">
                          <a:latin typeface="Abadi MT"/>
                        </a:rPr>
                        <a:t>perlindungan</a:t>
                      </a:r>
                      <a:r>
                        <a:rPr lang="en-US" sz="2000" dirty="0" smtClean="0">
                          <a:latin typeface="Abadi MT"/>
                        </a:rPr>
                        <a:t> di area </a:t>
                      </a:r>
                      <a:r>
                        <a:rPr lang="en-US" sz="2000" dirty="0" err="1" smtClean="0">
                          <a:latin typeface="Abadi MT"/>
                        </a:rPr>
                        <a:t>sekolah</a:t>
                      </a:r>
                      <a:r>
                        <a:rPr lang="en-US" sz="2000" dirty="0" smtClean="0">
                          <a:latin typeface="Abadi MT"/>
                        </a:rPr>
                        <a:t> </a:t>
                      </a:r>
                      <a:r>
                        <a:rPr lang="en-US" sz="2000" dirty="0" err="1" smtClean="0">
                          <a:latin typeface="Abadi MT"/>
                        </a:rPr>
                        <a:t>serta</a:t>
                      </a:r>
                      <a:r>
                        <a:rPr lang="en-US" sz="2000" dirty="0" smtClean="0">
                          <a:latin typeface="Abadi MT"/>
                        </a:rPr>
                        <a:t> </a:t>
                      </a:r>
                      <a:r>
                        <a:rPr lang="en-US" sz="2000" dirty="0" err="1" smtClean="0">
                          <a:latin typeface="Abadi MT"/>
                        </a:rPr>
                        <a:t>suasana</a:t>
                      </a:r>
                      <a:r>
                        <a:rPr lang="en-US" sz="2000" dirty="0" smtClean="0">
                          <a:latin typeface="Abadi MT"/>
                        </a:rPr>
                        <a:t> yang </a:t>
                      </a:r>
                      <a:r>
                        <a:rPr lang="en-US" sz="2000" dirty="0" err="1" smtClean="0">
                          <a:latin typeface="Abadi MT"/>
                        </a:rPr>
                        <a:t>kondusif</a:t>
                      </a:r>
                      <a:r>
                        <a:rPr lang="en-US" sz="2000" dirty="0" smtClean="0">
                          <a:latin typeface="Abadi MT"/>
                        </a:rPr>
                        <a:t> </a:t>
                      </a:r>
                      <a:r>
                        <a:rPr lang="en-US" sz="2000" dirty="0" err="1" smtClean="0">
                          <a:latin typeface="Abadi MT"/>
                        </a:rPr>
                        <a:t>untuk</a:t>
                      </a:r>
                      <a:r>
                        <a:rPr lang="en-US" sz="2000" dirty="0" smtClean="0">
                          <a:latin typeface="Abadi MT"/>
                        </a:rPr>
                        <a:t> </a:t>
                      </a:r>
                      <a:r>
                        <a:rPr lang="en-US" sz="2000" dirty="0" err="1" smtClean="0">
                          <a:latin typeface="Abadi MT"/>
                        </a:rPr>
                        <a:t>belajar</a:t>
                      </a:r>
                      <a:r>
                        <a:rPr lang="en-US" sz="2000" dirty="0" smtClean="0">
                          <a:latin typeface="Abadi MT"/>
                        </a:rPr>
                        <a:t>.</a:t>
                      </a:r>
                      <a:endParaRPr lang="en-US" sz="2000" dirty="0">
                        <a:latin typeface="Abadi M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>
                          <a:latin typeface="Abadi MT" panose="020B0502020104020204"/>
                        </a:rPr>
                        <a:t>Menjaga</a:t>
                      </a:r>
                      <a:r>
                        <a:rPr lang="en-US" sz="2000" dirty="0" smtClean="0">
                          <a:latin typeface="Abadi MT" panose="020B0502020104020204"/>
                        </a:rPr>
                        <a:t> </a:t>
                      </a:r>
                      <a:r>
                        <a:rPr lang="en-US" sz="2000" dirty="0" err="1" smtClean="0">
                          <a:latin typeface="Abadi MT" panose="020B0502020104020204"/>
                        </a:rPr>
                        <a:t>kebersihan</a:t>
                      </a:r>
                      <a:r>
                        <a:rPr lang="en-US" sz="2000" dirty="0" smtClean="0">
                          <a:latin typeface="Abadi MT" panose="020B0502020104020204"/>
                        </a:rPr>
                        <a:t> </a:t>
                      </a:r>
                      <a:r>
                        <a:rPr lang="en-US" sz="2000" dirty="0" err="1" smtClean="0">
                          <a:latin typeface="Abadi MT" panose="020B0502020104020204"/>
                        </a:rPr>
                        <a:t>lingkungan</a:t>
                      </a:r>
                      <a:r>
                        <a:rPr lang="en-US" sz="2000" dirty="0" smtClean="0">
                          <a:latin typeface="Abadi MT" panose="020B0502020104020204"/>
                        </a:rPr>
                        <a:t> </a:t>
                      </a:r>
                      <a:r>
                        <a:rPr lang="en-US" sz="2000" dirty="0" err="1" smtClean="0">
                          <a:latin typeface="Abadi MT" panose="020B0502020104020204"/>
                        </a:rPr>
                        <a:t>sekolah</a:t>
                      </a:r>
                      <a:r>
                        <a:rPr lang="en-US" sz="2000" dirty="0" smtClean="0">
                          <a:latin typeface="Abadi MT" panose="020B0502020104020204"/>
                        </a:rPr>
                        <a:t> </a:t>
                      </a:r>
                      <a:r>
                        <a:rPr lang="en-US" sz="2000" dirty="0" err="1" smtClean="0">
                          <a:latin typeface="Abadi MT" panose="020B0502020104020204"/>
                        </a:rPr>
                        <a:t>dengan</a:t>
                      </a:r>
                      <a:r>
                        <a:rPr lang="en-US" sz="2000" dirty="0" smtClean="0">
                          <a:latin typeface="Abadi MT" panose="020B0502020104020204"/>
                        </a:rPr>
                        <a:t> </a:t>
                      </a:r>
                      <a:r>
                        <a:rPr lang="en-US" sz="2000" dirty="0" err="1" smtClean="0">
                          <a:latin typeface="Abadi MT" panose="020B0502020104020204"/>
                        </a:rPr>
                        <a:t>membuang</a:t>
                      </a:r>
                      <a:r>
                        <a:rPr lang="en-US" sz="2000" dirty="0" smtClean="0">
                          <a:latin typeface="Abadi MT" panose="020B0502020104020204"/>
                        </a:rPr>
                        <a:t> </a:t>
                      </a:r>
                      <a:r>
                        <a:rPr lang="en-US" sz="2000" dirty="0" err="1" smtClean="0">
                          <a:latin typeface="Abadi MT" panose="020B0502020104020204"/>
                        </a:rPr>
                        <a:t>sampah</a:t>
                      </a:r>
                      <a:r>
                        <a:rPr lang="en-US" sz="2000" dirty="0" smtClean="0">
                          <a:latin typeface="Abadi MT" panose="020B0502020104020204"/>
                        </a:rPr>
                        <a:t> </a:t>
                      </a:r>
                      <a:r>
                        <a:rPr lang="en-US" sz="2000" dirty="0" err="1" smtClean="0">
                          <a:latin typeface="Abadi MT" panose="020B0502020104020204"/>
                        </a:rPr>
                        <a:t>pada</a:t>
                      </a:r>
                      <a:r>
                        <a:rPr lang="en-US" sz="2000" dirty="0" smtClean="0">
                          <a:latin typeface="Abadi MT" panose="020B0502020104020204"/>
                        </a:rPr>
                        <a:t> </a:t>
                      </a:r>
                      <a:r>
                        <a:rPr lang="en-US" sz="2000" dirty="0" err="1" smtClean="0">
                          <a:latin typeface="Abadi MT" panose="020B0502020104020204"/>
                        </a:rPr>
                        <a:t>tempatnya</a:t>
                      </a:r>
                      <a:endParaRPr lang="en-US" sz="2000" dirty="0" smtClean="0">
                        <a:latin typeface="Abadi M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8848606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458" y="1383902"/>
            <a:ext cx="4053259" cy="2702173"/>
          </a:xfrm>
        </p:spPr>
      </p:pic>
      <p:grpSp>
        <p:nvGrpSpPr>
          <p:cNvPr id="3" name="Group 2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4" name="Group 3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7" name="Picture 6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5" name="Rectangle 4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0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sz="2000" b="1" dirty="0" err="1" smtClean="0">
                <a:solidFill>
                  <a:schemeClr val="bg1"/>
                </a:solidFill>
                <a:latin typeface="Candara" pitchFamily="34" charset="0"/>
              </a:rPr>
              <a:t>Hak</a:t>
            </a:r>
            <a:r>
              <a:rPr lang="en-US" sz="2000" b="1" dirty="0" smtClean="0">
                <a:solidFill>
                  <a:schemeClr val="bg1"/>
                </a:solidFill>
                <a:latin typeface="Candara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latin typeface="Candara" pitchFamily="34" charset="0"/>
              </a:rPr>
              <a:t>dan</a:t>
            </a:r>
            <a:r>
              <a:rPr lang="en-US" sz="2000" b="1" dirty="0" smtClean="0">
                <a:solidFill>
                  <a:schemeClr val="bg1"/>
                </a:solidFill>
                <a:latin typeface="Candara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latin typeface="Candara" pitchFamily="34" charset="0"/>
              </a:rPr>
              <a:t>Kewajiban</a:t>
            </a:r>
            <a:r>
              <a:rPr lang="en-US" sz="2000" b="1" dirty="0" smtClean="0">
                <a:solidFill>
                  <a:schemeClr val="bg1"/>
                </a:solidFill>
                <a:latin typeface="Candara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latin typeface="Candara" pitchFamily="34" charset="0"/>
              </a:rPr>
              <a:t>Sebagai</a:t>
            </a:r>
            <a:r>
              <a:rPr lang="en-US" sz="2000" b="1" dirty="0" smtClean="0">
                <a:solidFill>
                  <a:schemeClr val="bg1"/>
                </a:solidFill>
                <a:latin typeface="Candara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latin typeface="Candara" pitchFamily="34" charset="0"/>
              </a:rPr>
              <a:t>Warga</a:t>
            </a:r>
            <a:r>
              <a:rPr lang="en-US" sz="2000" b="1" dirty="0" smtClean="0">
                <a:solidFill>
                  <a:schemeClr val="bg1"/>
                </a:solidFill>
                <a:latin typeface="Candara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latin typeface="Candara" pitchFamily="34" charset="0"/>
              </a:rPr>
              <a:t>Masyarakat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0962" y="955854"/>
            <a:ext cx="473849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>
                <a:latin typeface="Abadi MT"/>
              </a:rPr>
              <a:t>Sebagai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warga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masyarakat</a:t>
            </a:r>
            <a:r>
              <a:rPr lang="en-US" sz="2000" dirty="0">
                <a:latin typeface="Abadi MT"/>
              </a:rPr>
              <a:t>, </a:t>
            </a:r>
            <a:r>
              <a:rPr lang="en-US" sz="2000" dirty="0" err="1" smtClean="0">
                <a:latin typeface="Abadi MT"/>
              </a:rPr>
              <a:t>kita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memiliki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hak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dan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kewajiban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tertentu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>
                <a:latin typeface="Abadi MT"/>
              </a:rPr>
              <a:t>yang </a:t>
            </a:r>
            <a:r>
              <a:rPr lang="en-US" sz="2000" dirty="0" err="1">
                <a:latin typeface="Abadi MT"/>
              </a:rPr>
              <a:t>harus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diterima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dapat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dituntut</a:t>
            </a:r>
            <a:r>
              <a:rPr lang="en-US" sz="2000" dirty="0">
                <a:latin typeface="Abadi MT"/>
              </a:rPr>
              <a:t>. </a:t>
            </a:r>
            <a:r>
              <a:rPr lang="en-US" sz="2000" dirty="0" err="1">
                <a:latin typeface="Abadi MT"/>
              </a:rPr>
              <a:t>Hak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tersebut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dijamin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oleh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norma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atau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aturan-aturan</a:t>
            </a:r>
            <a:r>
              <a:rPr lang="en-US" sz="2000" dirty="0">
                <a:latin typeface="Abadi MT"/>
              </a:rPr>
              <a:t> di </a:t>
            </a:r>
            <a:r>
              <a:rPr lang="en-US" sz="2000" dirty="0" err="1">
                <a:latin typeface="Abadi MT"/>
              </a:rPr>
              <a:t>lingkungan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masyarakat</a:t>
            </a:r>
            <a:r>
              <a:rPr lang="en-US" sz="2000" dirty="0" smtClean="0">
                <a:latin typeface="Abadi MT"/>
              </a:rPr>
              <a:t>. Salah </a:t>
            </a:r>
            <a:r>
              <a:rPr lang="en-US" sz="2000" dirty="0" err="1" smtClean="0">
                <a:latin typeface="Abadi MT"/>
              </a:rPr>
              <a:t>satu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hak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kita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adalah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mendapat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tempat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tinggal</a:t>
            </a:r>
            <a:r>
              <a:rPr lang="en-US" sz="2000" dirty="0">
                <a:latin typeface="Abadi MT"/>
              </a:rPr>
              <a:t> yang </a:t>
            </a:r>
            <a:r>
              <a:rPr lang="en-US" sz="2000" dirty="0" err="1">
                <a:latin typeface="Abadi MT"/>
              </a:rPr>
              <a:t>layak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dengan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kewajiban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sebagai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warga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yakni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Menjaga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merawat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lingkungan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alam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embuang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sampah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pada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tempatnya</a:t>
            </a:r>
            <a:r>
              <a:rPr lang="en-US" sz="2000" dirty="0" smtClean="0">
                <a:latin typeface="Abadi MT"/>
              </a:rPr>
              <a:t>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172200" y="4077581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Abadi MT"/>
              </a:rPr>
              <a:t>Sumber</a:t>
            </a:r>
            <a:r>
              <a:rPr lang="en-US" dirty="0">
                <a:latin typeface="Abadi MT"/>
              </a:rPr>
              <a:t>: </a:t>
            </a:r>
            <a:r>
              <a:rPr lang="en-US" dirty="0" err="1">
                <a:latin typeface="Abadi MT"/>
              </a:rPr>
              <a:t>freepik</a:t>
            </a:r>
            <a:endParaRPr lang="en-US" dirty="0">
              <a:latin typeface="Abadi MT"/>
            </a:endParaRPr>
          </a:p>
        </p:txBody>
      </p:sp>
    </p:spTree>
    <p:extLst>
      <p:ext uri="{BB962C8B-B14F-4D97-AF65-F5344CB8AC3E}">
        <p14:creationId xmlns:p14="http://schemas.microsoft.com/office/powerpoint/2010/main" val="778495348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4" name="Group 3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7" name="Picture 6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5" name="Rectangle 4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0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Hak dan Kewajiban Sebagai Warga Negara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731614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 err="1" smtClean="0">
                <a:latin typeface="Abadi MT"/>
              </a:rPr>
              <a:t>Hak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dan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kewajiban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tiap</a:t>
            </a:r>
            <a:r>
              <a:rPr lang="en-US" sz="2000" dirty="0">
                <a:latin typeface="Abadi MT"/>
              </a:rPr>
              <a:t> orang </a:t>
            </a:r>
            <a:r>
              <a:rPr lang="en-US" sz="2000" dirty="0" err="1">
                <a:latin typeface="Abadi MT"/>
              </a:rPr>
              <a:t>sebagai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warga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negara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dapat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berupa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hak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asasi</a:t>
            </a:r>
            <a:r>
              <a:rPr lang="en-US" sz="2000" dirty="0">
                <a:latin typeface="Abadi MT"/>
              </a:rPr>
              <a:t> yang </a:t>
            </a:r>
            <a:r>
              <a:rPr lang="en-US" sz="2000" dirty="0" err="1">
                <a:latin typeface="Abadi MT"/>
              </a:rPr>
              <a:t>dijamin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konstitusi</a:t>
            </a:r>
            <a:r>
              <a:rPr lang="en-US" sz="2000" dirty="0">
                <a:latin typeface="Abadi MT"/>
              </a:rPr>
              <a:t> (</a:t>
            </a:r>
            <a:r>
              <a:rPr lang="en-US" sz="2000" dirty="0" err="1">
                <a:latin typeface="Abadi MT"/>
              </a:rPr>
              <a:t>hak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konstitusional</a:t>
            </a:r>
            <a:r>
              <a:rPr lang="en-US" sz="2000" dirty="0">
                <a:latin typeface="Abadi MT"/>
              </a:rPr>
              <a:t>) </a:t>
            </a:r>
            <a:r>
              <a:rPr lang="en-US" sz="2000" dirty="0" err="1">
                <a:latin typeface="Abadi MT"/>
              </a:rPr>
              <a:t>dan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hak</a:t>
            </a:r>
            <a:r>
              <a:rPr lang="en-US" sz="2000" dirty="0">
                <a:latin typeface="Abadi MT"/>
              </a:rPr>
              <a:t> lain yang </a:t>
            </a:r>
            <a:r>
              <a:rPr lang="en-US" sz="2000" dirty="0" err="1">
                <a:latin typeface="Abadi MT"/>
              </a:rPr>
              <a:t>diatur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oleh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peraturan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perundang-undangan</a:t>
            </a:r>
            <a:r>
              <a:rPr lang="en-US" sz="2000" dirty="0" smtClean="0">
                <a:latin typeface="Abadi MT"/>
              </a:rPr>
              <a:t>.</a:t>
            </a:r>
          </a:p>
          <a:p>
            <a:endParaRPr lang="en-US" sz="2000" dirty="0">
              <a:latin typeface="Abadi MT"/>
            </a:endParaRPr>
          </a:p>
          <a:p>
            <a:r>
              <a:rPr lang="en-US" sz="2000" dirty="0" smtClean="0">
                <a:latin typeface="Abadi MT"/>
              </a:rPr>
              <a:t>Salah </a:t>
            </a:r>
            <a:r>
              <a:rPr lang="en-US" sz="2000" dirty="0" err="1" smtClean="0">
                <a:latin typeface="Abadi MT"/>
              </a:rPr>
              <a:t>satu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hak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dan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kewajiban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sebagai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warga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negara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adalah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dengan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menaati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hukum</a:t>
            </a:r>
            <a:r>
              <a:rPr lang="en-US" sz="2000" dirty="0" smtClean="0">
                <a:latin typeface="Abadi MT"/>
              </a:rPr>
              <a:t> yang </a:t>
            </a:r>
            <a:r>
              <a:rPr lang="en-US" sz="2000" dirty="0" err="1" smtClean="0">
                <a:latin typeface="Abadi MT"/>
              </a:rPr>
              <a:t>berlaku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serta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berhak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mendapatkan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perlakuan</a:t>
            </a:r>
            <a:r>
              <a:rPr lang="en-US" sz="2000" dirty="0" smtClean="0">
                <a:latin typeface="Abadi MT"/>
              </a:rPr>
              <a:t> yang </a:t>
            </a:r>
            <a:r>
              <a:rPr lang="en-US" sz="2000" dirty="0" err="1" smtClean="0">
                <a:latin typeface="Abadi MT"/>
              </a:rPr>
              <a:t>sama</a:t>
            </a:r>
            <a:r>
              <a:rPr lang="en-US" sz="2000" dirty="0" smtClean="0">
                <a:latin typeface="Abadi MT"/>
              </a:rPr>
              <a:t> di </a:t>
            </a:r>
            <a:r>
              <a:rPr lang="en-US" sz="2000" dirty="0" err="1" smtClean="0">
                <a:latin typeface="Abadi MT"/>
              </a:rPr>
              <a:t>mata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hukum</a:t>
            </a:r>
            <a:r>
              <a:rPr lang="en-US" sz="2000" dirty="0" smtClean="0">
                <a:latin typeface="Abadi MT"/>
              </a:rPr>
              <a:t>.</a:t>
            </a:r>
            <a:endParaRPr lang="en-US" sz="2000" dirty="0">
              <a:latin typeface="Abadi M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157505"/>
            <a:ext cx="3783422" cy="252228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172200" y="4077581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Abadi MT"/>
              </a:rPr>
              <a:t>Sumber</a:t>
            </a:r>
            <a:r>
              <a:rPr lang="en-US" dirty="0">
                <a:latin typeface="Abadi MT"/>
              </a:rPr>
              <a:t>: </a:t>
            </a:r>
            <a:r>
              <a:rPr lang="en-US" dirty="0" err="1">
                <a:latin typeface="Abadi MT"/>
              </a:rPr>
              <a:t>freepik</a:t>
            </a:r>
            <a:endParaRPr lang="en-US" dirty="0">
              <a:latin typeface="Abadi MT"/>
            </a:endParaRPr>
          </a:p>
        </p:txBody>
      </p:sp>
    </p:spTree>
    <p:extLst>
      <p:ext uri="{BB962C8B-B14F-4D97-AF65-F5344CB8AC3E}">
        <p14:creationId xmlns:p14="http://schemas.microsoft.com/office/powerpoint/2010/main" val="450230295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4" name="Group 3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7" name="Picture 6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5" name="Rectangle 4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0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Bela Negara </a:t>
            </a:r>
            <a:r>
              <a:rPr lang="en-US" sz="2000" b="1" dirty="0" err="1">
                <a:solidFill>
                  <a:schemeClr val="bg1"/>
                </a:solidFill>
                <a:latin typeface="Candara" pitchFamily="34" charset="0"/>
              </a:rPr>
              <a:t>sebagai</a:t>
            </a: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latin typeface="Candara" pitchFamily="34" charset="0"/>
              </a:rPr>
              <a:t>Hak</a:t>
            </a: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latin typeface="Candara" pitchFamily="34" charset="0"/>
              </a:rPr>
              <a:t>dan</a:t>
            </a:r>
            <a:r>
              <a:rPr lang="en-US" sz="2000" b="1" dirty="0">
                <a:solidFill>
                  <a:schemeClr val="bg1"/>
                </a:solidFill>
                <a:latin typeface="Candara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latin typeface="Candara" pitchFamily="34" charset="0"/>
              </a:rPr>
              <a:t>Kewajiban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68857" y="1236807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>
                <a:latin typeface="Abadi MT"/>
              </a:rPr>
              <a:t>Bela </a:t>
            </a:r>
            <a:r>
              <a:rPr lang="en-US" sz="2000" dirty="0" err="1">
                <a:latin typeface="Abadi MT"/>
              </a:rPr>
              <a:t>negara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adalah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hak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kewajiban</a:t>
            </a:r>
            <a:r>
              <a:rPr lang="en-US" sz="2000" dirty="0">
                <a:latin typeface="Abadi MT"/>
              </a:rPr>
              <a:t> yang </a:t>
            </a:r>
            <a:r>
              <a:rPr lang="en-US" sz="2000" dirty="0" err="1">
                <a:latin typeface="Abadi MT"/>
              </a:rPr>
              <a:t>ditentukan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dalam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Pasal</a:t>
            </a:r>
            <a:r>
              <a:rPr lang="en-US" sz="2000" dirty="0">
                <a:latin typeface="Abadi MT"/>
              </a:rPr>
              <a:t> 27 Ayat (3) UUD NRI </a:t>
            </a:r>
            <a:r>
              <a:rPr lang="en-US" sz="2000" dirty="0" err="1">
                <a:latin typeface="Abadi MT"/>
              </a:rPr>
              <a:t>Tahun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smtClean="0">
                <a:latin typeface="Abadi MT"/>
              </a:rPr>
              <a:t>1945. Bela </a:t>
            </a:r>
            <a:r>
              <a:rPr lang="en-US" sz="2000" dirty="0" err="1">
                <a:latin typeface="Abadi MT"/>
              </a:rPr>
              <a:t>negara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disebut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merupakan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hak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kewajiban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warga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negara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dalam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upaya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mempertahankan</a:t>
            </a:r>
            <a:r>
              <a:rPr lang="en-US" sz="2000" dirty="0">
                <a:latin typeface="Abadi MT"/>
              </a:rPr>
              <a:t> Negara </a:t>
            </a:r>
            <a:r>
              <a:rPr lang="en-US" sz="2000" dirty="0" err="1">
                <a:latin typeface="Abadi MT"/>
              </a:rPr>
              <a:t>Kesatuan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Republik</a:t>
            </a:r>
            <a:r>
              <a:rPr lang="en-US" sz="2000" dirty="0">
                <a:latin typeface="Abadi MT"/>
              </a:rPr>
              <a:t> Indonesia </a:t>
            </a:r>
            <a:r>
              <a:rPr lang="en-US" sz="2000" dirty="0" err="1">
                <a:latin typeface="Abadi MT"/>
              </a:rPr>
              <a:t>dari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berbagai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 smtClean="0">
                <a:latin typeface="Abadi MT"/>
              </a:rPr>
              <a:t>ancaman</a:t>
            </a:r>
            <a:r>
              <a:rPr lang="en-US" sz="2000" dirty="0" smtClean="0">
                <a:latin typeface="Abadi MT"/>
              </a:rPr>
              <a:t>.</a:t>
            </a:r>
            <a:endParaRPr lang="en-US" sz="2000" dirty="0">
              <a:latin typeface="Abadi M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095" y="1236807"/>
            <a:ext cx="3879988" cy="290999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172200" y="4207748"/>
            <a:ext cx="2069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Abadi MT"/>
              </a:rPr>
              <a:t>Sumber</a:t>
            </a:r>
            <a:r>
              <a:rPr lang="en-US" dirty="0">
                <a:latin typeface="Abadi MT"/>
              </a:rPr>
              <a:t>: </a:t>
            </a:r>
            <a:r>
              <a:rPr lang="en-US" dirty="0" err="1" smtClean="0">
                <a:latin typeface="Abadi MT"/>
              </a:rPr>
              <a:t>wikipedia</a:t>
            </a:r>
            <a:endParaRPr lang="en-US" dirty="0">
              <a:latin typeface="Abadi MT"/>
            </a:endParaRPr>
          </a:p>
        </p:txBody>
      </p:sp>
    </p:spTree>
    <p:extLst>
      <p:ext uri="{BB962C8B-B14F-4D97-AF65-F5344CB8AC3E}">
        <p14:creationId xmlns:p14="http://schemas.microsoft.com/office/powerpoint/2010/main" val="3631319041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4" name="Group 3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7" name="Picture 6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5" name="Rectangle 4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0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sz="2000" b="1">
                <a:solidFill>
                  <a:schemeClr val="bg1"/>
                </a:solidFill>
                <a:latin typeface="Candara" pitchFamily="34" charset="0"/>
              </a:rPr>
              <a:t>Bentuk-Bentuk Bela Negara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955853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 err="1" smtClean="0">
                <a:latin typeface="Abadi MT"/>
              </a:rPr>
              <a:t>Berdasarkan</a:t>
            </a:r>
            <a:r>
              <a:rPr lang="en-US" sz="2000" dirty="0" smtClean="0">
                <a:latin typeface="Abadi MT"/>
              </a:rPr>
              <a:t> </a:t>
            </a:r>
            <a:r>
              <a:rPr lang="en-US" sz="2000" b="1" dirty="0" err="1" smtClean="0">
                <a:solidFill>
                  <a:srgbClr val="2EA085"/>
                </a:solidFill>
                <a:latin typeface="Abadi MT"/>
              </a:rPr>
              <a:t>Pasal</a:t>
            </a:r>
            <a:r>
              <a:rPr lang="en-US" sz="2000" b="1" dirty="0" smtClean="0">
                <a:solidFill>
                  <a:srgbClr val="2EA085"/>
                </a:solidFill>
                <a:latin typeface="Abadi MT"/>
              </a:rPr>
              <a:t> </a:t>
            </a:r>
            <a:r>
              <a:rPr lang="en-US" sz="2000" b="1" dirty="0">
                <a:solidFill>
                  <a:srgbClr val="2EA085"/>
                </a:solidFill>
                <a:latin typeface="Abadi MT"/>
              </a:rPr>
              <a:t>9 Ayat (2) UU RI No. 3 </a:t>
            </a:r>
            <a:r>
              <a:rPr lang="en-US" sz="2000" b="1" dirty="0" err="1">
                <a:solidFill>
                  <a:srgbClr val="2EA085"/>
                </a:solidFill>
                <a:latin typeface="Abadi MT"/>
              </a:rPr>
              <a:t>Tahun</a:t>
            </a:r>
            <a:r>
              <a:rPr lang="en-US" sz="2000" b="1" dirty="0">
                <a:solidFill>
                  <a:srgbClr val="2EA085"/>
                </a:solidFill>
                <a:latin typeface="Abadi MT"/>
              </a:rPr>
              <a:t> 2002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tentang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Pertahanan</a:t>
            </a:r>
            <a:r>
              <a:rPr lang="en-US" sz="2000" dirty="0">
                <a:latin typeface="Abadi MT"/>
              </a:rPr>
              <a:t> Negara, </a:t>
            </a:r>
            <a:r>
              <a:rPr lang="en-US" sz="2000" dirty="0" err="1">
                <a:latin typeface="Abadi MT"/>
              </a:rPr>
              <a:t>keikutsertaan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warga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negara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dalam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usaha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pembelaan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negara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diselenggarakan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melalui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pendidikan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kewarganegaraan</a:t>
            </a:r>
            <a:r>
              <a:rPr lang="en-US" sz="2000" dirty="0">
                <a:latin typeface="Abadi MT"/>
              </a:rPr>
              <a:t>, </a:t>
            </a:r>
            <a:r>
              <a:rPr lang="en-US" sz="2000" dirty="0" err="1">
                <a:latin typeface="Abadi MT"/>
              </a:rPr>
              <a:t>pelatihan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dasar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militer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secara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wajib</a:t>
            </a:r>
            <a:r>
              <a:rPr lang="en-US" sz="2000" dirty="0">
                <a:latin typeface="Abadi MT"/>
              </a:rPr>
              <a:t>, </a:t>
            </a:r>
            <a:r>
              <a:rPr lang="en-US" sz="2000" dirty="0" err="1">
                <a:latin typeface="Abadi MT"/>
              </a:rPr>
              <a:t>pengabdian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sebagai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prajurit</a:t>
            </a:r>
            <a:r>
              <a:rPr lang="en-US" sz="2000" dirty="0">
                <a:latin typeface="Abadi MT"/>
              </a:rPr>
              <a:t> TNI </a:t>
            </a:r>
            <a:r>
              <a:rPr lang="en-US" sz="2000" dirty="0" err="1">
                <a:latin typeface="Abadi MT"/>
              </a:rPr>
              <a:t>secara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sukarela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maupun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wajib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pengabdian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sesuai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dengan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profesi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masing-masing</a:t>
            </a:r>
            <a:r>
              <a:rPr lang="en-US" sz="2000" dirty="0" smtClean="0">
                <a:latin typeface="Abadi MT"/>
              </a:rPr>
              <a:t>.</a:t>
            </a:r>
            <a:endParaRPr lang="en-US" sz="2000" dirty="0">
              <a:latin typeface="Abadi M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054" y="909047"/>
            <a:ext cx="4113346" cy="301919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358883" y="4177307"/>
            <a:ext cx="3775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Abadi MT"/>
              </a:rPr>
              <a:t>Sumber</a:t>
            </a:r>
            <a:r>
              <a:rPr lang="en-US" dirty="0">
                <a:latin typeface="Abadi MT"/>
              </a:rPr>
              <a:t>: </a:t>
            </a:r>
            <a:r>
              <a:rPr lang="en-US" dirty="0" err="1" smtClean="0">
                <a:latin typeface="Abadi MT"/>
              </a:rPr>
              <a:t>shutterstock</a:t>
            </a:r>
            <a:r>
              <a:rPr lang="en-US" dirty="0">
                <a:latin typeface="Abadi MT"/>
              </a:rPr>
              <a:t>, 1848953557</a:t>
            </a:r>
            <a:endParaRPr lang="en-US" dirty="0">
              <a:latin typeface="Abadi MT"/>
            </a:endParaRPr>
          </a:p>
        </p:txBody>
      </p:sp>
    </p:spTree>
    <p:extLst>
      <p:ext uri="{BB962C8B-B14F-4D97-AF65-F5344CB8AC3E}">
        <p14:creationId xmlns:p14="http://schemas.microsoft.com/office/powerpoint/2010/main" val="3838656144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501</Words>
  <Application>Microsoft Office PowerPoint</Application>
  <PresentationFormat>On-screen Show (16:9)</PresentationFormat>
  <Paragraphs>63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Abadi MT</vt:lpstr>
      <vt:lpstr>Arial</vt:lpstr>
      <vt:lpstr>Batang</vt:lpstr>
      <vt:lpstr>Calibri</vt:lpstr>
      <vt:lpstr>Calibri Light</vt:lpstr>
      <vt:lpstr>Cambria</vt:lpstr>
      <vt:lpstr>Candara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Marsella Putri</dc:creator>
  <cp:lastModifiedBy>IT</cp:lastModifiedBy>
  <cp:revision>19</cp:revision>
  <dcterms:created xsi:type="dcterms:W3CDTF">2006-08-16T00:00:00Z</dcterms:created>
  <dcterms:modified xsi:type="dcterms:W3CDTF">2022-05-24T15:34:39Z</dcterms:modified>
</cp:coreProperties>
</file>