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8" r:id="rId3"/>
    <p:sldId id="283" r:id="rId4"/>
    <p:sldId id="302" r:id="rId5"/>
    <p:sldId id="308" r:id="rId6"/>
    <p:sldId id="287" r:id="rId7"/>
    <p:sldId id="310" r:id="rId8"/>
    <p:sldId id="311" r:id="rId9"/>
    <p:sldId id="312" r:id="rId10"/>
    <p:sldId id="305" r:id="rId11"/>
    <p:sldId id="317" r:id="rId12"/>
    <p:sldId id="318" r:id="rId13"/>
    <p:sldId id="319" r:id="rId14"/>
    <p:sldId id="320" r:id="rId15"/>
    <p:sldId id="313" r:id="rId16"/>
    <p:sldId id="314" r:id="rId17"/>
    <p:sldId id="315" r:id="rId18"/>
    <p:sldId id="321" r:id="rId19"/>
    <p:sldId id="296" r:id="rId20"/>
    <p:sldId id="322" r:id="rId21"/>
    <p:sldId id="323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0" autoAdjust="0"/>
    <p:restoredTop sz="88856" autoAdjust="0"/>
  </p:normalViewPr>
  <p:slideViewPr>
    <p:cSldViewPr>
      <p:cViewPr varScale="1">
        <p:scale>
          <a:sx n="83" d="100"/>
          <a:sy n="83" d="100"/>
        </p:scale>
        <p:origin x="-1284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7</c:v>
                </c:pt>
                <c:pt idx="5">
                  <c:v>9</c:v>
                </c:pt>
                <c:pt idx="6">
                  <c:v>8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28E-4119-908C-4B0B14D4B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62080"/>
        <c:axId val="37264384"/>
      </c:scatterChart>
      <c:valAx>
        <c:axId val="37262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64384"/>
        <c:crosses val="autoZero"/>
        <c:crossBetween val="midCat"/>
      </c:valAx>
      <c:valAx>
        <c:axId val="37264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620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0.png"/><Relationship Id="rId7" Type="http://schemas.openxmlformats.org/officeDocument/2006/relationships/image" Target="../media/image56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9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80.png"/><Relationship Id="rId5" Type="http://schemas.openxmlformats.org/officeDocument/2006/relationships/image" Target="../media/image570.png"/><Relationship Id="rId4" Type="http://schemas.openxmlformats.org/officeDocument/2006/relationships/image" Target="../media/image5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tm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mp"/><Relationship Id="rId2" Type="http://schemas.openxmlformats.org/officeDocument/2006/relationships/image" Target="../media/image68.tmp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416" y="2977351"/>
            <a:ext cx="2324995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1549" y="895351"/>
            <a:ext cx="2269429" cy="2971800"/>
            <a:chOff x="1251549" y="895351"/>
            <a:chExt cx="2269429" cy="2971800"/>
          </a:xfrm>
        </p:grpSpPr>
        <p:sp>
          <p:nvSpPr>
            <p:cNvPr id="13" name="Cube 12"/>
            <p:cNvSpPr/>
            <p:nvPr/>
          </p:nvSpPr>
          <p:spPr>
            <a:xfrm>
              <a:off x="1251549" y="895351"/>
              <a:ext cx="2269429" cy="2971800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707" y="1047750"/>
              <a:ext cx="2085663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FEF2A9A1-9CDC-A51C-A09C-3F533223CBE4}"/>
              </a:ext>
            </a:extLst>
          </p:cNvPr>
          <p:cNvGrpSpPr/>
          <p:nvPr/>
        </p:nvGrpSpPr>
        <p:grpSpPr>
          <a:xfrm>
            <a:off x="152400" y="133350"/>
            <a:ext cx="3352801" cy="533400"/>
            <a:chOff x="228600" y="0"/>
            <a:chExt cx="1685561" cy="666750"/>
          </a:xfrm>
        </p:grpSpPr>
        <p:sp>
          <p:nvSpPr>
            <p:cNvPr id="3" name="Round Same Side Corner Rectangle 2">
              <a:extLst>
                <a:ext uri="{FF2B5EF4-FFF2-40B4-BE49-F238E27FC236}">
                  <a16:creationId xmlns="" xmlns:a16="http://schemas.microsoft.com/office/drawing/2014/main" id="{37C81CD4-4CD0-61A4-4B74-CAA4B30572C9}"/>
                </a:ext>
              </a:extLst>
            </p:cNvPr>
            <p:cNvSpPr/>
            <p:nvPr/>
          </p:nvSpPr>
          <p:spPr>
            <a:xfrm flipV="1">
              <a:off x="228600" y="0"/>
              <a:ext cx="1685561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B49E85E2-46DA-8A67-C116-18BF5CFFD730}"/>
                </a:ext>
              </a:extLst>
            </p:cNvPr>
            <p:cNvSpPr txBox="1"/>
            <p:nvPr/>
          </p:nvSpPr>
          <p:spPr>
            <a:xfrm>
              <a:off x="305216" y="83306"/>
              <a:ext cx="1608945" cy="50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Kuartil</a:t>
              </a:r>
              <a:r>
                <a:rPr lang="en-ID" sz="2000" b="1" dirty="0">
                  <a:solidFill>
                    <a:schemeClr val="bg1"/>
                  </a:solidFill>
                </a:rPr>
                <a:t> Data </a:t>
              </a:r>
              <a:r>
                <a:rPr lang="en-ID" sz="2000" b="1" dirty="0" err="1">
                  <a:solidFill>
                    <a:schemeClr val="bg1"/>
                  </a:solidFill>
                </a:rPr>
                <a:t>Berkelompok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="" xmlns:a16="http://schemas.microsoft.com/office/drawing/2014/main" id="{C72634C7-F4D0-FE82-2551-0066FBB3D0E3}"/>
                  </a:ext>
                </a:extLst>
              </p:cNvPr>
              <p:cNvSpPr/>
              <p:nvPr/>
            </p:nvSpPr>
            <p:spPr>
              <a:xfrm>
                <a:off x="430474" y="2200305"/>
                <a:ext cx="3124200" cy="9144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C72634C7-F4D0-FE82-2551-0066FBB3D0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74" y="2200305"/>
                <a:ext cx="3124200" cy="914400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="" xmlns:a16="http://schemas.microsoft.com/office/drawing/2014/main" id="{4BB53AAD-9A90-EA99-9E6C-BCB232DD5F8D}"/>
                  </a:ext>
                </a:extLst>
              </p:cNvPr>
              <p:cNvSpPr/>
              <p:nvPr/>
            </p:nvSpPr>
            <p:spPr>
              <a:xfrm>
                <a:off x="441847" y="1047750"/>
                <a:ext cx="3124200" cy="9144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4BB53AAD-9A90-EA99-9E6C-BCB232DD5F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47" y="1047750"/>
                <a:ext cx="3124200" cy="9144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="" xmlns:a16="http://schemas.microsoft.com/office/drawing/2014/main" id="{0CEA52FF-45CF-EA46-987D-201C1A5ACAD1}"/>
                  </a:ext>
                </a:extLst>
              </p:cNvPr>
              <p:cNvSpPr/>
              <p:nvPr/>
            </p:nvSpPr>
            <p:spPr>
              <a:xfrm>
                <a:off x="430474" y="3380440"/>
                <a:ext cx="3124200" cy="7620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0CEA52FF-45CF-EA46-987D-201C1A5ACA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74" y="3380440"/>
                <a:ext cx="3124200" cy="7620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9E2416A4-59A7-23BC-7DFD-EC40F00F073E}"/>
                  </a:ext>
                </a:extLst>
              </p:cNvPr>
              <p:cNvSpPr txBox="1"/>
              <p:nvPr/>
            </p:nvSpPr>
            <p:spPr>
              <a:xfrm>
                <a:off x="3779577" y="720120"/>
                <a:ext cx="4373824" cy="1394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(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interval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kumulatif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sebelum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E2416A4-59A7-23BC-7DFD-EC40F00F0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577" y="720120"/>
                <a:ext cx="4373824" cy="1394430"/>
              </a:xfrm>
              <a:prstGeom prst="rect">
                <a:avLst/>
              </a:prstGeom>
              <a:blipFill>
                <a:blip r:embed="rId5"/>
                <a:stretch>
                  <a:fillRect l="-418" t="-873" b="-3057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65E070A2-A205-2949-44DB-8C53F0A2FDF4}"/>
                  </a:ext>
                </a:extLst>
              </p:cNvPr>
              <p:cNvSpPr txBox="1"/>
              <p:nvPr/>
            </p:nvSpPr>
            <p:spPr>
              <a:xfrm>
                <a:off x="3802323" y="2114550"/>
                <a:ext cx="4564608" cy="11906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(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interval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kumulatif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sebelum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E070A2-A205-2949-44DB-8C53F0A2F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323" y="2114550"/>
                <a:ext cx="4564608" cy="1190647"/>
              </a:xfrm>
              <a:prstGeom prst="rect">
                <a:avLst/>
              </a:prstGeom>
              <a:blipFill>
                <a:blip r:embed="rId6"/>
                <a:stretch>
                  <a:fillRect t="-1026" b="-256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42396CC4-330E-567E-F440-55C324C4BF12}"/>
                  </a:ext>
                </a:extLst>
              </p:cNvPr>
              <p:cNvSpPr txBox="1"/>
              <p:nvPr/>
            </p:nvSpPr>
            <p:spPr>
              <a:xfrm>
                <a:off x="3823364" y="3341936"/>
                <a:ext cx="4572000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(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interval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kumulatif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sebelum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2396CC4-330E-567E-F440-55C324C4B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364" y="3341936"/>
                <a:ext cx="4572000" cy="1169551"/>
              </a:xfrm>
              <a:prstGeom prst="rect">
                <a:avLst/>
              </a:prstGeom>
              <a:blipFill>
                <a:blip r:embed="rId7"/>
                <a:stretch>
                  <a:fillRect t="-1042" b="-4688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7753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DF1EE3D-154E-5F6B-38A4-F793D2EEE50F}"/>
              </a:ext>
            </a:extLst>
          </p:cNvPr>
          <p:cNvGrpSpPr/>
          <p:nvPr/>
        </p:nvGrpSpPr>
        <p:grpSpPr>
          <a:xfrm>
            <a:off x="34119" y="21893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AD8E7E0D-D66B-7D2A-F0BA-6C360416E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96EBCF3B-188A-7977-7F86-271D592D28D6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566D40F-BDBD-235A-178C-18A58EB86498}"/>
              </a:ext>
            </a:extLst>
          </p:cNvPr>
          <p:cNvSpPr txBox="1"/>
          <p:nvPr/>
        </p:nvSpPr>
        <p:spPr>
          <a:xfrm>
            <a:off x="34119" y="536281"/>
            <a:ext cx="5833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Hitunglah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semua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kuartil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tabel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52CC498D-D004-805B-4309-7C75DB360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085979"/>
              </p:ext>
            </p:extLst>
          </p:nvPr>
        </p:nvGraphicFramePr>
        <p:xfrm>
          <a:off x="5867400" y="209550"/>
          <a:ext cx="3124200" cy="2476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400">
                  <a:extLst>
                    <a:ext uri="{9D8B030D-6E8A-4147-A177-3AD203B41FA5}">
                      <a16:colId xmlns="" xmlns:a16="http://schemas.microsoft.com/office/drawing/2014/main" val="4257962491"/>
                    </a:ext>
                  </a:extLst>
                </a:gridCol>
                <a:gridCol w="1041400">
                  <a:extLst>
                    <a:ext uri="{9D8B030D-6E8A-4147-A177-3AD203B41FA5}">
                      <a16:colId xmlns="" xmlns:a16="http://schemas.microsoft.com/office/drawing/2014/main" val="4125229511"/>
                    </a:ext>
                  </a:extLst>
                </a:gridCol>
                <a:gridCol w="1041400">
                  <a:extLst>
                    <a:ext uri="{9D8B030D-6E8A-4147-A177-3AD203B41FA5}">
                      <a16:colId xmlns="" xmlns:a16="http://schemas.microsoft.com/office/drawing/2014/main" val="732345785"/>
                    </a:ext>
                  </a:extLst>
                </a:gridCol>
              </a:tblGrid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endParaRPr lang="en-ID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kumulatif</a:t>
                      </a:r>
                      <a:endParaRPr lang="en-ID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1121553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– 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93781333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– 30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91897521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– 35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55999211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– 40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3265358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– 45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58000675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– 50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58079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1C436454-19C3-3418-CE1B-4B3D59D374C4}"/>
                  </a:ext>
                </a:extLst>
              </p:cNvPr>
              <p:cNvSpPr txBox="1"/>
              <p:nvPr/>
            </p:nvSpPr>
            <p:spPr>
              <a:xfrm>
                <a:off x="34119" y="1056851"/>
                <a:ext cx="4918881" cy="1688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lphaLcPeriod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Interval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26 – 30 </a:t>
                </a: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=40; 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 25,5;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=3;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=25,5+5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∙40−3</m:t>
                              </m:r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9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27063" indent="-2714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=25,5+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35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=29,39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C436454-19C3-3418-CE1B-4B3D59D37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9" y="1056851"/>
                <a:ext cx="4918881" cy="1688796"/>
              </a:xfrm>
              <a:prstGeom prst="rect">
                <a:avLst/>
              </a:prstGeom>
              <a:blipFill rotWithShape="1">
                <a:blip r:embed="rId3"/>
                <a:stretch>
                  <a:fillRect l="-496" t="-1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227ED6F0-2064-C330-5ED3-0E004E850170}"/>
                  </a:ext>
                </a:extLst>
              </p:cNvPr>
              <p:cNvSpPr txBox="1"/>
              <p:nvPr/>
            </p:nvSpPr>
            <p:spPr>
              <a:xfrm>
                <a:off x="34119" y="2830892"/>
                <a:ext cx="4918881" cy="1703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lphaLcPeriod" startAt="2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Interval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tengah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36 – 40 </a:t>
                </a: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=40; 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 35,5;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=10;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=16;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=35,5+5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∙40−16</m:t>
                              </m:r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27063" indent="-2714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=35,5+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=37,5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27ED6F0-2064-C330-5ED3-0E004E850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9" y="2830892"/>
                <a:ext cx="4918881" cy="1703415"/>
              </a:xfrm>
              <a:prstGeom prst="rect">
                <a:avLst/>
              </a:prstGeom>
              <a:blipFill rotWithShape="1">
                <a:blip r:embed="rId4"/>
                <a:stretch>
                  <a:fillRect l="-496" t="-1071" r="-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D645FCDE-AC7B-C352-0C73-AC793B075865}"/>
                  </a:ext>
                </a:extLst>
              </p:cNvPr>
              <p:cNvSpPr txBox="1"/>
              <p:nvPr/>
            </p:nvSpPr>
            <p:spPr>
              <a:xfrm>
                <a:off x="4953000" y="2647950"/>
                <a:ext cx="4156881" cy="2170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lphaLcPeriod" startAt="3"/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Interval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46 –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 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=40; 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 45,5;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=11;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=29;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=45,5+5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∙40−29</m:t>
                              </m:r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27063" indent="-2714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=45,5+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=45,95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645FCDE-AC7B-C352-0C73-AC793B075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2647950"/>
                <a:ext cx="4156881" cy="2170594"/>
              </a:xfrm>
              <a:prstGeom prst="rect">
                <a:avLst/>
              </a:prstGeom>
              <a:blipFill rotWithShape="1">
                <a:blip r:embed="rId5"/>
                <a:stretch>
                  <a:fillRect l="-587" t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CE5A951D-22B6-2BB2-BDEF-D34426E445CA}"/>
              </a:ext>
            </a:extLst>
          </p:cNvPr>
          <p:cNvGrpSpPr/>
          <p:nvPr/>
        </p:nvGrpSpPr>
        <p:grpSpPr>
          <a:xfrm>
            <a:off x="152400" y="2745647"/>
            <a:ext cx="4800600" cy="1959703"/>
            <a:chOff x="152400" y="2745647"/>
            <a:chExt cx="4800600" cy="195970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6ABEFC35-E97B-C170-EBEC-2D5B6F0705BF}"/>
                </a:ext>
              </a:extLst>
            </p:cNvPr>
            <p:cNvCxnSpPr/>
            <p:nvPr/>
          </p:nvCxnSpPr>
          <p:spPr>
            <a:xfrm>
              <a:off x="152400" y="2770726"/>
              <a:ext cx="48006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504A34D4-97F0-0F17-EA6C-28EF43094FF4}"/>
                </a:ext>
              </a:extLst>
            </p:cNvPr>
            <p:cNvCxnSpPr/>
            <p:nvPr/>
          </p:nvCxnSpPr>
          <p:spPr>
            <a:xfrm>
              <a:off x="4953000" y="2745647"/>
              <a:ext cx="0" cy="195970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19318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6D53C085-49C5-BCCF-E55E-19D03AC83416}"/>
              </a:ext>
            </a:extLst>
          </p:cNvPr>
          <p:cNvGrpSpPr/>
          <p:nvPr/>
        </p:nvGrpSpPr>
        <p:grpSpPr>
          <a:xfrm>
            <a:off x="93260" y="133350"/>
            <a:ext cx="1662752" cy="482918"/>
            <a:chOff x="228600" y="0"/>
            <a:chExt cx="2336800" cy="666750"/>
          </a:xfrm>
        </p:grpSpPr>
        <p:sp>
          <p:nvSpPr>
            <p:cNvPr id="3" name="Round Same Side Corner Rectangle 2">
              <a:extLst>
                <a:ext uri="{FF2B5EF4-FFF2-40B4-BE49-F238E27FC236}">
                  <a16:creationId xmlns="" xmlns:a16="http://schemas.microsoft.com/office/drawing/2014/main" id="{D39A6CE6-0DF6-DC6A-AF04-5EC2E2CF7028}"/>
                </a:ext>
              </a:extLst>
            </p:cNvPr>
            <p:cNvSpPr/>
            <p:nvPr/>
          </p:nvSpPr>
          <p:spPr>
            <a:xfrm flipV="1">
              <a:off x="228600" y="0"/>
              <a:ext cx="23368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0A3F59F6-D8F0-8FD3-60F2-4947D4237F92}"/>
                </a:ext>
              </a:extLst>
            </p:cNvPr>
            <p:cNvSpPr txBox="1"/>
            <p:nvPr/>
          </p:nvSpPr>
          <p:spPr>
            <a:xfrm>
              <a:off x="959050" y="114330"/>
              <a:ext cx="1242898" cy="552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Desil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F2E1522-51DD-6DDF-81D3-5DFCEC138053}"/>
              </a:ext>
            </a:extLst>
          </p:cNvPr>
          <p:cNvSpPr txBox="1"/>
          <p:nvPr/>
        </p:nvSpPr>
        <p:spPr>
          <a:xfrm>
            <a:off x="1853377" y="133350"/>
            <a:ext cx="6528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Selain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kuartil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diurutkan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juga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dicari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 desilnya, jika ukuran data lebih dari 10.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membagi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kumpulan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: Rounded Corners 6">
                <a:extLst>
                  <a:ext uri="{FF2B5EF4-FFF2-40B4-BE49-F238E27FC236}">
                    <a16:creationId xmlns="" xmlns:a16="http://schemas.microsoft.com/office/drawing/2014/main" id="{BA8B54A4-E21E-F3CA-538D-D03BBB4B3E0C}"/>
                  </a:ext>
                </a:extLst>
              </p:cNvPr>
              <p:cNvSpPr/>
              <p:nvPr/>
            </p:nvSpPr>
            <p:spPr>
              <a:xfrm>
                <a:off x="222222" y="1071822"/>
                <a:ext cx="4343400" cy="111892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Desil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tunggal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ID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Letak</a:t>
                </a: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</a:t>
                </a:r>
                <a:r>
                  <a:rPr lang="en-ID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+1)</m:t>
                        </m:r>
                      </m:num>
                      <m:den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atau</m:t>
                    </m:r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ID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+1)</m:t>
                        </m:r>
                      </m:num>
                      <m:den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: Rounded Corners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A8B54A4-E21E-F3CA-538D-D03BBB4B3E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22" y="1071822"/>
                <a:ext cx="4343400" cy="111892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: Rounded Corners 7">
                <a:extLst>
                  <a:ext uri="{FF2B5EF4-FFF2-40B4-BE49-F238E27FC236}">
                    <a16:creationId xmlns="" xmlns:a16="http://schemas.microsoft.com/office/drawing/2014/main" id="{91C0778E-D6DF-BBE8-57EC-1FFE9071DE30}"/>
                  </a:ext>
                </a:extLst>
              </p:cNvPr>
              <p:cNvSpPr/>
              <p:nvPr/>
            </p:nvSpPr>
            <p:spPr>
              <a:xfrm>
                <a:off x="4724400" y="1071822"/>
                <a:ext cx="4038600" cy="111892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Desil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:r>
                  <a:rPr lang="en-ID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berkelompok</a:t>
                </a:r>
                <a:endParaRPr lang="en-ID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ID" sz="16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Desil</a:t>
                </a: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</m:den>
                            </m:f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: Rounded Corners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1C0778E-D6DF-BBE8-57EC-1FFE9071DE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071822"/>
                <a:ext cx="4038600" cy="1118928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C44AFCB-7B93-EDC4-DB6B-CBADF142F6D8}"/>
              </a:ext>
            </a:extLst>
          </p:cNvPr>
          <p:cNvGrpSpPr/>
          <p:nvPr/>
        </p:nvGrpSpPr>
        <p:grpSpPr>
          <a:xfrm>
            <a:off x="34119" y="2352863"/>
            <a:ext cx="1428605" cy="481122"/>
            <a:chOff x="400195" y="2319228"/>
            <a:chExt cx="1428605" cy="481122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152D9A22-DAFD-8CC4-EFF0-9BEAB1B42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62749776-0B3C-A242-0ABC-0DF04589E5C5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3" name="Table 6">
            <a:extLst>
              <a:ext uri="{FF2B5EF4-FFF2-40B4-BE49-F238E27FC236}">
                <a16:creationId xmlns="" xmlns:a16="http://schemas.microsoft.com/office/drawing/2014/main" id="{FB214B04-1EF9-E068-EAFB-716FCFE7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82893"/>
              </p:ext>
            </p:extLst>
          </p:nvPr>
        </p:nvGraphicFramePr>
        <p:xfrm>
          <a:off x="5380630" y="2343150"/>
          <a:ext cx="3581399" cy="21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105">
                  <a:extLst>
                    <a:ext uri="{9D8B030D-6E8A-4147-A177-3AD203B41FA5}">
                      <a16:colId xmlns="" xmlns:a16="http://schemas.microsoft.com/office/drawing/2014/main" val="4257962491"/>
                    </a:ext>
                  </a:extLst>
                </a:gridCol>
                <a:gridCol w="984504">
                  <a:extLst>
                    <a:ext uri="{9D8B030D-6E8A-4147-A177-3AD203B41FA5}">
                      <a16:colId xmlns="" xmlns:a16="http://schemas.microsoft.com/office/drawing/2014/main" val="4125229511"/>
                    </a:ext>
                  </a:extLst>
                </a:gridCol>
                <a:gridCol w="1756790">
                  <a:extLst>
                    <a:ext uri="{9D8B030D-6E8A-4147-A177-3AD203B41FA5}">
                      <a16:colId xmlns="" xmlns:a16="http://schemas.microsoft.com/office/drawing/2014/main" val="732345785"/>
                    </a:ext>
                  </a:extLst>
                </a:gridCol>
              </a:tblGrid>
              <a:tr h="339320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endParaRPr lang="en-ID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kumulatif</a:t>
                      </a:r>
                      <a:endParaRPr lang="en-ID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1121553"/>
                  </a:ext>
                </a:extLst>
              </a:tr>
              <a:tr h="260635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– 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93781333"/>
                  </a:ext>
                </a:extLst>
              </a:tr>
              <a:tr h="260635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– 30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91897521"/>
                  </a:ext>
                </a:extLst>
              </a:tr>
              <a:tr h="260635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– 35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55999211"/>
                  </a:ext>
                </a:extLst>
              </a:tr>
              <a:tr h="260635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– 40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3265358"/>
                  </a:ext>
                </a:extLst>
              </a:tr>
              <a:tr h="260635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– 45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58000675"/>
                  </a:ext>
                </a:extLst>
              </a:tr>
              <a:tr h="238245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– 50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580799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A88C16C8-71DC-59C1-E1FD-A24AEBD60A00}"/>
                  </a:ext>
                </a:extLst>
              </p:cNvPr>
              <p:cNvSpPr txBox="1"/>
              <p:nvPr/>
            </p:nvSpPr>
            <p:spPr>
              <a:xfrm>
                <a:off x="76200" y="2940748"/>
                <a:ext cx="5304430" cy="1467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Interval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desil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ke-5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 – 40.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=40; 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 35,5;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=10;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=16;</m:t>
                      </m:r>
                      <m:r>
                        <m:rPr>
                          <m:sty m:val="p"/>
                        </m:rP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=35,5+5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∙40−16)</m:t>
                              </m:r>
                            </m:num>
                            <m:den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den>
                          </m:f>
                        </m:e>
                      </m: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=37,5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88C16C8-71DC-59C1-E1FD-A24AEBD60A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40748"/>
                <a:ext cx="5304430" cy="1467389"/>
              </a:xfrm>
              <a:prstGeom prst="rect">
                <a:avLst/>
              </a:prstGeom>
              <a:blipFill rotWithShape="1">
                <a:blip r:embed="rId5"/>
                <a:stretch>
                  <a:fillRect l="-690" t="-1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060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FDB451F7-08AA-14FB-C876-997069E13D4A}"/>
              </a:ext>
            </a:extLst>
          </p:cNvPr>
          <p:cNvGrpSpPr/>
          <p:nvPr/>
        </p:nvGrpSpPr>
        <p:grpSpPr>
          <a:xfrm>
            <a:off x="93260" y="133350"/>
            <a:ext cx="2040340" cy="441514"/>
            <a:chOff x="228600" y="0"/>
            <a:chExt cx="2174388" cy="609585"/>
          </a:xfrm>
        </p:grpSpPr>
        <p:sp>
          <p:nvSpPr>
            <p:cNvPr id="3" name="Round Same Side Corner Rectangle 2">
              <a:extLst>
                <a:ext uri="{FF2B5EF4-FFF2-40B4-BE49-F238E27FC236}">
                  <a16:creationId xmlns="" xmlns:a16="http://schemas.microsoft.com/office/drawing/2014/main" id="{5B155D1D-F3ED-82F8-A2D9-E6494BAB49E5}"/>
                </a:ext>
              </a:extLst>
            </p:cNvPr>
            <p:cNvSpPr/>
            <p:nvPr/>
          </p:nvSpPr>
          <p:spPr>
            <a:xfrm flipV="1">
              <a:off x="228600" y="0"/>
              <a:ext cx="2174388" cy="60958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25B3CF32-9B1F-A2D7-90A6-8B415F3C0B01}"/>
                </a:ext>
              </a:extLst>
            </p:cNvPr>
            <p:cNvSpPr txBox="1"/>
            <p:nvPr/>
          </p:nvSpPr>
          <p:spPr>
            <a:xfrm>
              <a:off x="747350" y="57165"/>
              <a:ext cx="1299300" cy="552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Persentil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21E6A7B-A626-652C-32AA-F39B943285E1}"/>
              </a:ext>
            </a:extLst>
          </p:cNvPr>
          <p:cNvSpPr txBox="1"/>
          <p:nvPr/>
        </p:nvSpPr>
        <p:spPr>
          <a:xfrm>
            <a:off x="2372436" y="30457"/>
            <a:ext cx="6705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membagi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seratus bagian yang sama. Persentil terdiri dari persentil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ke-2, …,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persentil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ke-99.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="" xmlns:a16="http://schemas.microsoft.com/office/drawing/2014/main" id="{61121A1E-6B54-429F-E74D-2B8A498C2198}"/>
                  </a:ext>
                </a:extLst>
              </p:cNvPr>
              <p:cNvSpPr/>
              <p:nvPr/>
            </p:nvSpPr>
            <p:spPr>
              <a:xfrm>
                <a:off x="249640" y="819150"/>
                <a:ext cx="4191000" cy="9906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Persentil </a:t>
                </a:r>
                <a:r>
                  <a:rPr lang="en-ID" sz="1600" b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:r>
                  <a:rPr lang="en-ID" sz="1600" b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tunggal</a:t>
                </a:r>
                <a:endParaRPr lang="en-ID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ID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Letak</a:t>
                </a: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</a:t>
                </a:r>
                <a:r>
                  <a:rPr lang="en-ID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+1)</m:t>
                        </m:r>
                      </m:num>
                      <m:den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ID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+1)</m:t>
                        </m:r>
                      </m:num>
                      <m:den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1121A1E-6B54-429F-E74D-2B8A498C21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40" y="819150"/>
                <a:ext cx="4191000" cy="990600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="" xmlns:a16="http://schemas.microsoft.com/office/drawing/2014/main" id="{E02D0AF5-D567-8341-6C21-4BFF08C6C9FA}"/>
                  </a:ext>
                </a:extLst>
              </p:cNvPr>
              <p:cNvSpPr/>
              <p:nvPr/>
            </p:nvSpPr>
            <p:spPr>
              <a:xfrm>
                <a:off x="4697673" y="781050"/>
                <a:ext cx="4191000" cy="10668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Persentil </a:t>
                </a:r>
                <a:r>
                  <a:rPr lang="en-ID" sz="1600" b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:r>
                  <a:rPr lang="en-ID" sz="1600" b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berkelompok</a:t>
                </a:r>
                <a:endParaRPr lang="en-ID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Persentil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ID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D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d>
                      <m:dPr>
                        <m:ctrlPr>
                          <a:rPr lang="en-ID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num>
                              <m:den>
                                <m: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100</m:t>
                                </m:r>
                              </m:den>
                            </m:f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ID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ID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E02D0AF5-D567-8341-6C21-4BFF08C6C9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673" y="781050"/>
                <a:ext cx="4191000" cy="10668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3A7FA30-5590-3C4C-7985-B1D30BD4DA9D}"/>
              </a:ext>
            </a:extLst>
          </p:cNvPr>
          <p:cNvGrpSpPr/>
          <p:nvPr/>
        </p:nvGrpSpPr>
        <p:grpSpPr>
          <a:xfrm>
            <a:off x="93260" y="2019064"/>
            <a:ext cx="1428605" cy="481122"/>
            <a:chOff x="400195" y="2319228"/>
            <a:chExt cx="1428605" cy="481122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3C2A72-94B4-7173-96D9-C7944868C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646ED6DC-023E-6352-C0BF-50231BBEEFC7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B045042A-29A9-5409-629A-CC0337D63B25}"/>
                  </a:ext>
                </a:extLst>
              </p:cNvPr>
              <p:cNvSpPr txBox="1"/>
              <p:nvPr/>
            </p:nvSpPr>
            <p:spPr>
              <a:xfrm>
                <a:off x="370056" y="2419914"/>
                <a:ext cx="5312960" cy="2185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Persentil ke-30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30</m:t>
                            </m:r>
                          </m:sub>
                        </m:sSub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∙50=15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50 – 59,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=49,5;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=5;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=14;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=10,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maka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30</m:t>
                                </m:r>
                              </m:num>
                              <m:den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100</m:t>
                                </m:r>
                              </m:den>
                            </m:f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ID" sz="16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=49,5+10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15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14</m:t>
                            </m:r>
                          </m:den>
                        </m:f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56,64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45042A-29A9-5409-629A-CC0337D63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056" y="2419914"/>
                <a:ext cx="5312960" cy="2185406"/>
              </a:xfrm>
              <a:prstGeom prst="rect">
                <a:avLst/>
              </a:prstGeom>
              <a:blipFill rotWithShape="1">
                <a:blip r:embed="rId5"/>
                <a:stretch>
                  <a:fillRect l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Table 6">
            <a:extLst>
              <a:ext uri="{FF2B5EF4-FFF2-40B4-BE49-F238E27FC236}">
                <a16:creationId xmlns="" xmlns:a16="http://schemas.microsoft.com/office/drawing/2014/main" id="{3417887B-A083-79DF-896A-E4138A223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815640"/>
              </p:ext>
            </p:extLst>
          </p:nvPr>
        </p:nvGraphicFramePr>
        <p:xfrm>
          <a:off x="5700076" y="2164310"/>
          <a:ext cx="3124200" cy="2476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400">
                  <a:extLst>
                    <a:ext uri="{9D8B030D-6E8A-4147-A177-3AD203B41FA5}">
                      <a16:colId xmlns="" xmlns:a16="http://schemas.microsoft.com/office/drawing/2014/main" val="4257962491"/>
                    </a:ext>
                  </a:extLst>
                </a:gridCol>
                <a:gridCol w="1041400">
                  <a:extLst>
                    <a:ext uri="{9D8B030D-6E8A-4147-A177-3AD203B41FA5}">
                      <a16:colId xmlns="" xmlns:a16="http://schemas.microsoft.com/office/drawing/2014/main" val="4125229511"/>
                    </a:ext>
                  </a:extLst>
                </a:gridCol>
                <a:gridCol w="1041400">
                  <a:extLst>
                    <a:ext uri="{9D8B030D-6E8A-4147-A177-3AD203B41FA5}">
                      <a16:colId xmlns="" xmlns:a16="http://schemas.microsoft.com/office/drawing/2014/main" val="732345785"/>
                    </a:ext>
                  </a:extLst>
                </a:gridCol>
              </a:tblGrid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endParaRPr lang="en-ID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D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kumulatif</a:t>
                      </a:r>
                      <a:endParaRPr lang="en-ID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1121553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– 49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93781333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– 59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91897521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– 69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55999211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– 79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3265358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– 89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58000675"/>
                  </a:ext>
                </a:extLst>
              </a:tr>
              <a:tr h="326447"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5807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8275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4572000" cy="456803"/>
            <a:chOff x="0" y="132120"/>
            <a:chExt cx="381000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571500" y="158036"/>
              <a:ext cx="2971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6.4 </a:t>
              </a:r>
              <a:r>
                <a:rPr lang="en-ID" sz="2200" b="1" dirty="0" err="1">
                  <a:solidFill>
                    <a:schemeClr val="bg1"/>
                  </a:solidFill>
                </a:rPr>
                <a:t>Ukuran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Penyebaran</a:t>
              </a:r>
              <a:r>
                <a:rPr lang="en-ID" sz="2200" b="1" dirty="0">
                  <a:solidFill>
                    <a:schemeClr val="bg1"/>
                  </a:solidFill>
                </a:rPr>
                <a:t> Data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23AB1531-1215-1368-9AF8-38E0BED8F2E0}"/>
                  </a:ext>
                </a:extLst>
              </p:cNvPr>
              <p:cNvSpPr txBox="1"/>
              <p:nvPr/>
            </p:nvSpPr>
            <p:spPr>
              <a:xfrm>
                <a:off x="252085" y="640144"/>
                <a:ext cx="790131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…,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kumpulan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data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terkecil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data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median,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statistik</a:t>
                </a:r>
                <a:r>
                  <a:rPr lang="en-ID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lima </a:t>
                </a:r>
                <a:r>
                  <a:rPr lang="en-ID" sz="1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serangkai</a:t>
                </a:r>
                <a:r>
                  <a:rPr lang="en-ID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3AB1531-1215-1368-9AF8-38E0BED8F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85" y="640144"/>
                <a:ext cx="7901315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386" t="-2206" r="-38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BF32DD07-5D10-FD6C-DF44-40F0EB193A88}"/>
              </a:ext>
            </a:extLst>
          </p:cNvPr>
          <p:cNvGrpSpPr/>
          <p:nvPr/>
        </p:nvGrpSpPr>
        <p:grpSpPr>
          <a:xfrm>
            <a:off x="336581" y="1657350"/>
            <a:ext cx="1632848" cy="533400"/>
            <a:chOff x="228600" y="0"/>
            <a:chExt cx="2336800" cy="666750"/>
          </a:xfrm>
        </p:grpSpPr>
        <p:sp>
          <p:nvSpPr>
            <p:cNvPr id="7" name="Round Same Side Corner Rectangle 2">
              <a:extLst>
                <a:ext uri="{FF2B5EF4-FFF2-40B4-BE49-F238E27FC236}">
                  <a16:creationId xmlns="" xmlns:a16="http://schemas.microsoft.com/office/drawing/2014/main" id="{3D6CA676-DE13-3F06-46C4-3107D12721AD}"/>
                </a:ext>
              </a:extLst>
            </p:cNvPr>
            <p:cNvSpPr/>
            <p:nvPr/>
          </p:nvSpPr>
          <p:spPr>
            <a:xfrm flipV="1">
              <a:off x="228600" y="0"/>
              <a:ext cx="23368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D2807795-036E-4500-A505-C07C3049E123}"/>
                </a:ext>
              </a:extLst>
            </p:cNvPr>
            <p:cNvSpPr txBox="1"/>
            <p:nvPr/>
          </p:nvSpPr>
          <p:spPr>
            <a:xfrm>
              <a:off x="465782" y="133320"/>
              <a:ext cx="18624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Jangkauan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C9E43E99-6279-B931-7FDD-FD52BD459A03}"/>
              </a:ext>
            </a:extLst>
          </p:cNvPr>
          <p:cNvGrpSpPr/>
          <p:nvPr/>
        </p:nvGrpSpPr>
        <p:grpSpPr>
          <a:xfrm>
            <a:off x="336581" y="2279362"/>
            <a:ext cx="5747647" cy="584775"/>
            <a:chOff x="119753" y="2279362"/>
            <a:chExt cx="5747647" cy="584775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C32EE922-9F35-32C6-FEC7-DEE0F2847D85}"/>
                </a:ext>
              </a:extLst>
            </p:cNvPr>
            <p:cNvSpPr txBox="1"/>
            <p:nvPr/>
          </p:nvSpPr>
          <p:spPr>
            <a:xfrm>
              <a:off x="119753" y="2279362"/>
              <a:ext cx="483324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Jangkauan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ID" sz="1600" i="1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adalah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selisih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dari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statistik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maksimum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dan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statistik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minimum.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="" xmlns:a16="http://schemas.microsoft.com/office/drawing/2014/main" id="{1393F0F2-4E7D-1B28-BDF6-7281E4F553AD}"/>
                </a:ext>
              </a:extLst>
            </p:cNvPr>
            <p:cNvCxnSpPr/>
            <p:nvPr/>
          </p:nvCxnSpPr>
          <p:spPr>
            <a:xfrm>
              <a:off x="5029200" y="2571749"/>
              <a:ext cx="838200" cy="0"/>
            </a:xfrm>
            <a:prstGeom prst="straightConnector1">
              <a:avLst/>
            </a:prstGeom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38CF37F7-14F4-27C2-BC57-8B140E1AA9A9}"/>
                  </a:ext>
                </a:extLst>
              </p:cNvPr>
              <p:cNvSpPr/>
              <p:nvPr/>
            </p:nvSpPr>
            <p:spPr>
              <a:xfrm>
                <a:off x="6248400" y="2250173"/>
                <a:ext cx="22860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CF37F7-14F4-27C2-BC57-8B140E1AA9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2250173"/>
                <a:ext cx="228600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5627BF-69DA-86C8-EEFC-AA69793E6D98}"/>
              </a:ext>
            </a:extLst>
          </p:cNvPr>
          <p:cNvGrpSpPr/>
          <p:nvPr/>
        </p:nvGrpSpPr>
        <p:grpSpPr>
          <a:xfrm>
            <a:off x="336581" y="2998971"/>
            <a:ext cx="3233047" cy="533400"/>
            <a:chOff x="228600" y="0"/>
            <a:chExt cx="2336800" cy="666750"/>
          </a:xfrm>
        </p:grpSpPr>
        <p:sp>
          <p:nvSpPr>
            <p:cNvPr id="16" name="Round Same Side Corner Rectangle 2">
              <a:extLst>
                <a:ext uri="{FF2B5EF4-FFF2-40B4-BE49-F238E27FC236}">
                  <a16:creationId xmlns="" xmlns:a16="http://schemas.microsoft.com/office/drawing/2014/main" id="{361AE198-8A29-01D9-C85B-DA7D10D41799}"/>
                </a:ext>
              </a:extLst>
            </p:cNvPr>
            <p:cNvSpPr/>
            <p:nvPr/>
          </p:nvSpPr>
          <p:spPr>
            <a:xfrm flipV="1">
              <a:off x="228600" y="0"/>
              <a:ext cx="23368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7F1B2625-4C57-355E-7673-E1D003167814}"/>
                </a:ext>
              </a:extLst>
            </p:cNvPr>
            <p:cNvSpPr txBox="1"/>
            <p:nvPr/>
          </p:nvSpPr>
          <p:spPr>
            <a:xfrm>
              <a:off x="465782" y="133320"/>
              <a:ext cx="2099618" cy="50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Jangkauan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antarkuartil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92BA0562-E1D5-0889-039A-AF3F9CE11B60}"/>
              </a:ext>
            </a:extLst>
          </p:cNvPr>
          <p:cNvGrpSpPr/>
          <p:nvPr/>
        </p:nvGrpSpPr>
        <p:grpSpPr>
          <a:xfrm>
            <a:off x="336581" y="3667205"/>
            <a:ext cx="5747647" cy="584775"/>
            <a:chOff x="119753" y="3667205"/>
            <a:chExt cx="5747647" cy="584775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6CC7E2D0-92FE-F517-090E-FE7425DE8AF6}"/>
                </a:ext>
              </a:extLst>
            </p:cNvPr>
            <p:cNvSpPr txBox="1"/>
            <p:nvPr/>
          </p:nvSpPr>
          <p:spPr>
            <a:xfrm>
              <a:off x="119753" y="3667205"/>
              <a:ext cx="467775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i-FI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Jangkauan antarkuartil atau hamparan adalah selisih 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antara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kuartil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atas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dengan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kuartil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dirty="0" err="1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bawah</a:t>
              </a:r>
              <a:r>
                <a: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ID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="" xmlns:a16="http://schemas.microsoft.com/office/drawing/2014/main" id="{8DCB7914-9214-94FF-D949-FA71842C1B94}"/>
                </a:ext>
              </a:extLst>
            </p:cNvPr>
            <p:cNvCxnSpPr/>
            <p:nvPr/>
          </p:nvCxnSpPr>
          <p:spPr>
            <a:xfrm>
              <a:off x="5029200" y="3935556"/>
              <a:ext cx="838200" cy="0"/>
            </a:xfrm>
            <a:prstGeom prst="straightConnector1">
              <a:avLst/>
            </a:prstGeom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A90E2C25-4648-1244-758F-270917980019}"/>
                  </a:ext>
                </a:extLst>
              </p:cNvPr>
              <p:cNvSpPr/>
              <p:nvPr/>
            </p:nvSpPr>
            <p:spPr>
              <a:xfrm>
                <a:off x="6275696" y="3717041"/>
                <a:ext cx="22860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𝐻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90E2C25-4648-1244-758F-2709179800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696" y="3717041"/>
                <a:ext cx="22860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52082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035B2A5-9A57-F3D8-7B99-30BAD9A7713C}"/>
              </a:ext>
            </a:extLst>
          </p:cNvPr>
          <p:cNvGrpSpPr/>
          <p:nvPr/>
        </p:nvGrpSpPr>
        <p:grpSpPr>
          <a:xfrm>
            <a:off x="301278" y="133350"/>
            <a:ext cx="2590800" cy="533400"/>
            <a:chOff x="228600" y="0"/>
            <a:chExt cx="2336800" cy="666750"/>
          </a:xfrm>
        </p:grpSpPr>
        <p:sp>
          <p:nvSpPr>
            <p:cNvPr id="3" name="Round Same Side Corner Rectangle 2">
              <a:extLst>
                <a:ext uri="{FF2B5EF4-FFF2-40B4-BE49-F238E27FC236}">
                  <a16:creationId xmlns="" xmlns:a16="http://schemas.microsoft.com/office/drawing/2014/main" id="{839933D8-2360-494B-AF4D-3FE6AC6DB79E}"/>
                </a:ext>
              </a:extLst>
            </p:cNvPr>
            <p:cNvSpPr/>
            <p:nvPr/>
          </p:nvSpPr>
          <p:spPr>
            <a:xfrm flipV="1">
              <a:off x="228600" y="0"/>
              <a:ext cx="23368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5011B1E8-8F5B-18B8-DF3B-7E12A9F58913}"/>
                </a:ext>
              </a:extLst>
            </p:cNvPr>
            <p:cNvSpPr txBox="1"/>
            <p:nvPr/>
          </p:nvSpPr>
          <p:spPr>
            <a:xfrm>
              <a:off x="465782" y="133320"/>
              <a:ext cx="2099618" cy="50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Simpangan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kuartil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="" xmlns:a16="http://schemas.microsoft.com/office/drawing/2014/main" id="{90CCE771-A353-EF1F-8AA6-FC553929666A}"/>
                  </a:ext>
                </a:extLst>
              </p:cNvPr>
              <p:cNvSpPr/>
              <p:nvPr/>
            </p:nvSpPr>
            <p:spPr>
              <a:xfrm>
                <a:off x="6019800" y="668679"/>
                <a:ext cx="22860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0CCE771-A353-EF1F-8AA6-FC55392966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668679"/>
                <a:ext cx="2286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E6A6F29-74E3-932F-684E-BB4227FA5206}"/>
              </a:ext>
            </a:extLst>
          </p:cNvPr>
          <p:cNvGrpSpPr/>
          <p:nvPr/>
        </p:nvGrpSpPr>
        <p:grpSpPr>
          <a:xfrm>
            <a:off x="230428" y="746772"/>
            <a:ext cx="5560772" cy="584775"/>
            <a:chOff x="81551" y="746772"/>
            <a:chExt cx="5560772" cy="584775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="" xmlns:a16="http://schemas.microsoft.com/office/drawing/2014/main" id="{F2E9BC80-78CD-BE87-0BD1-3E63C2BD4E0C}"/>
                </a:ext>
              </a:extLst>
            </p:cNvPr>
            <p:cNvCxnSpPr/>
            <p:nvPr/>
          </p:nvCxnSpPr>
          <p:spPr>
            <a:xfrm>
              <a:off x="4804123" y="1030921"/>
              <a:ext cx="838200" cy="0"/>
            </a:xfrm>
            <a:prstGeom prst="straightConnector1">
              <a:avLst/>
            </a:prstGeom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="" xmlns:a16="http://schemas.microsoft.com/office/drawing/2014/main" id="{0326DAA4-4689-11D0-10F0-F4B1C59D42D8}"/>
                    </a:ext>
                  </a:extLst>
                </p:cNvPr>
                <p:cNvSpPr txBox="1"/>
                <p:nvPr/>
              </p:nvSpPr>
              <p:spPr>
                <a:xfrm>
                  <a:off x="81551" y="746772"/>
                  <a:ext cx="4572000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Simpangan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kuartil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D" sz="1600" i="1" smtClean="0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600" b="0" i="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ID" sz="1600" b="0" i="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setengah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selisih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antarkuartil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atas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kuartil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bawah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326DAA4-4689-11D0-10F0-F4B1C59D42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551" y="746772"/>
                  <a:ext cx="4572000" cy="584775"/>
                </a:xfrm>
                <a:prstGeom prst="rect">
                  <a:avLst/>
                </a:prstGeom>
                <a:blipFill>
                  <a:blip r:embed="rId3"/>
                  <a:stretch>
                    <a:fillRect l="-667" t="-3158" b="-13684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103F616C-045A-8A72-C5DB-C69978A38A43}"/>
              </a:ext>
            </a:extLst>
          </p:cNvPr>
          <p:cNvGrpSpPr/>
          <p:nvPr/>
        </p:nvGrpSpPr>
        <p:grpSpPr>
          <a:xfrm>
            <a:off x="314730" y="1581150"/>
            <a:ext cx="2826857" cy="533400"/>
            <a:chOff x="228600" y="0"/>
            <a:chExt cx="1537471" cy="666750"/>
          </a:xfrm>
        </p:grpSpPr>
        <p:sp>
          <p:nvSpPr>
            <p:cNvPr id="10" name="Round Same Side Corner Rectangle 2">
              <a:extLst>
                <a:ext uri="{FF2B5EF4-FFF2-40B4-BE49-F238E27FC236}">
                  <a16:creationId xmlns="" xmlns:a16="http://schemas.microsoft.com/office/drawing/2014/main" id="{5D98ED6C-AB27-4D5C-62F4-39D74922A4D8}"/>
                </a:ext>
              </a:extLst>
            </p:cNvPr>
            <p:cNvSpPr/>
            <p:nvPr/>
          </p:nvSpPr>
          <p:spPr>
            <a:xfrm flipV="1">
              <a:off x="228600" y="0"/>
              <a:ext cx="1537471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03E1D994-0760-48C7-AF25-73473EE6FC92}"/>
                </a:ext>
              </a:extLst>
            </p:cNvPr>
            <p:cNvSpPr txBox="1"/>
            <p:nvPr/>
          </p:nvSpPr>
          <p:spPr>
            <a:xfrm>
              <a:off x="364197" y="83306"/>
              <a:ext cx="1371696" cy="50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Simpangan</a:t>
              </a:r>
              <a:r>
                <a:rPr lang="en-ID" sz="2000" b="1" dirty="0">
                  <a:solidFill>
                    <a:schemeClr val="bg1"/>
                  </a:solidFill>
                </a:rPr>
                <a:t> rata-rata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2C9D5C03-3E24-C655-6459-90588446046B}"/>
                  </a:ext>
                </a:extLst>
              </p:cNvPr>
              <p:cNvSpPr txBox="1"/>
              <p:nvPr/>
            </p:nvSpPr>
            <p:spPr>
              <a:xfrm>
                <a:off x="290585" y="2233196"/>
                <a:ext cx="434875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rata-rata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…,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C9D5C03-3E24-C655-6459-9058844604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85" y="2233196"/>
                <a:ext cx="4348751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842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="" xmlns:a16="http://schemas.microsoft.com/office/drawing/2014/main" id="{81B2350F-0430-62C8-21F8-1C3E4FC393E2}"/>
                  </a:ext>
                </a:extLst>
              </p:cNvPr>
              <p:cNvSpPr/>
              <p:nvPr/>
            </p:nvSpPr>
            <p:spPr>
              <a:xfrm>
                <a:off x="4517520" y="2249097"/>
                <a:ext cx="22860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1B2350F-0430-62C8-21F8-1C3E4FC393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520" y="2249097"/>
                <a:ext cx="2286000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="" xmlns:a16="http://schemas.microsoft.com/office/drawing/2014/main" id="{D9CD45B2-9166-27C4-B18A-93327F7A2702}"/>
                  </a:ext>
                </a:extLst>
              </p:cNvPr>
              <p:cNvSpPr/>
              <p:nvPr/>
            </p:nvSpPr>
            <p:spPr>
              <a:xfrm>
                <a:off x="564044" y="3134845"/>
                <a:ext cx="22860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</m:num>
                        <m:den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9CD45B2-9166-27C4-B18A-93327F7A27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44" y="3134845"/>
                <a:ext cx="228600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C432E86B-0E68-4962-F6C8-1578171FBED5}"/>
                  </a:ext>
                </a:extLst>
              </p:cNvPr>
              <p:cNvSpPr txBox="1"/>
              <p:nvPr/>
            </p:nvSpPr>
            <p:spPr>
              <a:xfrm>
                <a:off x="564044" y="3719619"/>
                <a:ext cx="2286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data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</a:t>
                </a:r>
                <a:r>
                  <a:rPr lang="en-ID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(mean)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432E86B-0E68-4962-F6C8-1578171FBE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44" y="3719619"/>
                <a:ext cx="2286000" cy="1077218"/>
              </a:xfrm>
              <a:prstGeom prst="rect">
                <a:avLst/>
              </a:prstGeom>
              <a:blipFill rotWithShape="1">
                <a:blip r:embed="rId7"/>
                <a:stretch>
                  <a:fillRect l="-1600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AF3FBEA2-05AC-51D8-04E1-C78CAE1CDB0E}"/>
              </a:ext>
            </a:extLst>
          </p:cNvPr>
          <p:cNvGrpSpPr/>
          <p:nvPr/>
        </p:nvGrpSpPr>
        <p:grpSpPr>
          <a:xfrm>
            <a:off x="4343400" y="3134844"/>
            <a:ext cx="2819400" cy="1223956"/>
            <a:chOff x="4191000" y="3134844"/>
            <a:chExt cx="2819400" cy="1223956"/>
          </a:xfrm>
        </p:grpSpPr>
        <p:sp>
          <p:nvSpPr>
            <p:cNvPr id="20" name="Arrow: Down 19">
              <a:extLst>
                <a:ext uri="{FF2B5EF4-FFF2-40B4-BE49-F238E27FC236}">
                  <a16:creationId xmlns="" xmlns:a16="http://schemas.microsoft.com/office/drawing/2014/main" id="{8ECBEA3F-725B-9B83-4865-B4B9D2953AEF}"/>
                </a:ext>
              </a:extLst>
            </p:cNvPr>
            <p:cNvSpPr/>
            <p:nvPr/>
          </p:nvSpPr>
          <p:spPr>
            <a:xfrm>
              <a:off x="5508120" y="3134844"/>
              <a:ext cx="152400" cy="584775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E994A9FF-FA15-226D-20F5-54C54ED5775B}"/>
                </a:ext>
              </a:extLst>
            </p:cNvPr>
            <p:cNvSpPr txBox="1"/>
            <p:nvPr/>
          </p:nvSpPr>
          <p:spPr>
            <a:xfrm>
              <a:off x="4191000" y="3774025"/>
              <a:ext cx="2819400" cy="58477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Simpangan</a:t>
              </a:r>
              <a:r>
                <a:rPr lang="en-ID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rata-rata </a:t>
              </a:r>
              <a:r>
                <a:rPr lang="en-ID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apabila</a:t>
              </a:r>
              <a:r>
                <a:rPr lang="en-ID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data </a:t>
              </a:r>
              <a:r>
                <a:rPr lang="en-ID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berkelompok</a:t>
              </a:r>
              <a:endParaRPr lang="en-ID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A0DDA841-6FBF-2DB1-1538-F1063A1CD9D6}"/>
                  </a:ext>
                </a:extLst>
              </p:cNvPr>
              <p:cNvSpPr txBox="1"/>
              <p:nvPr/>
            </p:nvSpPr>
            <p:spPr>
              <a:xfrm>
                <a:off x="6934200" y="2627012"/>
                <a:ext cx="22098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tengah</a:t>
                </a: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</a:t>
                </a:r>
                <a:r>
                  <a:rPr lang="en-ID" sz="15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5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ID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500" b="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5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5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5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5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5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500" b="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-i</a:t>
                </a:r>
                <a:endParaRPr lang="en-ID" sz="1500" b="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D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ID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(mean)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0DDA841-6FBF-2DB1-1538-F1063A1CD9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627012"/>
                <a:ext cx="2209800" cy="1015663"/>
              </a:xfrm>
              <a:prstGeom prst="rect">
                <a:avLst/>
              </a:prstGeom>
              <a:blipFill rotWithShape="1">
                <a:blip r:embed="rId8"/>
                <a:stretch>
                  <a:fillRect l="-1105" t="-1198" b="-5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0530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16" grpId="0" animBg="1"/>
      <p:bldP spid="17" grpId="0" animBg="1"/>
      <p:bldP spid="18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E034F78-418A-1C94-8659-C483CA2CDAD8}"/>
              </a:ext>
            </a:extLst>
          </p:cNvPr>
          <p:cNvGrpSpPr/>
          <p:nvPr/>
        </p:nvGrpSpPr>
        <p:grpSpPr>
          <a:xfrm>
            <a:off x="228601" y="133350"/>
            <a:ext cx="2438400" cy="533400"/>
            <a:chOff x="228600" y="0"/>
            <a:chExt cx="1537471" cy="666750"/>
          </a:xfrm>
        </p:grpSpPr>
        <p:sp>
          <p:nvSpPr>
            <p:cNvPr id="3" name="Round Same Side Corner Rectangle 2">
              <a:extLst>
                <a:ext uri="{FF2B5EF4-FFF2-40B4-BE49-F238E27FC236}">
                  <a16:creationId xmlns="" xmlns:a16="http://schemas.microsoft.com/office/drawing/2014/main" id="{853C11D4-84AD-22D0-177F-B422B3CFFD2F}"/>
                </a:ext>
              </a:extLst>
            </p:cNvPr>
            <p:cNvSpPr/>
            <p:nvPr/>
          </p:nvSpPr>
          <p:spPr>
            <a:xfrm flipV="1">
              <a:off x="228600" y="0"/>
              <a:ext cx="1537471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D1CA2CCD-E41A-F63D-5856-BCBF2081FA29}"/>
                </a:ext>
              </a:extLst>
            </p:cNvPr>
            <p:cNvSpPr txBox="1"/>
            <p:nvPr/>
          </p:nvSpPr>
          <p:spPr>
            <a:xfrm>
              <a:off x="364197" y="83306"/>
              <a:ext cx="1232044" cy="50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Ragam</a:t>
              </a:r>
              <a:r>
                <a:rPr lang="en-ID" sz="2000" b="1" dirty="0">
                  <a:solidFill>
                    <a:schemeClr val="bg1"/>
                  </a:solidFill>
                </a:rPr>
                <a:t> (</a:t>
              </a:r>
              <a:r>
                <a:rPr lang="en-ID" sz="2000" b="1" dirty="0" err="1">
                  <a:solidFill>
                    <a:schemeClr val="bg1"/>
                  </a:solidFill>
                </a:rPr>
                <a:t>variansi</a:t>
              </a:r>
              <a:r>
                <a:rPr lang="en-ID" sz="2000" b="1" dirty="0">
                  <a:solidFill>
                    <a:schemeClr val="bg1"/>
                  </a:solidFill>
                </a:rPr>
                <a:t>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5320FA70-0BA7-56A2-0E0C-FE56E5B2EABA}"/>
                  </a:ext>
                </a:extLst>
              </p:cNvPr>
              <p:cNvSpPr txBox="1"/>
              <p:nvPr/>
            </p:nvSpPr>
            <p:spPr>
              <a:xfrm>
                <a:off x="214952" y="763249"/>
                <a:ext cx="839564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…,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ragam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320FA70-0BA7-56A2-0E0C-FE56E5B2E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952" y="763249"/>
                <a:ext cx="8395647" cy="338554"/>
              </a:xfrm>
              <a:prstGeom prst="rect">
                <a:avLst/>
              </a:prstGeom>
              <a:blipFill rotWithShape="1">
                <a:blip r:embed="rId2"/>
                <a:stretch>
                  <a:fillRect l="-36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id="{FD57226E-9D8D-479C-FFBF-E363CD6E589E}"/>
                  </a:ext>
                </a:extLst>
              </p:cNvPr>
              <p:cNvSpPr/>
              <p:nvPr/>
            </p:nvSpPr>
            <p:spPr>
              <a:xfrm>
                <a:off x="533399" y="1775571"/>
                <a:ext cx="2514600" cy="74791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D57226E-9D8D-479C-FFBF-E363CD6E58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99" y="1775571"/>
                <a:ext cx="2514600" cy="74791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A57540BD-3DF7-74E9-A7E9-7ECC6E082E0F}"/>
                  </a:ext>
                </a:extLst>
              </p:cNvPr>
              <p:cNvSpPr txBox="1"/>
              <p:nvPr/>
            </p:nvSpPr>
            <p:spPr>
              <a:xfrm>
                <a:off x="662116" y="3779375"/>
                <a:ext cx="2245059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data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</a:t>
                </a:r>
                <a:r>
                  <a:rPr lang="en-ID" sz="1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D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(mean)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57540BD-3DF7-74E9-A7E9-7ECC6E082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16" y="3779375"/>
                <a:ext cx="2245059" cy="738664"/>
              </a:xfrm>
              <a:prstGeom prst="rect">
                <a:avLst/>
              </a:prstGeom>
              <a:blipFill rotWithShape="1">
                <a:blip r:embed="rId4"/>
                <a:stretch>
                  <a:fillRect l="-815" t="-826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EA208E97-7922-9F6F-8C21-DF793FD36DBB}"/>
                  </a:ext>
                </a:extLst>
              </p:cNvPr>
              <p:cNvSpPr/>
              <p:nvPr/>
            </p:nvSpPr>
            <p:spPr>
              <a:xfrm>
                <a:off x="5201425" y="1752616"/>
                <a:ext cx="2245059" cy="74791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ID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sz="16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A208E97-7922-9F6F-8C21-DF793FD36D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425" y="1752616"/>
                <a:ext cx="2245059" cy="74791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761656B-51B1-9A85-6B08-EA8CBA01BF9D}"/>
              </a:ext>
            </a:extLst>
          </p:cNvPr>
          <p:cNvSpPr txBox="1"/>
          <p:nvPr/>
        </p:nvSpPr>
        <p:spPr>
          <a:xfrm>
            <a:off x="5196602" y="1221343"/>
            <a:ext cx="2514600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berkelompok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E86E38BC-1F58-A671-BEF7-ED23AE00C82A}"/>
                  </a:ext>
                </a:extLst>
              </p:cNvPr>
              <p:cNvSpPr txBox="1"/>
              <p:nvPr/>
            </p:nvSpPr>
            <p:spPr>
              <a:xfrm>
                <a:off x="5201425" y="2803796"/>
                <a:ext cx="251460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tengah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</a:t>
                </a:r>
                <a:r>
                  <a:rPr lang="en-ID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b="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6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</a:t>
                </a:r>
                <a:r>
                  <a:rPr lang="en-ID" sz="16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6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(mean)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86E38BC-1F58-A671-BEF7-ED23AE00C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425" y="2803796"/>
                <a:ext cx="2514600" cy="1323439"/>
              </a:xfrm>
              <a:prstGeom prst="rect">
                <a:avLst/>
              </a:prstGeom>
              <a:blipFill rotWithShape="1">
                <a:blip r:embed="rId6"/>
                <a:stretch>
                  <a:fillRect l="-10896" t="-1382" b="-433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761656B-51B1-9A85-6B08-EA8CBA01BF9D}"/>
              </a:ext>
            </a:extLst>
          </p:cNvPr>
          <p:cNvSpPr txBox="1"/>
          <p:nvPr/>
        </p:nvSpPr>
        <p:spPr>
          <a:xfrm>
            <a:off x="533400" y="1214799"/>
            <a:ext cx="2635672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tunggal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2590BDD2-72F3-4BA0-FB8E-269F43A4A2B8}"/>
                  </a:ext>
                </a:extLst>
              </p:cNvPr>
              <p:cNvSpPr/>
              <p:nvPr/>
            </p:nvSpPr>
            <p:spPr>
              <a:xfrm>
                <a:off x="533398" y="2929507"/>
                <a:ext cx="2514601" cy="74791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limLoc m:val="subSup"/>
                                      <m:ctrlP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5"/>
                                        </m:rP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num>
                                <m:den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590BDD2-72F3-4BA0-FB8E-269F43A4A2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98" y="2929507"/>
                <a:ext cx="2514601" cy="7479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="" xmlns:a16="http://schemas.microsoft.com/office/drawing/2014/main" xmlns:a14="http://schemas.microsoft.com/office/drawing/2010/main" xmlns:mc="http://schemas.openxmlformats.org/markup-compatibility/2006" id="{A0DDA841-6FBF-2DB1-1538-F1063A1CD9D6}"/>
              </a:ext>
            </a:extLst>
          </p:cNvPr>
          <p:cNvSpPr txBox="1"/>
          <p:nvPr/>
        </p:nvSpPr>
        <p:spPr>
          <a:xfrm>
            <a:off x="1447801" y="2533032"/>
            <a:ext cx="51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endParaRPr lang="en-ID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1657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0" grpId="0"/>
      <p:bldP spid="11" grpId="0" animBg="1"/>
      <p:bldP spid="13" grpId="0" animBg="1"/>
      <p:bldP spid="18" grpId="0"/>
      <p:bldP spid="15" grpId="0" animBg="1"/>
      <p:bldP spid="8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671AB014-01CF-B049-9CB9-4877ADA284D9}"/>
              </a:ext>
            </a:extLst>
          </p:cNvPr>
          <p:cNvGrpSpPr/>
          <p:nvPr/>
        </p:nvGrpSpPr>
        <p:grpSpPr>
          <a:xfrm>
            <a:off x="76200" y="133350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9C49E7C9-7626-50DB-7E59-1D3400C10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0FBCD0F8-63F1-0852-F1AA-12FC39DDE8AB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658FB34F-3D35-A57A-46AD-52120DD787EC}"/>
                  </a:ext>
                </a:extLst>
              </p:cNvPr>
              <p:cNvSpPr txBox="1"/>
              <p:nvPr/>
            </p:nvSpPr>
            <p:spPr>
              <a:xfrm>
                <a:off x="44710" y="514366"/>
                <a:ext cx="4755889" cy="1776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Ragam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4, 5, 6, 7, 8, 6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acc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4+5+6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+7+8+6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36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=6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Ragam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(4−6)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(5−6)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(6−6)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(7−6)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(8−6)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(6−6)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27063"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+1+0+1+4+0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=1,67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58FB34F-3D35-A57A-46AD-52120DD78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0" y="514366"/>
                <a:ext cx="4755889" cy="1776064"/>
              </a:xfrm>
              <a:prstGeom prst="rect">
                <a:avLst/>
              </a:prstGeom>
              <a:blipFill rotWithShape="1">
                <a:blip r:embed="rId3"/>
                <a:stretch>
                  <a:fillRect l="-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0A4031C-868A-050F-D73E-D49EBC0E5593}"/>
              </a:ext>
            </a:extLst>
          </p:cNvPr>
          <p:cNvGrpSpPr/>
          <p:nvPr/>
        </p:nvGrpSpPr>
        <p:grpSpPr>
          <a:xfrm>
            <a:off x="44712" y="2423160"/>
            <a:ext cx="4070088" cy="774531"/>
            <a:chOff x="228601" y="0"/>
            <a:chExt cx="2133877" cy="968164"/>
          </a:xfrm>
        </p:grpSpPr>
        <p:sp>
          <p:nvSpPr>
            <p:cNvPr id="7" name="Round Same Side Corner Rectangle 2">
              <a:extLst>
                <a:ext uri="{FF2B5EF4-FFF2-40B4-BE49-F238E27FC236}">
                  <a16:creationId xmlns="" xmlns:a16="http://schemas.microsoft.com/office/drawing/2014/main" id="{3FA90871-E205-5FA2-E679-8A975B174578}"/>
                </a:ext>
              </a:extLst>
            </p:cNvPr>
            <p:cNvSpPr/>
            <p:nvPr/>
          </p:nvSpPr>
          <p:spPr>
            <a:xfrm flipV="1">
              <a:off x="228601" y="0"/>
              <a:ext cx="2093928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E2BD0D35-3816-4D1C-81C1-FB10D64D8C9F}"/>
                </a:ext>
              </a:extLst>
            </p:cNvPr>
            <p:cNvSpPr txBox="1"/>
            <p:nvPr/>
          </p:nvSpPr>
          <p:spPr>
            <a:xfrm>
              <a:off x="364197" y="83306"/>
              <a:ext cx="1998281" cy="88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smtClean="0">
                  <a:solidFill>
                    <a:schemeClr val="bg1"/>
                  </a:solidFill>
                </a:rPr>
                <a:t>Simpangan Baku (Standar Deviasi)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DE1BDBA6-F162-51FE-189E-7F4C7A050467}"/>
                  </a:ext>
                </a:extLst>
              </p:cNvPr>
              <p:cNvSpPr txBox="1"/>
              <p:nvPr/>
            </p:nvSpPr>
            <p:spPr>
              <a:xfrm>
                <a:off x="66312" y="3222567"/>
                <a:ext cx="766513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…,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didefinisikan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E1BDBA6-F162-51FE-189E-7F4C7A0504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12" y="3222567"/>
                <a:ext cx="7665138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477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="" xmlns:a16="http://schemas.microsoft.com/office/drawing/2014/main" id="{739CD529-696D-4C4C-D04A-A7E1225CC764}"/>
                  </a:ext>
                </a:extLst>
              </p:cNvPr>
              <p:cNvSpPr/>
              <p:nvPr/>
            </p:nvSpPr>
            <p:spPr>
              <a:xfrm>
                <a:off x="1187625" y="3701684"/>
                <a:ext cx="2881458" cy="93610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𝜎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−</m:t>
                                          </m:r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ac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39CD529-696D-4C4C-D04A-A7E1225CC7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5" y="3701684"/>
                <a:ext cx="2881458" cy="9361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51DA35E2-AA93-547A-E729-B99C73138AA8}"/>
              </a:ext>
            </a:extLst>
          </p:cNvPr>
          <p:cNvCxnSpPr/>
          <p:nvPr/>
        </p:nvCxnSpPr>
        <p:spPr>
          <a:xfrm flipV="1">
            <a:off x="4343400" y="2290430"/>
            <a:ext cx="0" cy="9321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FC34D15E-1009-532D-EAFD-AB3A2CD10943}"/>
                  </a:ext>
                </a:extLst>
              </p:cNvPr>
              <p:cNvSpPr txBox="1"/>
              <p:nvPr/>
            </p:nvSpPr>
            <p:spPr>
              <a:xfrm>
                <a:off x="4648200" y="535927"/>
                <a:ext cx="4312338" cy="1340752"/>
              </a:xfrm>
              <a:prstGeom prst="rect">
                <a:avLst/>
              </a:prstGeom>
              <a:no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Simpangan baku</a:t>
                </a:r>
              </a:p>
              <a:p>
                <a:pPr algn="just"/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σ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(4−6)</m:t>
                                </m:r>
                              </m:e>
                              <m:sup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(5−6)</m:t>
                                </m:r>
                              </m:e>
                              <m:sup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(6−6)</m:t>
                                </m:r>
                              </m:e>
                              <m:sup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(7−6)</m:t>
                                </m:r>
                              </m:e>
                              <m:sup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(8−6)</m:t>
                                </m:r>
                              </m:e>
                              <m:sup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(6−6)</m:t>
                                </m:r>
                              </m:e>
                              <m:sup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den>
                        </m:f>
                      </m:e>
                    </m:rad>
                  </m:oMath>
                </a14:m>
                <a:endParaRPr lang="en-US" sz="16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b="0" dirty="0" smtClean="0"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+1+0+1+4+0</m:t>
                            </m:r>
                          </m:num>
                          <m:den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den>
                        </m:f>
                      </m:e>
                    </m:ra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9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C34D15E-1009-532D-EAFD-AB3A2CD10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535927"/>
                <a:ext cx="4312338" cy="1340752"/>
              </a:xfrm>
              <a:prstGeom prst="rect">
                <a:avLst/>
              </a:prstGeom>
              <a:blipFill rotWithShape="1">
                <a:blip r:embed="rId6"/>
                <a:stretch>
                  <a:fillRect l="-562" t="-444"/>
                </a:stretch>
              </a:blip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07C950F3-D016-589A-344F-3E82CC57363B}"/>
                  </a:ext>
                </a:extLst>
              </p:cNvPr>
              <p:cNvSpPr/>
              <p:nvPr/>
            </p:nvSpPr>
            <p:spPr>
              <a:xfrm>
                <a:off x="5105400" y="3714750"/>
                <a:ext cx="3505200" cy="93610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𝜎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num>
                            <m:den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ID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hr m:val="∑"/>
                                          <m:limLoc m:val="subSup"/>
                                          <m:ctrl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5"/>
                                            </m:rP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en-ID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𝑛</m:t>
                                          </m:r>
                                        </m:sup>
                                        <m:e>
                                          <m:sSub>
                                            <m:sSubPr>
                                              <m:ctrlP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D" sz="16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num>
                                    <m:den>
                                      <m:r>
                                        <a:rPr lang="en-ID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7C950F3-D016-589A-344F-3E82CC5736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714750"/>
                <a:ext cx="3505200" cy="93610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="" xmlns:a16="http://schemas.microsoft.com/office/drawing/2014/main" xmlns:a14="http://schemas.microsoft.com/office/drawing/2010/main" xmlns:mc="http://schemas.openxmlformats.org/markup-compatibility/2006" id="{A0DDA841-6FBF-2DB1-1538-F1063A1CD9D6}"/>
              </a:ext>
            </a:extLst>
          </p:cNvPr>
          <p:cNvSpPr txBox="1"/>
          <p:nvPr/>
        </p:nvSpPr>
        <p:spPr>
          <a:xfrm>
            <a:off x="4316585" y="4021220"/>
            <a:ext cx="51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endParaRPr lang="en-ID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2033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15" grpId="0" animBg="1"/>
      <p:bldP spid="11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149" y="132120"/>
            <a:ext cx="2294351" cy="198243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104796"/>
            <a:ext cx="3429000" cy="484127"/>
            <a:chOff x="0" y="104796"/>
            <a:chExt cx="3429000" cy="48412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533400" y="104796"/>
              <a:ext cx="2743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6.4 Diagram </a:t>
              </a:r>
              <a:r>
                <a:rPr lang="en-ID" sz="2400" b="1" dirty="0" err="1">
                  <a:solidFill>
                    <a:schemeClr val="bg1"/>
                  </a:solidFill>
                </a:rPr>
                <a:t>Pencar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20391FE-5103-06CB-A83E-32BBBDE436F5}"/>
              </a:ext>
            </a:extLst>
          </p:cNvPr>
          <p:cNvSpPr txBox="1"/>
          <p:nvPr/>
        </p:nvSpPr>
        <p:spPr>
          <a:xfrm>
            <a:off x="190500" y="819150"/>
            <a:ext cx="617220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 plot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diagram yang </a:t>
            </a:r>
            <a:r>
              <a:rPr lang="nn-NO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menunjukkan hubungan antara dua kelompok data yang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digambarkan dalam bentuk titik-titik (</a:t>
            </a:r>
            <a:r>
              <a:rPr lang="sv-SE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pada bidang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koordinat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Cartesius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6771427-2124-133B-3694-2FEF9C9DB1B6}"/>
              </a:ext>
            </a:extLst>
          </p:cNvPr>
          <p:cNvSpPr txBox="1"/>
          <p:nvPr/>
        </p:nvSpPr>
        <p:spPr>
          <a:xfrm>
            <a:off x="2765767" y="2292068"/>
            <a:ext cx="6206319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diagram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menyerupai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 kemiringan positif (miring ke atas dari kiri ke kanan),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kelompok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3BE4442B-3A55-F1B4-56CF-60455DFE216A}"/>
              </a:ext>
            </a:extLst>
          </p:cNvPr>
          <p:cNvGrpSpPr/>
          <p:nvPr/>
        </p:nvGrpSpPr>
        <p:grpSpPr>
          <a:xfrm>
            <a:off x="171914" y="2065156"/>
            <a:ext cx="2461516" cy="2259194"/>
            <a:chOff x="171914" y="2065156"/>
            <a:chExt cx="2461516" cy="2259194"/>
          </a:xfrm>
        </p:grpSpPr>
        <p:pic>
          <p:nvPicPr>
            <p:cNvPr id="22" name="Picture 21">
              <a:extLst>
                <a:ext uri="{FF2B5EF4-FFF2-40B4-BE49-F238E27FC236}">
                  <a16:creationId xmlns="" xmlns:a16="http://schemas.microsoft.com/office/drawing/2014/main" id="{4A9EAA0D-F5C9-AC79-5711-2A76167AF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914" y="2065156"/>
              <a:ext cx="2461516" cy="198243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4D703572-50F5-A7C1-09DA-09304C6AEFFD}"/>
                </a:ext>
              </a:extLst>
            </p:cNvPr>
            <p:cNvSpPr txBox="1"/>
            <p:nvPr/>
          </p:nvSpPr>
          <p:spPr>
            <a:xfrm>
              <a:off x="501555" y="3985796"/>
              <a:ext cx="1981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Korelasi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positif</a:t>
              </a:r>
              <a:endPara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656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F451EE2-77CE-7182-B1E2-BEC331E7BDED}"/>
              </a:ext>
            </a:extLst>
          </p:cNvPr>
          <p:cNvSpPr txBox="1"/>
          <p:nvPr/>
        </p:nvSpPr>
        <p:spPr>
          <a:xfrm>
            <a:off x="3843759" y="590550"/>
            <a:ext cx="4724400" cy="13234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diagram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menyerupai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kemiringan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(miring </a:t>
            </a:r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 bawah dari kiri ke kanan), maka terdapat hubungan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kelompok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BCBD773C-4805-E11D-CC90-5E23A8334396}"/>
              </a:ext>
            </a:extLst>
          </p:cNvPr>
          <p:cNvGrpSpPr/>
          <p:nvPr/>
        </p:nvGrpSpPr>
        <p:grpSpPr>
          <a:xfrm>
            <a:off x="1371515" y="390743"/>
            <a:ext cx="1981285" cy="2181007"/>
            <a:chOff x="36394" y="1011261"/>
            <a:chExt cx="1981285" cy="2181007"/>
          </a:xfrm>
        </p:grpSpPr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5280A90A-05B9-1352-8C30-48AF28937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94" y="1011261"/>
              <a:ext cx="1981285" cy="179553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129DAE6C-EA98-CC65-9FAB-7C70FDEBBDA7}"/>
                </a:ext>
              </a:extLst>
            </p:cNvPr>
            <p:cNvSpPr txBox="1"/>
            <p:nvPr/>
          </p:nvSpPr>
          <p:spPr>
            <a:xfrm>
              <a:off x="36394" y="2853714"/>
              <a:ext cx="1981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Korelasi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negatif</a:t>
              </a:r>
              <a:endPara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A452CA5-88B7-1B7D-4489-782C706B2017}"/>
              </a:ext>
            </a:extLst>
          </p:cNvPr>
          <p:cNvSpPr txBox="1"/>
          <p:nvPr/>
        </p:nvSpPr>
        <p:spPr>
          <a:xfrm>
            <a:off x="3810000" y="3218643"/>
            <a:ext cx="5124449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sv-SE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titik-titik pada diagram tampak menyebar secara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kelompok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semakin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rendah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64B10784-BF62-9FDC-DEB0-79E3DA89C4AA}"/>
              </a:ext>
            </a:extLst>
          </p:cNvPr>
          <p:cNvGrpSpPr/>
          <p:nvPr/>
        </p:nvGrpSpPr>
        <p:grpSpPr>
          <a:xfrm>
            <a:off x="1371600" y="2554948"/>
            <a:ext cx="2133600" cy="1921802"/>
            <a:chOff x="6019800" y="2171231"/>
            <a:chExt cx="2756012" cy="2531573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5E351491-07BA-4207-D69C-BBA40DF9B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0" y="2171231"/>
              <a:ext cx="2756012" cy="236229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0A912CB4-17C3-E25C-371B-48540EEF7273}"/>
                </a:ext>
              </a:extLst>
            </p:cNvPr>
            <p:cNvSpPr txBox="1"/>
            <p:nvPr/>
          </p:nvSpPr>
          <p:spPr>
            <a:xfrm>
              <a:off x="6407163" y="4364250"/>
              <a:ext cx="198128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Tidak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ada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Korelasi</a:t>
              </a:r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5525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6" b="7726"/>
          <a:stretch/>
        </p:blipFill>
        <p:spPr>
          <a:xfrm>
            <a:off x="-19997" y="-19050"/>
            <a:ext cx="9162854" cy="516255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6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503A188F-49C6-6239-ED58-92E1386DFA6B}"/>
              </a:ext>
            </a:extLst>
          </p:cNvPr>
          <p:cNvGrpSpPr/>
          <p:nvPr/>
        </p:nvGrpSpPr>
        <p:grpSpPr>
          <a:xfrm>
            <a:off x="1451074" y="191588"/>
            <a:ext cx="4129453" cy="1260992"/>
            <a:chOff x="1383396" y="167758"/>
            <a:chExt cx="4129453" cy="1260992"/>
          </a:xfrm>
        </p:grpSpPr>
        <p:grpSp>
          <p:nvGrpSpPr>
            <p:cNvPr id="15" name="Group 14"/>
            <p:cNvGrpSpPr/>
            <p:nvPr/>
          </p:nvGrpSpPr>
          <p:grpSpPr>
            <a:xfrm>
              <a:off x="1383396" y="675252"/>
              <a:ext cx="4129453" cy="744669"/>
              <a:chOff x="1191045" y="545950"/>
              <a:chExt cx="3462226" cy="58895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191045" y="545950"/>
                <a:ext cx="3462226" cy="588958"/>
                <a:chOff x="1191045" y="545950"/>
                <a:chExt cx="3462226" cy="588958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388494" y="545950"/>
                  <a:ext cx="3066269" cy="588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191045" y="654129"/>
                  <a:ext cx="3462226" cy="4138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b="1" spc="50" dirty="0">
                      <a:solidFill>
                        <a:prstClr val="black"/>
                      </a:solidFill>
                    </a:rPr>
                    <a:t>STATISTIKA</a:t>
                  </a:r>
                  <a:endParaRPr lang="en-GB" sz="2800" b="1" spc="5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4454763" y="555898"/>
                <a:ext cx="37951" cy="57901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16478" y="167758"/>
              <a:ext cx="505711" cy="1260992"/>
              <a:chOff x="1388493" y="29628"/>
              <a:chExt cx="505711" cy="126099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388493" y="537122"/>
                <a:ext cx="59922" cy="75349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784876" y="104439"/>
                <a:ext cx="69041" cy="44098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744587" y="29628"/>
                <a:ext cx="149617" cy="1496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16200000">
                <a:off x="1587369" y="340315"/>
                <a:ext cx="69041" cy="46405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6A83883C-B602-4A44-8FB4-32698655401E}"/>
              </a:ext>
            </a:extLst>
          </p:cNvPr>
          <p:cNvGrpSpPr/>
          <p:nvPr/>
        </p:nvGrpSpPr>
        <p:grpSpPr>
          <a:xfrm>
            <a:off x="0" y="133350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DCA1F7DF-4BB0-5085-7FA2-ABFE7693B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03F7B9B7-5959-19B9-CD4F-6BC1500A3CC8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A3211542-0CD5-CC62-001D-4179A22F6D4D}"/>
                  </a:ext>
                </a:extLst>
              </p:cNvPr>
              <p:cNvSpPr txBox="1"/>
              <p:nvPr/>
            </p:nvSpPr>
            <p:spPr>
              <a:xfrm>
                <a:off x="152400" y="687417"/>
                <a:ext cx="8458200" cy="58477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 diagram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pencar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ID" sz="1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2,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3,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4,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5,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6,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7,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8,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9,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, (10,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15)</m:t>
                        </m:r>
                      </m:e>
                    </m: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3211542-0CD5-CC62-001D-4179A22F6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87417"/>
                <a:ext cx="84582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360" t="-3125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hart 7">
            <a:extLst>
              <a:ext uri="{FF2B5EF4-FFF2-40B4-BE49-F238E27FC236}">
                <a16:creationId xmlns="" xmlns:a16="http://schemas.microsoft.com/office/drawing/2014/main" id="{80781226-BAD9-E1B3-B301-76879203E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7351720"/>
              </p:ext>
            </p:extLst>
          </p:nvPr>
        </p:nvGraphicFramePr>
        <p:xfrm>
          <a:off x="1199145" y="1405806"/>
          <a:ext cx="6879373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8FDB024-E990-9041-1B8D-029233DA15B0}"/>
              </a:ext>
            </a:extLst>
          </p:cNvPr>
          <p:cNvSpPr txBox="1"/>
          <p:nvPr/>
        </p:nvSpPr>
        <p:spPr>
          <a:xfrm>
            <a:off x="2895600" y="3520621"/>
            <a:ext cx="60960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sebaram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menyerupai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kemiringan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Jadi,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887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8" grpId="0">
        <p:bldAsOne/>
      </p:bldGraphic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2400" y="132467"/>
            <a:ext cx="6712759" cy="1072792"/>
            <a:chOff x="0" y="132120"/>
            <a:chExt cx="2924998" cy="111842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2924998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464845" y="142553"/>
              <a:ext cx="246015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6.1 </a:t>
              </a:r>
              <a:r>
                <a:rPr lang="en-ID" sz="2200" b="1" dirty="0" err="1">
                  <a:solidFill>
                    <a:schemeClr val="bg1"/>
                  </a:solidFill>
                </a:rPr>
                <a:t>Penyaijan</a:t>
              </a:r>
              <a:r>
                <a:rPr lang="en-ID" sz="2200" b="1" dirty="0">
                  <a:solidFill>
                    <a:schemeClr val="bg1"/>
                  </a:solidFill>
                </a:rPr>
                <a:t> Data </a:t>
              </a:r>
              <a:r>
                <a:rPr lang="en-ID" sz="2200" b="1" dirty="0" err="1">
                  <a:solidFill>
                    <a:schemeClr val="bg1"/>
                  </a:solidFill>
                </a:rPr>
                <a:t>dalam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Distribusi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Frekuensi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E557F220-179C-9A77-D851-AA31339748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517964"/>
              </p:ext>
            </p:extLst>
          </p:nvPr>
        </p:nvGraphicFramePr>
        <p:xfrm>
          <a:off x="335741" y="763837"/>
          <a:ext cx="3886200" cy="1263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">
                  <a:extLst>
                    <a:ext uri="{9D8B030D-6E8A-4147-A177-3AD203B41FA5}">
                      <a16:colId xmlns="" xmlns:a16="http://schemas.microsoft.com/office/drawing/2014/main" val="2844019470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1599900984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2909198001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4248205289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2878491650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3215829310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2398987779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161442895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1326694852"/>
                    </a:ext>
                  </a:extLst>
                </a:gridCol>
                <a:gridCol w="388620">
                  <a:extLst>
                    <a:ext uri="{9D8B030D-6E8A-4147-A177-3AD203B41FA5}">
                      <a16:colId xmlns="" xmlns:a16="http://schemas.microsoft.com/office/drawing/2014/main" val="1806492966"/>
                    </a:ext>
                  </a:extLst>
                </a:gridCol>
              </a:tblGrid>
              <a:tr h="421284"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1123601"/>
                  </a:ext>
                </a:extLst>
              </a:tr>
              <a:tr h="421284"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87659724"/>
                  </a:ext>
                </a:extLst>
              </a:tr>
              <a:tr h="421284"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67353994"/>
                  </a:ext>
                </a:extLst>
              </a:tr>
            </a:tbl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3414FD99-F8D7-CC71-C09F-610C61906C3E}"/>
              </a:ext>
            </a:extLst>
          </p:cNvPr>
          <p:cNvCxnSpPr>
            <a:cxnSpLocks/>
          </p:cNvCxnSpPr>
          <p:nvPr/>
        </p:nvCxnSpPr>
        <p:spPr>
          <a:xfrm>
            <a:off x="1676400" y="2038350"/>
            <a:ext cx="0" cy="745245"/>
          </a:xfrm>
          <a:prstGeom prst="straightConnector1">
            <a:avLst/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10">
                <a:extLst>
                  <a:ext uri="{FF2B5EF4-FFF2-40B4-BE49-F238E27FC236}">
                    <a16:creationId xmlns="" xmlns:a16="http://schemas.microsoft.com/office/drawing/2014/main" id="{9A9B4A85-AD59-7743-79AF-71D75E90B8F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65458017"/>
                  </p:ext>
                </p:extLst>
              </p:nvPr>
            </p:nvGraphicFramePr>
            <p:xfrm>
              <a:off x="304800" y="2777985"/>
              <a:ext cx="2831957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02686">
                      <a:extLst>
                        <a:ext uri="{9D8B030D-6E8A-4147-A177-3AD203B41FA5}">
                          <a16:colId xmlns="" xmlns:a16="http://schemas.microsoft.com/office/drawing/2014/main" val="4043427008"/>
                        </a:ext>
                      </a:extLst>
                    </a:gridCol>
                    <a:gridCol w="1929271">
                      <a:extLst>
                        <a:ext uri="{9D8B030D-6E8A-4147-A177-3AD203B41FA5}">
                          <a16:colId xmlns="" xmlns:a16="http://schemas.microsoft.com/office/drawing/2014/main" val="1447017707"/>
                        </a:ext>
                      </a:extLst>
                    </a:gridCol>
                  </a:tblGrid>
                  <a:tr h="2656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Interval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Frekuensi</a:t>
                          </a:r>
                          <a:endPara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4286735187"/>
                      </a:ext>
                    </a:extLst>
                  </a:tr>
                  <a:tr h="2656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ID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456561533"/>
                      </a:ext>
                    </a:extLst>
                  </a:tr>
                  <a:tr h="2656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ID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</a:t>
                          </a:r>
                          <a:endPara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324364110"/>
                      </a:ext>
                    </a:extLst>
                  </a:tr>
                  <a:tr h="2656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ID" sz="16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</a:t>
                          </a:r>
                          <a:endPara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42445561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A9B4A85-AD59-7743-79AF-71D75E90B8F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65458017"/>
                  </p:ext>
                </p:extLst>
              </p:nvPr>
            </p:nvGraphicFramePr>
            <p:xfrm>
              <a:off x="304800" y="2777985"/>
              <a:ext cx="2831957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0268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4043427008"/>
                        </a:ext>
                      </a:extLst>
                    </a:gridCol>
                    <a:gridCol w="1929271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447017707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Interval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Frekuensi</a:t>
                          </a:r>
                          <a:endPara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28673518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105455" r="-214189" b="-2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45656153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05455" r="-214189" b="-1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32436411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05455" r="-214189" b="-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6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2445561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Speech Bubble: Oval 11">
            <a:extLst>
              <a:ext uri="{FF2B5EF4-FFF2-40B4-BE49-F238E27FC236}">
                <a16:creationId xmlns="" xmlns:a16="http://schemas.microsoft.com/office/drawing/2014/main" id="{5135C482-487F-BDD4-1946-81AAD8171427}"/>
              </a:ext>
            </a:extLst>
          </p:cNvPr>
          <p:cNvSpPr/>
          <p:nvPr/>
        </p:nvSpPr>
        <p:spPr>
          <a:xfrm>
            <a:off x="4876800" y="674124"/>
            <a:ext cx="4073762" cy="1680600"/>
          </a:xfrm>
          <a:prstGeom prst="wedgeEllipseCallout">
            <a:avLst>
              <a:gd name="adj1" fmla="val -64214"/>
              <a:gd name="adj2" fmla="val -2343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Agar data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memberikan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informasi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mudah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dibaca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sebaiknya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disusun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berkelompok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distribusi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4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ja-JP" sz="14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peech Bubble: Oval 12">
            <a:extLst>
              <a:ext uri="{FF2B5EF4-FFF2-40B4-BE49-F238E27FC236}">
                <a16:creationId xmlns="" xmlns:a16="http://schemas.microsoft.com/office/drawing/2014/main" id="{0C16095C-F2EC-EFC6-ABCC-6B64542EBBC3}"/>
              </a:ext>
            </a:extLst>
          </p:cNvPr>
          <p:cNvSpPr/>
          <p:nvPr/>
        </p:nvSpPr>
        <p:spPr>
          <a:xfrm>
            <a:off x="3581400" y="2381394"/>
            <a:ext cx="4213859" cy="1868397"/>
          </a:xfrm>
          <a:prstGeom prst="wedgeEllipseCallout">
            <a:avLst>
              <a:gd name="adj1" fmla="val 62743"/>
              <a:gd name="adj2" fmla="val -20371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 distribusi frekuensi, data disusun secara berkelompok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kelas-kelas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interval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berbeda-beda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354723"/>
            <a:ext cx="2453467" cy="211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8B367FE-6356-A934-54C2-3D6A359338E9}"/>
              </a:ext>
            </a:extLst>
          </p:cNvPr>
          <p:cNvGrpSpPr/>
          <p:nvPr/>
        </p:nvGrpSpPr>
        <p:grpSpPr>
          <a:xfrm>
            <a:off x="228600" y="-19049"/>
            <a:ext cx="8229600" cy="4644436"/>
            <a:chOff x="228600" y="-19049"/>
            <a:chExt cx="8229600" cy="4644436"/>
          </a:xfrm>
        </p:grpSpPr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24A85F28-41F8-31A4-1083-0B3B6832AC1A}"/>
                </a:ext>
              </a:extLst>
            </p:cNvPr>
            <p:cNvGrpSpPr/>
            <p:nvPr/>
          </p:nvGrpSpPr>
          <p:grpSpPr>
            <a:xfrm>
              <a:off x="228600" y="-19049"/>
              <a:ext cx="8229600" cy="4644436"/>
              <a:chOff x="454843" y="971551"/>
              <a:chExt cx="8003357" cy="3429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="" xmlns:a16="http://schemas.microsoft.com/office/drawing/2014/main" id="{B5E50E06-4B5A-36CE-96B9-43FB4678C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843" y="971551"/>
                <a:ext cx="8003357" cy="3429000"/>
              </a:xfrm>
              <a:prstGeom prst="rect">
                <a:avLst/>
              </a:prstGeom>
            </p:spPr>
          </p:pic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9" name="Rectangle 8">
                    <a:extLst>
                      <a:ext uri="{FF2B5EF4-FFF2-40B4-BE49-F238E27FC236}">
                        <a16:creationId xmlns="" xmlns:a16="http://schemas.microsoft.com/office/drawing/2014/main" id="{CFFBD74F-E3A7-D12B-E866-C6E571F5D838}"/>
                      </a:ext>
                    </a:extLst>
                  </p:cNvPr>
                  <p:cNvSpPr/>
                  <p:nvPr/>
                </p:nvSpPr>
                <p:spPr>
                  <a:xfrm>
                    <a:off x="609599" y="1352550"/>
                    <a:ext cx="7696201" cy="295776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Menyusun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tabel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distribusi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frekuensi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: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Ø"/>
                    </a:pP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Tentukan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data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terkecil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dan data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terbesar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oMath>
                    </a14:m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  <a:p>
                    <a:pPr marL="2687638"/>
                    <a:r>
                      <a:rPr lang="en-ID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Jangkauan </a:t>
                    </a:r>
                    <a14:m>
                      <m:oMath xmlns:m="http://schemas.openxmlformats.org/officeDocument/2006/math">
                        <m: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ID" sz="160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ID" sz="1600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  <a:p>
                    <a:pPr marL="263525" indent="-263525">
                      <a:buFont typeface="Wingdings" panose="05000000000000000000" pitchFamily="2" charset="2"/>
                      <a:buChar char="Ø"/>
                    </a:pP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Menentukan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banyaknya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kelas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interval K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ditentukan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berdasarakan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“</a:t>
                    </a:r>
                    <a:r>
                      <a:rPr lang="en-ID" sz="1600" i="1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rumus</a:t>
                    </a:r>
                    <a:r>
                      <a:rPr lang="en-ID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Sturges”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  <a:p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263525"/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263525"/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Dengan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6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ID" sz="160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oMath>
                    </a14:m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banyaknya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kelas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dan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ID" sz="160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a:rPr lang="en-ID" sz="160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 </m:t>
                        </m:r>
                      </m:oMath>
                    </a14:m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banyak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data.</a:t>
                    </a:r>
                  </a:p>
                  <a:p>
                    <a:pPr marL="263525"/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Misalkan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: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banyaknya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data </a:t>
                    </a:r>
                    <a:r>
                      <a:rPr lang="en-ID" sz="160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= 80</a:t>
                    </a:r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1165225"/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data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terbesar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=175</m:t>
                        </m:r>
                      </m:oMath>
                    </a14:m>
                    <a:endParaRPr lang="en-ID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1165225"/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data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terkecil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=141</m:t>
                        </m:r>
                      </m:oMath>
                    </a14:m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maka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:</a:t>
                    </a:r>
                  </a:p>
                  <a:p>
                    <a:pPr marL="549275" indent="-285750">
                      <a:buFont typeface="Arial" panose="020B0604020202020204" pitchFamily="34" charset="0"/>
                      <a:buChar char="•"/>
                    </a:pPr>
                    <a14:m>
                      <m:oMath xmlns:m="http://schemas.openxmlformats.org/officeDocument/2006/math"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=1+3,3</m:t>
                        </m:r>
                        <m:func>
                          <m:funcPr>
                            <m:ctrlP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80</m:t>
                            </m:r>
                          </m:e>
                        </m:func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=7,2802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≃7</m:t>
                        </m:r>
                      </m:oMath>
                    </a14:m>
                    <a:endParaRPr lang="en-ID" sz="1600" b="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endParaRPr>
                  </a:p>
                  <a:p>
                    <a:pPr marL="538163"/>
                    <a14:m>
                      <m:oMath xmlns:m="http://schemas.openxmlformats.org/officeDocument/2006/math">
                        <m:r>
                          <a:rPr lang="en-ID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∴</m:t>
                        </m:r>
                      </m:oMath>
                    </a14:m>
                    <a:r>
                      <a:rPr lang="en-ID" sz="16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b="0" i="0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banyaknya</a:t>
                    </a:r>
                    <a:r>
                      <a:rPr lang="en-ID" sz="16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b="0" i="0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kelas</a:t>
                    </a:r>
                    <a:r>
                      <a:rPr lang="en-ID" sz="16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=7 </m:t>
                        </m:r>
                      </m:oMath>
                    </a14:m>
                    <a:endParaRPr lang="en-ID" sz="16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549275" indent="-285750">
                      <a:buFont typeface="Arial" panose="020B0604020202020204" pitchFamily="34" charset="0"/>
                      <a:buChar char="•"/>
                    </a:pPr>
                    <a:r>
                      <a:rPr lang="en-ID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Lebar </a:t>
                    </a:r>
                    <a:r>
                      <a:rPr lang="en-ID" sz="1600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kelas</a:t>
                    </a:r>
                    <a:endParaRPr lang="en-ID" sz="16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D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D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175−141</m:t>
                              </m:r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den>
                          </m:f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=4,86≃5</m:t>
                          </m:r>
                        </m:oMath>
                      </m:oMathPara>
                    </a14:m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Sehingga kemungkinan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intrerval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kelasnya 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adalah 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141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145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146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150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 </a:t>
                    </a:r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151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</m:oMath>
                    </a14:m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155</a:t>
                    </a:r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9" name="Rectangle 8">
                    <a:extLst>
                      <a:ext uri="{FF2B5EF4-FFF2-40B4-BE49-F238E27FC236}">
                        <a16:creationId xmlns="" xmlns:a16="http://schemas.microsoft.com/office/drawing/2014/main" xmlns:a14="http://schemas.microsoft.com/office/drawing/2010/main" id="{CFFBD74F-E3A7-D12B-E866-C6E571F5D83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9599" y="1352550"/>
                    <a:ext cx="7696201" cy="295776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462" t="-457" b="-106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="" xmlns:a16="http://schemas.microsoft.com/office/drawing/2014/main" id="{1A1971A2-2AE7-4D10-A416-28050D6DD6B4}"/>
                    </a:ext>
                  </a:extLst>
                </p:cNvPr>
                <p:cNvSpPr/>
                <p:nvPr/>
              </p:nvSpPr>
              <p:spPr>
                <a:xfrm>
                  <a:off x="3200400" y="1581150"/>
                  <a:ext cx="1676400" cy="381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=1+3,3</m:t>
                        </m:r>
                        <m:func>
                          <m:funcPr>
                            <m:ctrlP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oMath>
                    </m:oMathPara>
                  </a14:m>
                  <a:endParaRPr lang="en-ID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1A1971A2-2AE7-4D10-A416-28050D6DD6B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0400" y="1581150"/>
                  <a:ext cx="1676400" cy="381000"/>
                </a:xfrm>
                <a:prstGeom prst="rect">
                  <a:avLst/>
                </a:prstGeom>
                <a:blipFill>
                  <a:blip r:embed="rId4"/>
                  <a:stretch>
                    <a:fillRect b="-317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91177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120"/>
            <a:ext cx="4572000" cy="456803"/>
            <a:chOff x="0" y="132120"/>
            <a:chExt cx="3175000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175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529167" y="154823"/>
              <a:ext cx="24601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6.2 </a:t>
              </a:r>
              <a:r>
                <a:rPr lang="en-ID" sz="2200" b="1" dirty="0" err="1">
                  <a:solidFill>
                    <a:schemeClr val="bg1"/>
                  </a:solidFill>
                </a:rPr>
                <a:t>Ukuran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Pemusatan</a:t>
              </a:r>
              <a:r>
                <a:rPr lang="en-ID" sz="2200" b="1" dirty="0">
                  <a:solidFill>
                    <a:schemeClr val="bg1"/>
                  </a:solidFill>
                </a:rPr>
                <a:t> Data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7D0F8DFD-2FFF-5C3B-051D-9A3B246392C5}"/>
              </a:ext>
            </a:extLst>
          </p:cNvPr>
          <p:cNvGrpSpPr/>
          <p:nvPr/>
        </p:nvGrpSpPr>
        <p:grpSpPr>
          <a:xfrm>
            <a:off x="169289" y="652109"/>
            <a:ext cx="3048000" cy="456803"/>
            <a:chOff x="228600" y="0"/>
            <a:chExt cx="2438400" cy="666750"/>
          </a:xfrm>
        </p:grpSpPr>
        <p:sp>
          <p:nvSpPr>
            <p:cNvPr id="9" name="Round Same Side Corner Rectangle 1">
              <a:extLst>
                <a:ext uri="{FF2B5EF4-FFF2-40B4-BE49-F238E27FC236}">
                  <a16:creationId xmlns="" xmlns:a16="http://schemas.microsoft.com/office/drawing/2014/main" id="{BFDD79F7-A12D-170C-3B61-4BF7E56B7BC4}"/>
                </a:ext>
              </a:extLst>
            </p:cNvPr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65984904-D14B-7597-F1EF-04EF15A9202D}"/>
                </a:ext>
              </a:extLst>
            </p:cNvPr>
            <p:cNvSpPr txBox="1"/>
            <p:nvPr/>
          </p:nvSpPr>
          <p:spPr>
            <a:xfrm>
              <a:off x="441960" y="105626"/>
              <a:ext cx="2011680" cy="45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Rataan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Hitung</a:t>
              </a:r>
              <a:r>
                <a:rPr lang="en-ID" sz="2000" b="1" dirty="0">
                  <a:solidFill>
                    <a:schemeClr val="bg1"/>
                  </a:solidFill>
                </a:rPr>
                <a:t> (Mean)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8A5D4A3B-149A-8452-6B79-B3A1B7FF3C44}"/>
                  </a:ext>
                </a:extLst>
              </p:cNvPr>
              <p:cNvSpPr txBox="1"/>
              <p:nvPr/>
            </p:nvSpPr>
            <p:spPr>
              <a:xfrm>
                <a:off x="190641" y="1164484"/>
                <a:ext cx="6096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…, 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A5D4A3B-149A-8452-6B79-B3A1B7FF3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41" y="1164484"/>
                <a:ext cx="6096000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500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: Rounded Corners 14">
                <a:extLst>
                  <a:ext uri="{FF2B5EF4-FFF2-40B4-BE49-F238E27FC236}">
                    <a16:creationId xmlns="" xmlns:a16="http://schemas.microsoft.com/office/drawing/2014/main" id="{B782F9B5-0056-918B-7D0B-598556699E78}"/>
                  </a:ext>
                </a:extLst>
              </p:cNvPr>
              <p:cNvSpPr/>
              <p:nvPr/>
            </p:nvSpPr>
            <p:spPr>
              <a:xfrm>
                <a:off x="6113747" y="1224177"/>
                <a:ext cx="2133600" cy="596373"/>
              </a:xfrm>
              <a:prstGeom prst="roundRect">
                <a:avLst>
                  <a:gd name="adj" fmla="val 33437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sz="16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ID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D" sz="16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ID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ID" sz="16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ID" sz="1600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den>
                      </m:f>
                    </m:oMath>
                  </m:oMathPara>
                </a14:m>
                <a:endParaRPr lang="en-ID" sz="16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Rectangle: Rounded Corners 1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782F9B5-0056-918B-7D0B-598556699E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747" y="1224177"/>
                <a:ext cx="2133600" cy="596373"/>
              </a:xfrm>
              <a:prstGeom prst="roundRect">
                <a:avLst>
                  <a:gd name="adj" fmla="val 33437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: Rounded Corners 18">
                <a:extLst>
                  <a:ext uri="{FF2B5EF4-FFF2-40B4-BE49-F238E27FC236}">
                    <a16:creationId xmlns="" xmlns:a16="http://schemas.microsoft.com/office/drawing/2014/main" id="{08FA8DCF-0674-2869-6E02-5048E52034E8}"/>
                  </a:ext>
                </a:extLst>
              </p:cNvPr>
              <p:cNvSpPr/>
              <p:nvPr/>
            </p:nvSpPr>
            <p:spPr>
              <a:xfrm>
                <a:off x="6113747" y="2178787"/>
                <a:ext cx="2098110" cy="596374"/>
              </a:xfrm>
              <a:prstGeom prst="roundRect">
                <a:avLst>
                  <a:gd name="adj" fmla="val 33437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ID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ID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ID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ID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ID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ID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den>
                      </m:f>
                    </m:oMath>
                  </m:oMathPara>
                </a14:m>
                <a:endParaRPr lang="en-ID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: Rounded Corners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8FA8DCF-0674-2869-6E02-5048E52034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3747" y="2178787"/>
                <a:ext cx="2098110" cy="596374"/>
              </a:xfrm>
              <a:prstGeom prst="roundRect">
                <a:avLst>
                  <a:gd name="adj" fmla="val 33437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81791241-04D0-3047-F949-3DD0ACC76A51}"/>
                  </a:ext>
                </a:extLst>
              </p:cNvPr>
              <p:cNvSpPr txBox="1"/>
              <p:nvPr/>
            </p:nvSpPr>
            <p:spPr>
              <a:xfrm>
                <a:off x="209210" y="1476318"/>
                <a:ext cx="46482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Keterangan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ID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data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1791241-04D0-3047-F949-3DD0ACC76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10" y="1476318"/>
                <a:ext cx="4648200" cy="1077218"/>
              </a:xfrm>
              <a:prstGeom prst="rect">
                <a:avLst/>
              </a:prstGeom>
              <a:blipFill rotWithShape="1">
                <a:blip r:embed="rId6"/>
                <a:stretch>
                  <a:fillRect l="-655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068B419D-AFC2-6D00-8954-4E006962CFB3}"/>
              </a:ext>
            </a:extLst>
          </p:cNvPr>
          <p:cNvGrpSpPr/>
          <p:nvPr/>
        </p:nvGrpSpPr>
        <p:grpSpPr>
          <a:xfrm>
            <a:off x="6286641" y="2949579"/>
            <a:ext cx="1888822" cy="1069971"/>
            <a:chOff x="6286641" y="2377807"/>
            <a:chExt cx="1888822" cy="1069971"/>
          </a:xfrm>
        </p:grpSpPr>
        <p:sp>
          <p:nvSpPr>
            <p:cNvPr id="21" name="Arrow: Down 20">
              <a:extLst>
                <a:ext uri="{FF2B5EF4-FFF2-40B4-BE49-F238E27FC236}">
                  <a16:creationId xmlns="" xmlns:a16="http://schemas.microsoft.com/office/drawing/2014/main" id="{0C23BA32-2593-300A-864F-6CF0A6850E16}"/>
                </a:ext>
              </a:extLst>
            </p:cNvPr>
            <p:cNvSpPr/>
            <p:nvPr/>
          </p:nvSpPr>
          <p:spPr>
            <a:xfrm>
              <a:off x="7037020" y="2377807"/>
              <a:ext cx="287053" cy="685800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C81EF76-AA3E-4CAC-05E8-712E581FF0FF}"/>
                </a:ext>
              </a:extLst>
            </p:cNvPr>
            <p:cNvSpPr txBox="1"/>
            <p:nvPr/>
          </p:nvSpPr>
          <p:spPr>
            <a:xfrm>
              <a:off x="6286641" y="3109224"/>
              <a:ext cx="1888822" cy="3385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Tunggal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5AAB5A5A-9C44-764C-1A6E-E60356978E3F}"/>
              </a:ext>
            </a:extLst>
          </p:cNvPr>
          <p:cNvGrpSpPr/>
          <p:nvPr/>
        </p:nvGrpSpPr>
        <p:grpSpPr>
          <a:xfrm>
            <a:off x="159085" y="2571750"/>
            <a:ext cx="1428605" cy="481122"/>
            <a:chOff x="400195" y="2319228"/>
            <a:chExt cx="1428605" cy="481122"/>
          </a:xfrm>
        </p:grpSpPr>
        <p:pic>
          <p:nvPicPr>
            <p:cNvPr id="24" name="Picture 23">
              <a:extLst>
                <a:ext uri="{FF2B5EF4-FFF2-40B4-BE49-F238E27FC236}">
                  <a16:creationId xmlns="" xmlns:a16="http://schemas.microsoft.com/office/drawing/2014/main" id="{5C386DE4-2626-BEE8-A348-ACCAC2844E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2C8AE4E6-B8F6-6A86-950B-430BE88E8C87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33A43330-F9B8-82A0-1389-0ECCF0BB7575}"/>
                  </a:ext>
                </a:extLst>
              </p:cNvPr>
              <p:cNvSpPr txBox="1"/>
              <p:nvPr/>
            </p:nvSpPr>
            <p:spPr>
              <a:xfrm>
                <a:off x="167014" y="3109224"/>
                <a:ext cx="5512148" cy="1286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60, 75, 62, 87, 65, 83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. .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acc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60+75+62+87+65+83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432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=72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72.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3A43330-F9B8-82A0-1389-0ECCF0BB7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14" y="3109224"/>
                <a:ext cx="5512148" cy="1286250"/>
              </a:xfrm>
              <a:prstGeom prst="rect">
                <a:avLst/>
              </a:prstGeom>
              <a:blipFill rotWithShape="1">
                <a:blip r:embed="rId8"/>
                <a:stretch>
                  <a:fillRect l="-552" t="-1422" b="-5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9" grpId="0" animBg="1"/>
      <p:bldP spid="20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="" xmlns:a16="http://schemas.microsoft.com/office/drawing/2014/main" id="{15517786-2F6B-EB1D-8CBF-F04BF511F767}"/>
                  </a:ext>
                </a:extLst>
              </p:cNvPr>
              <p:cNvSpPr/>
              <p:nvPr/>
            </p:nvSpPr>
            <p:spPr>
              <a:xfrm>
                <a:off x="3581400" y="207546"/>
                <a:ext cx="2057400" cy="6858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ID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5517786-2F6B-EB1D-8CBF-F04BF511F7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207546"/>
                <a:ext cx="2057400" cy="685800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9CE05FEE-21AB-A940-6AFC-480BC27248D9}"/>
                  </a:ext>
                </a:extLst>
              </p:cNvPr>
              <p:cNvSpPr txBox="1"/>
              <p:nvPr/>
            </p:nvSpPr>
            <p:spPr>
              <a:xfrm>
                <a:off x="5867400" y="57150"/>
                <a:ext cx="3200400" cy="1077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Keterangan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tengah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interval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ke-</a:t>
                </a:r>
                <a:r>
                  <a:rPr lang="en-ID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ID" sz="16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ID" sz="16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  <m:e>
                        <m:sSub>
                          <m:sSub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ukuran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CE05FEE-21AB-A940-6AFC-480BC2724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57150"/>
                <a:ext cx="3200400" cy="1077411"/>
              </a:xfrm>
              <a:prstGeom prst="rect">
                <a:avLst/>
              </a:prstGeom>
              <a:blipFill rotWithShape="1">
                <a:blip r:embed="rId3"/>
                <a:stretch>
                  <a:fillRect l="-8762" t="-1695" b="-53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="" xmlns:a16="http://schemas.microsoft.com/office/drawing/2014/main" id="{23ADF428-FA44-C949-B796-E949A32D364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3189579"/>
                  </p:ext>
                </p:extLst>
              </p:nvPr>
            </p:nvGraphicFramePr>
            <p:xfrm>
              <a:off x="228600" y="1367790"/>
              <a:ext cx="4114800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>
                      <a:extLst>
                        <a:ext uri="{9D8B030D-6E8A-4147-A177-3AD203B41FA5}">
                          <a16:colId xmlns="" xmlns:a16="http://schemas.microsoft.com/office/drawing/2014/main" val="889563234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="" xmlns:a16="http://schemas.microsoft.com/office/drawing/2014/main" val="315477081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="" xmlns:a16="http://schemas.microsoft.com/office/drawing/2014/main" val="1704471331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="" xmlns:a16="http://schemas.microsoft.com/office/drawing/2014/main" val="2425474404"/>
                        </a:ext>
                      </a:extLst>
                    </a:gridCol>
                  </a:tblGrid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Interval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Titik Tengah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ID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ID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Frekuensi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ID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ID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ID" sz="1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D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ID" sz="14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D" sz="14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𝒇</m:t>
                                        </m:r>
                                      </m:e>
                                      <m:sub>
                                        <m:r>
                                          <a:rPr lang="en-ID" sz="14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  <m:r>
                                      <a:rPr lang="en-ID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ID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D" sz="1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3741369248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 – 25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3413700934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 – 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194779370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31 – 35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561540330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 – 40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801157025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41 – 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3806879099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 – 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3072935397"/>
                      </a:ext>
                    </a:extLst>
                  </a:tr>
                  <a:tr h="291681">
                    <a:tc>
                      <a:txBody>
                        <a:bodyPr/>
                        <a:lstStyle/>
                        <a:p>
                          <a:pPr algn="ctr"/>
                          <a:endParaRPr lang="en-ID" sz="1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ID" sz="1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1005192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3ADF428-FA44-C949-B796-E949A32D364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3189579"/>
                  </p:ext>
                </p:extLst>
              </p:nvPr>
            </p:nvGraphicFramePr>
            <p:xfrm>
              <a:off x="228600" y="1367790"/>
              <a:ext cx="4114800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889563234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15477081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704471331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425474404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Interval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5500" t="-1176" r="-162500" b="-4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00571" t="-1176" r="-85714" b="-4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350667" t="-1176" b="-4235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7413692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 – 25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41370093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 – 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9477937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31 – 35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56154033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 – 40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0115702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41 – 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80687909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 – 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07293539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ID" sz="1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ID" sz="1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D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005192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Arrow: Left 8">
            <a:extLst>
              <a:ext uri="{FF2B5EF4-FFF2-40B4-BE49-F238E27FC236}">
                <a16:creationId xmlns="" xmlns:a16="http://schemas.microsoft.com/office/drawing/2014/main" id="{128E44FA-87EA-FA57-40B7-FD256B3AEC8B}"/>
              </a:ext>
            </a:extLst>
          </p:cNvPr>
          <p:cNvSpPr/>
          <p:nvPr/>
        </p:nvSpPr>
        <p:spPr>
          <a:xfrm flipH="1">
            <a:off x="4419600" y="2619552"/>
            <a:ext cx="812800" cy="256998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="" xmlns:a16="http://schemas.microsoft.com/office/drawing/2014/main" id="{179F9D0B-5C5B-4FBB-D026-DAB7FE4C7460}"/>
                  </a:ext>
                </a:extLst>
              </p:cNvPr>
              <p:cNvSpPr/>
              <p:nvPr/>
            </p:nvSpPr>
            <p:spPr>
              <a:xfrm>
                <a:off x="5295900" y="1885950"/>
                <a:ext cx="3619500" cy="16635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rataan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di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D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ID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1.020</m:t>
                          </m:r>
                        </m:num>
                        <m:den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=34</m:t>
                      </m:r>
                    </m:oMath>
                  </m:oMathPara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79F9D0B-5C5B-4FBB-D026-DAB7FE4C74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900" y="1885950"/>
                <a:ext cx="3619500" cy="166350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2700"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144922F-E8C4-588F-2EE7-D16885F90F71}"/>
              </a:ext>
            </a:extLst>
          </p:cNvPr>
          <p:cNvGrpSpPr/>
          <p:nvPr/>
        </p:nvGrpSpPr>
        <p:grpSpPr>
          <a:xfrm>
            <a:off x="54941" y="381169"/>
            <a:ext cx="3160368" cy="338554"/>
            <a:chOff x="298450" y="207546"/>
            <a:chExt cx="3160368" cy="338554"/>
          </a:xfrm>
        </p:grpSpPr>
        <p:sp>
          <p:nvSpPr>
            <p:cNvPr id="2" name="TextBox 1">
              <a:extLst>
                <a:ext uri="{FF2B5EF4-FFF2-40B4-BE49-F238E27FC236}">
                  <a16:creationId xmlns="" xmlns:a16="http://schemas.microsoft.com/office/drawing/2014/main" id="{D8298D5A-365F-1724-55E8-799AA083CBD4}"/>
                </a:ext>
              </a:extLst>
            </p:cNvPr>
            <p:cNvSpPr txBox="1"/>
            <p:nvPr/>
          </p:nvSpPr>
          <p:spPr>
            <a:xfrm>
              <a:off x="298450" y="207546"/>
              <a:ext cx="228600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Rataan</a:t>
              </a:r>
              <a:r>
                <a: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data </a:t>
              </a:r>
              <a:r>
                <a:rPr lang="en-ID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berkelompok</a:t>
              </a:r>
              <a:endParaRPr lang="en-ID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="" xmlns:a16="http://schemas.microsoft.com/office/drawing/2014/main" id="{FB5B8553-8830-06FB-3FED-8095F0605705}"/>
                </a:ext>
              </a:extLst>
            </p:cNvPr>
            <p:cNvSpPr/>
            <p:nvPr/>
          </p:nvSpPr>
          <p:spPr>
            <a:xfrm>
              <a:off x="2758109" y="280655"/>
              <a:ext cx="700709" cy="192335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7004245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9ED9340E-C1E2-1184-00B5-F282CFA9F70B}"/>
              </a:ext>
            </a:extLst>
          </p:cNvPr>
          <p:cNvGrpSpPr/>
          <p:nvPr/>
        </p:nvGrpSpPr>
        <p:grpSpPr>
          <a:xfrm>
            <a:off x="152400" y="34571"/>
            <a:ext cx="1600200" cy="403579"/>
            <a:chOff x="228600" y="0"/>
            <a:chExt cx="1280160" cy="666750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="" xmlns:a16="http://schemas.microsoft.com/office/drawing/2014/main" id="{BB8E5C0B-F55F-2F19-7963-A4E9F1AC63FA}"/>
                </a:ext>
              </a:extLst>
            </p:cNvPr>
            <p:cNvSpPr/>
            <p:nvPr/>
          </p:nvSpPr>
          <p:spPr>
            <a:xfrm flipV="1">
              <a:off x="228600" y="0"/>
              <a:ext cx="128016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2CC209EC-F522-BAAD-9193-790ECDF83ABA}"/>
                </a:ext>
              </a:extLst>
            </p:cNvPr>
            <p:cNvSpPr txBox="1"/>
            <p:nvPr/>
          </p:nvSpPr>
          <p:spPr>
            <a:xfrm>
              <a:off x="441960" y="105626"/>
              <a:ext cx="1066800" cy="45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Modus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FFCEFEE-0413-E25F-363B-F3B58BFB3838}"/>
              </a:ext>
            </a:extLst>
          </p:cNvPr>
          <p:cNvSpPr txBox="1"/>
          <p:nvPr/>
        </p:nvSpPr>
        <p:spPr>
          <a:xfrm>
            <a:off x="133350" y="507577"/>
            <a:ext cx="71179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Modus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ukuran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yang paling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tertinggi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BBD6B41B-17C2-9151-A785-24C749F76D97}"/>
              </a:ext>
            </a:extLst>
          </p:cNvPr>
          <p:cNvGrpSpPr/>
          <p:nvPr/>
        </p:nvGrpSpPr>
        <p:grpSpPr>
          <a:xfrm>
            <a:off x="152400" y="1488073"/>
            <a:ext cx="3227294" cy="338554"/>
            <a:chOff x="152400" y="1488073"/>
            <a:chExt cx="3227294" cy="338554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6400302A-EFC3-4222-11E9-AB920CF0DA38}"/>
                </a:ext>
              </a:extLst>
            </p:cNvPr>
            <p:cNvSpPr txBox="1"/>
            <p:nvPr/>
          </p:nvSpPr>
          <p:spPr>
            <a:xfrm>
              <a:off x="152400" y="1488073"/>
              <a:ext cx="2133600" cy="3385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Modus Data Tunggal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="" xmlns:a16="http://schemas.microsoft.com/office/drawing/2014/main" id="{F152FF39-E4E6-BF40-5C90-3FDDE19AA1D8}"/>
                </a:ext>
              </a:extLst>
            </p:cNvPr>
            <p:cNvSpPr/>
            <p:nvPr/>
          </p:nvSpPr>
          <p:spPr>
            <a:xfrm>
              <a:off x="2617694" y="1554745"/>
              <a:ext cx="762000" cy="23594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A2326C0-AA65-E2C0-9540-5F3BCC59F69D}"/>
              </a:ext>
            </a:extLst>
          </p:cNvPr>
          <p:cNvSpPr/>
          <p:nvPr/>
        </p:nvSpPr>
        <p:spPr>
          <a:xfrm>
            <a:off x="3711388" y="930564"/>
            <a:ext cx="5181600" cy="14675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Modus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2, 3, 4, 2, 4, 5, 4, 2, 2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</a:p>
          <a:p>
            <a:pPr marL="268288" algn="just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Karena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paling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sebanyak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 kali.</a:t>
            </a:r>
          </a:p>
          <a:p>
            <a:pPr marL="268288" indent="-268288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Modus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7, 3, 8, 5, 7, 7, 5, 1, 5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dan 7.</a:t>
            </a:r>
          </a:p>
          <a:p>
            <a:pPr marL="268288" algn="just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Karena 5 dan 7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frekunsi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tertinggi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D8BC1CA2-80F0-E7F8-A02A-52DFD31D9175}"/>
              </a:ext>
            </a:extLst>
          </p:cNvPr>
          <p:cNvGrpSpPr/>
          <p:nvPr/>
        </p:nvGrpSpPr>
        <p:grpSpPr>
          <a:xfrm>
            <a:off x="76200" y="3269964"/>
            <a:ext cx="3016624" cy="584775"/>
            <a:chOff x="76200" y="3562350"/>
            <a:chExt cx="3016624" cy="584775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7FF6E795-92F0-0499-E59C-2F4FEBA730AC}"/>
                </a:ext>
              </a:extLst>
            </p:cNvPr>
            <p:cNvSpPr txBox="1"/>
            <p:nvPr/>
          </p:nvSpPr>
          <p:spPr>
            <a:xfrm>
              <a:off x="76200" y="3562350"/>
              <a:ext cx="2133600" cy="58477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Modus Data </a:t>
              </a:r>
              <a:r>
                <a:rPr lang="en-ID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Berkelompok</a:t>
              </a:r>
              <a:endPara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="" xmlns:a16="http://schemas.microsoft.com/office/drawing/2014/main" id="{1FBC560F-910D-C730-EF82-817B2668B8F7}"/>
                </a:ext>
              </a:extLst>
            </p:cNvPr>
            <p:cNvSpPr/>
            <p:nvPr/>
          </p:nvSpPr>
          <p:spPr>
            <a:xfrm>
              <a:off x="2330824" y="3736762"/>
              <a:ext cx="762000" cy="23594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id="{BDE66B9D-7AFE-8A13-010D-D08A3437A604}"/>
                  </a:ext>
                </a:extLst>
              </p:cNvPr>
              <p:cNvSpPr/>
              <p:nvPr/>
            </p:nvSpPr>
            <p:spPr>
              <a:xfrm>
                <a:off x="3213848" y="3204150"/>
                <a:ext cx="2667000" cy="7164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𝑀𝑜𝑑𝑢𝑠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DE66B9D-7AFE-8A13-010D-D08A3437A6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3848" y="3204150"/>
                <a:ext cx="2667000" cy="716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1B424A5F-6620-F384-BFF4-9E6755E6A9E8}"/>
                  </a:ext>
                </a:extLst>
              </p:cNvPr>
              <p:cNvSpPr txBox="1"/>
              <p:nvPr/>
            </p:nvSpPr>
            <p:spPr>
              <a:xfrm>
                <a:off x="6082554" y="2398065"/>
                <a:ext cx="3142128" cy="2354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Keterangan</a:t>
                </a: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tepi bawah kelas modus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selisih frekuensi kelas modus </a:t>
                </a:r>
                <a:endParaRPr lang="en-ID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kelas sebelumnya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selisih frekuensi kelas modus </a:t>
                </a:r>
                <a:endParaRPr lang="en-ID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 kelas sesudahnya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 kelas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B424A5F-6620-F384-BFF4-9E6755E6A9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554" y="2398065"/>
                <a:ext cx="3142128" cy="2354491"/>
              </a:xfrm>
              <a:prstGeom prst="rect">
                <a:avLst/>
              </a:prstGeom>
              <a:blipFill rotWithShape="1">
                <a:blip r:embed="rId3"/>
                <a:stretch>
                  <a:fillRect l="-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9012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650390B-ACA4-3C39-3CAA-8ABC2FAEF641}"/>
              </a:ext>
            </a:extLst>
          </p:cNvPr>
          <p:cNvGrpSpPr/>
          <p:nvPr/>
        </p:nvGrpSpPr>
        <p:grpSpPr>
          <a:xfrm>
            <a:off x="261937" y="126873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30CE5D6-2288-41BA-85BA-FCBFC690E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86E74DE3-CAEF-8EDB-4F1B-7253C8BA2FF2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5" name="Table 5">
            <a:extLst>
              <a:ext uri="{FF2B5EF4-FFF2-40B4-BE49-F238E27FC236}">
                <a16:creationId xmlns="" xmlns:a16="http://schemas.microsoft.com/office/drawing/2014/main" id="{0D3BE561-15E8-6027-C75F-8C7764620E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357693"/>
              </p:ext>
            </p:extLst>
          </p:nvPr>
        </p:nvGraphicFramePr>
        <p:xfrm>
          <a:off x="381000" y="679340"/>
          <a:ext cx="5638800" cy="96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280">
                  <a:extLst>
                    <a:ext uri="{9D8B030D-6E8A-4147-A177-3AD203B41FA5}">
                      <a16:colId xmlns="" xmlns:a16="http://schemas.microsoft.com/office/drawing/2014/main" val="3802961706"/>
                    </a:ext>
                  </a:extLst>
                </a:gridCol>
                <a:gridCol w="785151">
                  <a:extLst>
                    <a:ext uri="{9D8B030D-6E8A-4147-A177-3AD203B41FA5}">
                      <a16:colId xmlns="" xmlns:a16="http://schemas.microsoft.com/office/drawing/2014/main" val="1356798129"/>
                    </a:ext>
                  </a:extLst>
                </a:gridCol>
                <a:gridCol w="785151">
                  <a:extLst>
                    <a:ext uri="{9D8B030D-6E8A-4147-A177-3AD203B41FA5}">
                      <a16:colId xmlns="" xmlns:a16="http://schemas.microsoft.com/office/drawing/2014/main" val="1138545667"/>
                    </a:ext>
                  </a:extLst>
                </a:gridCol>
                <a:gridCol w="785148">
                  <a:extLst>
                    <a:ext uri="{9D8B030D-6E8A-4147-A177-3AD203B41FA5}">
                      <a16:colId xmlns="" xmlns:a16="http://schemas.microsoft.com/office/drawing/2014/main" val="287589027"/>
                    </a:ext>
                  </a:extLst>
                </a:gridCol>
                <a:gridCol w="723970">
                  <a:extLst>
                    <a:ext uri="{9D8B030D-6E8A-4147-A177-3AD203B41FA5}">
                      <a16:colId xmlns="" xmlns:a16="http://schemas.microsoft.com/office/drawing/2014/main" val="1408791548"/>
                    </a:ext>
                  </a:extLst>
                </a:gridCol>
                <a:gridCol w="815739">
                  <a:extLst>
                    <a:ext uri="{9D8B030D-6E8A-4147-A177-3AD203B41FA5}">
                      <a16:colId xmlns="" xmlns:a16="http://schemas.microsoft.com/office/drawing/2014/main" val="4003596892"/>
                    </a:ext>
                  </a:extLst>
                </a:gridCol>
                <a:gridCol w="744361">
                  <a:extLst>
                    <a:ext uri="{9D8B030D-6E8A-4147-A177-3AD203B41FA5}">
                      <a16:colId xmlns="" xmlns:a16="http://schemas.microsoft.com/office/drawing/2014/main" val="1416350070"/>
                    </a:ext>
                  </a:extLst>
                </a:gridCol>
              </a:tblGrid>
              <a:tr h="519528">
                <a:tc>
                  <a:txBody>
                    <a:bodyPr/>
                    <a:lstStyle/>
                    <a:p>
                      <a:r>
                        <a:rPr lang="en-ID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</a:t>
                      </a:r>
                      <a:r>
                        <a:rPr lang="en-ID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–25</a:t>
                      </a:r>
                      <a:endParaRPr lang="en-ID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</a:t>
                      </a:r>
                      <a:r>
                        <a:rPr lang="en-ID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– 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– 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– 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</a:t>
                      </a:r>
                      <a:r>
                        <a:rPr lang="en-ID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26719998"/>
                  </a:ext>
                </a:extLst>
              </a:tr>
              <a:tr h="445672">
                <a:tc>
                  <a:txBody>
                    <a:bodyPr/>
                    <a:lstStyle/>
                    <a:p>
                      <a:r>
                        <a:rPr lang="en-ID" sz="14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Frekuensi</a:t>
                      </a:r>
                      <a:endParaRPr lang="en-ID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62457637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E6F35689-6914-24B4-BEE7-C1012206C6BF}"/>
                  </a:ext>
                </a:extLst>
              </p:cNvPr>
              <p:cNvSpPr txBox="1"/>
              <p:nvPr/>
            </p:nvSpPr>
            <p:spPr>
              <a:xfrm>
                <a:off x="412845" y="1781711"/>
                <a:ext cx="47244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30,5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4161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=9−8=1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4161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=9−6=3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4161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6F35689-6914-24B4-BEE7-C1012206C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845" y="1781711"/>
                <a:ext cx="4724400" cy="1323439"/>
              </a:xfrm>
              <a:prstGeom prst="rect">
                <a:avLst/>
              </a:prstGeom>
              <a:blipFill rotWithShape="1">
                <a:blip r:embed="rId3"/>
                <a:stretch>
                  <a:fillRect l="-774" t="-1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835EBF0D-AB6F-8EFC-EC59-0E4DA96FEB74}"/>
                  </a:ext>
                </a:extLst>
              </p:cNvPr>
              <p:cNvSpPr txBox="1"/>
              <p:nvPr/>
            </p:nvSpPr>
            <p:spPr>
              <a:xfrm>
                <a:off x="318942" y="2967188"/>
                <a:ext cx="4724400" cy="1445011"/>
              </a:xfrm>
              <a:prstGeom prst="rect">
                <a:avLst/>
              </a:prstGeom>
              <a:noFill/>
              <a:ln w="28575">
                <a:solidFill>
                  <a:schemeClr val="accent4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D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Modus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ID" sz="1600" dirty="0"/>
              </a:p>
              <a:p>
                <a:pPr marL="6270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=30,5+5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1+3</m:t>
                              </m:r>
                            </m:den>
                          </m:f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=30,5+1,25=31,75</m:t>
                      </m:r>
                    </m:oMath>
                  </m:oMathPara>
                </a14:m>
                <a:endParaRPr lang="en-ID" sz="1600" dirty="0"/>
              </a:p>
              <a:p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Jadi, </a:t>
                </a:r>
                <a:r>
                  <a:rPr lang="en-ID" sz="1600" dirty="0" smtClean="0">
                    <a:latin typeface="Times New Roman" pitchFamily="18" charset="0"/>
                    <a:cs typeface="Times New Roman" pitchFamily="18" charset="0"/>
                  </a:rPr>
                  <a:t>modus dari 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data pada tabel tersebut adalah </a:t>
                </a:r>
                <a:r>
                  <a:rPr lang="en-ID" sz="1600" dirty="0" smtClean="0">
                    <a:latin typeface="Times New Roman" pitchFamily="18" charset="0"/>
                    <a:cs typeface="Times New Roman" pitchFamily="18" charset="0"/>
                  </a:rPr>
                  <a:t>31,75.</a:t>
                </a:r>
                <a:endParaRPr lang="en-ID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35EBF0D-AB6F-8EFC-EC59-0E4DA96FE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42" y="2967188"/>
                <a:ext cx="4724400" cy="1445011"/>
              </a:xfrm>
              <a:prstGeom prst="rect">
                <a:avLst/>
              </a:prstGeom>
              <a:blipFill rotWithShape="1">
                <a:blip r:embed="rId4"/>
                <a:stretch>
                  <a:fillRect l="-385" b="-3306"/>
                </a:stretch>
              </a:blipFill>
              <a:ln w="28575">
                <a:solidFill>
                  <a:schemeClr val="accent4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8EA5B9D8-EBC4-7592-9E51-27CE9A7509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116035"/>
            <a:ext cx="3084236" cy="252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143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3810000" cy="456803"/>
            <a:chOff x="0" y="132120"/>
            <a:chExt cx="381000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685800" y="145077"/>
              <a:ext cx="2971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6.3 </a:t>
              </a:r>
              <a:r>
                <a:rPr lang="en-ID" sz="2200" b="1" dirty="0" err="1">
                  <a:solidFill>
                    <a:schemeClr val="bg1"/>
                  </a:solidFill>
                </a:rPr>
                <a:t>Ukuran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Letak</a:t>
              </a:r>
              <a:r>
                <a:rPr lang="en-ID" sz="2200" b="1" dirty="0">
                  <a:solidFill>
                    <a:schemeClr val="bg1"/>
                  </a:solidFill>
                </a:rPr>
                <a:t> Data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F3BC5232-9999-6BDD-0E43-43D4F9C641AF}"/>
              </a:ext>
            </a:extLst>
          </p:cNvPr>
          <p:cNvGrpSpPr/>
          <p:nvPr/>
        </p:nvGrpSpPr>
        <p:grpSpPr>
          <a:xfrm>
            <a:off x="1336884" y="602221"/>
            <a:ext cx="7426116" cy="2002049"/>
            <a:chOff x="685800" y="742950"/>
            <a:chExt cx="7426116" cy="2002049"/>
          </a:xfrm>
        </p:grpSpPr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179B9F1F-4DEB-C823-032D-26383CCC41F4}"/>
                </a:ext>
              </a:extLst>
            </p:cNvPr>
            <p:cNvGrpSpPr/>
            <p:nvPr/>
          </p:nvGrpSpPr>
          <p:grpSpPr>
            <a:xfrm>
              <a:off x="1295400" y="742950"/>
              <a:ext cx="5943600" cy="1167200"/>
              <a:chOff x="1371600" y="794950"/>
              <a:chExt cx="5943600" cy="116720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="" xmlns:a16="http://schemas.microsoft.com/office/drawing/2014/main" id="{E47BC296-DEC2-B6AA-A6F3-29B5CD097D2D}"/>
                  </a:ext>
                </a:extLst>
              </p:cNvPr>
              <p:cNvGrpSpPr/>
              <p:nvPr/>
            </p:nvGrpSpPr>
            <p:grpSpPr>
              <a:xfrm>
                <a:off x="1371600" y="1428750"/>
                <a:ext cx="5943600" cy="533400"/>
                <a:chOff x="1371600" y="1428750"/>
                <a:chExt cx="5943600" cy="533400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="" xmlns:a16="http://schemas.microsoft.com/office/drawing/2014/main" id="{B132EA64-F44B-54F7-B05D-0097F9CB02D4}"/>
                    </a:ext>
                  </a:extLst>
                </p:cNvPr>
                <p:cNvGrpSpPr/>
                <p:nvPr/>
              </p:nvGrpSpPr>
              <p:grpSpPr>
                <a:xfrm>
                  <a:off x="1371600" y="1581150"/>
                  <a:ext cx="5943600" cy="304800"/>
                  <a:chOff x="1066800" y="1657350"/>
                  <a:chExt cx="5943600" cy="304800"/>
                </a:xfrm>
              </p:grpSpPr>
              <p:cxnSp>
                <p:nvCxnSpPr>
                  <p:cNvPr id="6" name="Straight Connector 5">
                    <a:extLst>
                      <a:ext uri="{FF2B5EF4-FFF2-40B4-BE49-F238E27FC236}">
                        <a16:creationId xmlns="" xmlns:a16="http://schemas.microsoft.com/office/drawing/2014/main" id="{DA179A36-0959-9D2A-40CD-3EAD98B2DA1F}"/>
                      </a:ext>
                    </a:extLst>
                  </p:cNvPr>
                  <p:cNvCxnSpPr/>
                  <p:nvPr/>
                </p:nvCxnSpPr>
                <p:spPr>
                  <a:xfrm>
                    <a:off x="1066800" y="1809750"/>
                    <a:ext cx="5943600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="" xmlns:a16="http://schemas.microsoft.com/office/drawing/2014/main" id="{6E70C5D9-E6EE-98FA-6A3B-1825A7EB314C}"/>
                      </a:ext>
                    </a:extLst>
                  </p:cNvPr>
                  <p:cNvCxnSpPr/>
                  <p:nvPr/>
                </p:nvCxnSpPr>
                <p:spPr>
                  <a:xfrm>
                    <a:off x="1066800" y="1657350"/>
                    <a:ext cx="0" cy="3048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>
                    <a:extLst>
                      <a:ext uri="{FF2B5EF4-FFF2-40B4-BE49-F238E27FC236}">
                        <a16:creationId xmlns="" xmlns:a16="http://schemas.microsoft.com/office/drawing/2014/main" id="{489C723A-34F9-BDAD-0403-5E50DE8455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10400" y="1706539"/>
                    <a:ext cx="0" cy="255611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Rectangle 14">
                  <a:extLst>
                    <a:ext uri="{FF2B5EF4-FFF2-40B4-BE49-F238E27FC236}">
                      <a16:creationId xmlns="" xmlns:a16="http://schemas.microsoft.com/office/drawing/2014/main" id="{E59ADF8A-46D0-14E5-98C7-8D1CF63AE277}"/>
                    </a:ext>
                  </a:extLst>
                </p:cNvPr>
                <p:cNvSpPr/>
                <p:nvPr/>
              </p:nvSpPr>
              <p:spPr>
                <a:xfrm>
                  <a:off x="3429000" y="1428750"/>
                  <a:ext cx="2285999" cy="5334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="" xmlns:a16="http://schemas.microsoft.com/office/drawing/2014/main" id="{6739D8DA-8C2F-7C4E-E416-DD7852943B39}"/>
                    </a:ext>
                  </a:extLst>
                </p:cNvPr>
                <p:cNvCxnSpPr>
                  <a:stCxn id="15" idx="0"/>
                  <a:endCxn id="15" idx="2"/>
                </p:cNvCxnSpPr>
                <p:nvPr/>
              </p:nvCxnSpPr>
              <p:spPr>
                <a:xfrm>
                  <a:off x="4572000" y="1428750"/>
                  <a:ext cx="0" cy="5334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="" xmlns:a16="http://schemas.microsoft.com/office/drawing/2014/main" id="{B7918333-D935-25B4-9947-37436E0E4C35}"/>
                  </a:ext>
                </a:extLst>
              </p:cNvPr>
              <p:cNvGrpSpPr/>
              <p:nvPr/>
            </p:nvGrpSpPr>
            <p:grpSpPr>
              <a:xfrm>
                <a:off x="3343701" y="794950"/>
                <a:ext cx="2590800" cy="710001"/>
                <a:chOff x="3343701" y="794950"/>
                <a:chExt cx="2590800" cy="710001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="" xmlns:a16="http://schemas.microsoft.com/office/drawing/2014/main" id="{EE6CCA65-7E17-E47F-E7DB-C28140CC6BD8}"/>
                    </a:ext>
                  </a:extLst>
                </p:cNvPr>
                <p:cNvSpPr txBox="1"/>
                <p:nvPr/>
              </p:nvSpPr>
              <p:spPr>
                <a:xfrm>
                  <a:off x="3800901" y="1166397"/>
                  <a:ext cx="16764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Median</a:t>
                  </a: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="" xmlns:a16="http://schemas.microsoft.com/office/drawing/2014/main" id="{9674EA48-6DE3-F9FD-6096-1B9DD4CDF135}"/>
                    </a:ext>
                  </a:extLst>
                </p:cNvPr>
                <p:cNvCxnSpPr/>
                <p:nvPr/>
              </p:nvCxnSpPr>
              <p:spPr>
                <a:xfrm>
                  <a:off x="3429000" y="1123950"/>
                  <a:ext cx="2285999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="" xmlns:a16="http://schemas.microsoft.com/office/drawing/2014/main" id="{D16BF1F9-BDB9-E82A-7891-0C52923C1CB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43701" y="794950"/>
                      <a:ext cx="259080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ID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Jangkauan </a:t>
                      </a:r>
                      <a:r>
                        <a:rPr lang="en-ID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antarkuartil</a:t>
                      </a:r>
                      <a14:m>
                        <m:oMath xmlns:m="http://schemas.openxmlformats.org/officeDocument/2006/math">
                          <m:r>
                            <a:rPr lang="en-ID" sz="1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ID" sz="1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ID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ID" sz="1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D" sz="1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ID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a14:m>
                      <a:endParaRPr lang="en-ID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D16BF1F9-BDB9-E82A-7891-0C52923C1CB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343701" y="794950"/>
                      <a:ext cx="2590800" cy="307777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706" t="-4000" b="-20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D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AD5D6C27-4980-0FDE-81B2-E52675AC07C0}"/>
                </a:ext>
              </a:extLst>
            </p:cNvPr>
            <p:cNvGrpSpPr/>
            <p:nvPr/>
          </p:nvGrpSpPr>
          <p:grpSpPr>
            <a:xfrm>
              <a:off x="685800" y="1856801"/>
              <a:ext cx="7426116" cy="888198"/>
              <a:chOff x="685800" y="1856801"/>
              <a:chExt cx="7426116" cy="88819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="" xmlns:a16="http://schemas.microsoft.com/office/drawing/2014/main" id="{797068D8-7DC5-F170-C7D3-2A1A9903C496}"/>
                      </a:ext>
                    </a:extLst>
                  </p:cNvPr>
                  <p:cNvSpPr txBox="1"/>
                  <p:nvPr/>
                </p:nvSpPr>
                <p:spPr>
                  <a:xfrm>
                    <a:off x="685800" y="1856801"/>
                    <a:ext cx="144779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D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ID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(Data </a:t>
                    </a:r>
                    <a:r>
                      <a:rPr lang="en-ID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terkecil</a:t>
                    </a:r>
                    <a:r>
                      <a:rPr lang="en-ID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97068D8-7DC5-F170-C7D3-2A1A9903C49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5800" y="1856801"/>
                    <a:ext cx="1447795" cy="30777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4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5BB0252A-24BD-1969-3448-C88395575448}"/>
                  </a:ext>
                </a:extLst>
              </p:cNvPr>
              <p:cNvSpPr txBox="1"/>
              <p:nvPr/>
            </p:nvSpPr>
            <p:spPr>
              <a:xfrm>
                <a:off x="2709649" y="1905498"/>
                <a:ext cx="12863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6202A194-7E1D-FF7D-BA90-8A6EC544D88F}"/>
                  </a:ext>
                </a:extLst>
              </p:cNvPr>
              <p:cNvSpPr txBox="1"/>
              <p:nvPr/>
            </p:nvSpPr>
            <p:spPr>
              <a:xfrm>
                <a:off x="5138950" y="1871303"/>
                <a:ext cx="106680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Kuartil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8" name="TextBox 27">
                    <a:extLst>
                      <a:ext uri="{FF2B5EF4-FFF2-40B4-BE49-F238E27FC236}">
                        <a16:creationId xmlns="" xmlns:a16="http://schemas.microsoft.com/office/drawing/2014/main" id="{881AD96B-42B9-4F1C-D10D-F2A7867B24BA}"/>
                      </a:ext>
                    </a:extLst>
                  </p:cNvPr>
                  <p:cNvSpPr txBox="1"/>
                  <p:nvPr/>
                </p:nvSpPr>
                <p:spPr>
                  <a:xfrm>
                    <a:off x="6435516" y="1856802"/>
                    <a:ext cx="1676400" cy="3077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D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a14:m>
                    <a:r>
                      <a:rPr lang="en-ID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(Data terbesar)</a:t>
                    </a:r>
                  </a:p>
                </p:txBody>
              </p:sp>
            </mc:Choice>
            <mc:Fallback>
              <p:sp>
                <p:nvSpPr>
                  <p:cNvPr id="28" name="TextBox 27">
                    <a:extLst>
                      <a:ext uri="{FF2B5EF4-FFF2-40B4-BE49-F238E27FC236}">
                        <a16:creationId xmlns="" xmlns:a16="http://schemas.microsoft.com/office/drawing/2014/main" xmlns:a14="http://schemas.microsoft.com/office/drawing/2010/main" id="{881AD96B-42B9-4F1C-D10D-F2A7867B24B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35516" y="1856802"/>
                    <a:ext cx="1676400" cy="307776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2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0" name="Straight Connector 29">
                <a:extLst>
                  <a:ext uri="{FF2B5EF4-FFF2-40B4-BE49-F238E27FC236}">
                    <a16:creationId xmlns="" xmlns:a16="http://schemas.microsoft.com/office/drawing/2014/main" id="{E654A521-D9E2-851B-CF2C-EDC9AD432350}"/>
                  </a:ext>
                </a:extLst>
              </p:cNvPr>
              <p:cNvCxnSpPr/>
              <p:nvPr/>
            </p:nvCxnSpPr>
            <p:spPr>
              <a:xfrm>
                <a:off x="1295400" y="2419350"/>
                <a:ext cx="5943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1" name="TextBox 30">
                    <a:extLst>
                      <a:ext uri="{FF2B5EF4-FFF2-40B4-BE49-F238E27FC236}">
                        <a16:creationId xmlns="" xmlns:a16="http://schemas.microsoft.com/office/drawing/2014/main" id="{F6599862-13F4-6E8C-E125-701D09B9785D}"/>
                      </a:ext>
                    </a:extLst>
                  </p:cNvPr>
                  <p:cNvSpPr txBox="1"/>
                  <p:nvPr/>
                </p:nvSpPr>
                <p:spPr>
                  <a:xfrm>
                    <a:off x="3560074" y="2437222"/>
                    <a:ext cx="1871449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ID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Jangkauan</a:t>
                    </a:r>
                    <a:r>
                      <a:rPr lang="en-ID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ID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ID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ID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endParaRPr lang="en-ID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31" name="TextBox 30">
                    <a:extLst>
                      <a:ext uri="{FF2B5EF4-FFF2-40B4-BE49-F238E27FC236}">
                        <a16:creationId xmlns="" xmlns:a16="http://schemas.microsoft.com/office/drawing/2014/main" xmlns:a14="http://schemas.microsoft.com/office/drawing/2010/main" id="{F6599862-13F4-6E8C-E125-701D09B9785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60074" y="2437222"/>
                    <a:ext cx="1871449" cy="307777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l="-977" t="-2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DE02F427-EA9E-4710-FA03-E6007B910F2D}"/>
              </a:ext>
            </a:extLst>
          </p:cNvPr>
          <p:cNvSpPr txBox="1"/>
          <p:nvPr/>
        </p:nvSpPr>
        <p:spPr>
          <a:xfrm>
            <a:off x="77908" y="2514040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8, 2, 7, 15, 8, 12, 17, 20, 5</a:t>
            </a:r>
          </a:p>
        </p:txBody>
      </p:sp>
      <p:graphicFrame>
        <p:nvGraphicFramePr>
          <p:cNvPr id="37" name="Table 37">
            <a:extLst>
              <a:ext uri="{FF2B5EF4-FFF2-40B4-BE49-F238E27FC236}">
                <a16:creationId xmlns="" xmlns:a16="http://schemas.microsoft.com/office/drawing/2014/main" id="{90CC897A-77ED-DD88-98BB-976D9239D2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120197"/>
              </p:ext>
            </p:extLst>
          </p:nvPr>
        </p:nvGraphicFramePr>
        <p:xfrm>
          <a:off x="1156080" y="2958666"/>
          <a:ext cx="609599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="" xmlns:a16="http://schemas.microsoft.com/office/drawing/2014/main" val="2161931552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1529028318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277788414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641322503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3469310315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2330649278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438013793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3044317885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2980960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7655195"/>
                  </a:ext>
                </a:extLst>
              </a:tr>
            </a:tbl>
          </a:graphicData>
        </a:graphic>
      </p:graphicFrame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DD22D6D6-81A6-0351-56D5-DFAA4CC3FFBD}"/>
              </a:ext>
            </a:extLst>
          </p:cNvPr>
          <p:cNvGrpSpPr/>
          <p:nvPr/>
        </p:nvGrpSpPr>
        <p:grpSpPr>
          <a:xfrm>
            <a:off x="485640" y="3250912"/>
            <a:ext cx="7743960" cy="324354"/>
            <a:chOff x="391810" y="3444215"/>
            <a:chExt cx="7743960" cy="324354"/>
          </a:xfrm>
        </p:grpSpPr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0E60BB09-3B30-1224-9478-A8B687430DDD}"/>
                </a:ext>
              </a:extLst>
            </p:cNvPr>
            <p:cNvSpPr txBox="1"/>
            <p:nvPr/>
          </p:nvSpPr>
          <p:spPr>
            <a:xfrm>
              <a:off x="391810" y="3458016"/>
              <a:ext cx="159394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</a:t>
              </a:r>
              <a:r>
                <a:rPr lang="en-ID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terkecil</a:t>
              </a:r>
              <a:endParaRPr lang="en-ID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="" xmlns:a16="http://schemas.microsoft.com/office/drawing/2014/main" id="{A435BC97-BE11-3906-9895-B896C1236AB8}"/>
                    </a:ext>
                  </a:extLst>
                </p:cNvPr>
                <p:cNvSpPr txBox="1"/>
                <p:nvPr/>
              </p:nvSpPr>
              <p:spPr>
                <a:xfrm>
                  <a:off x="1882532" y="3450853"/>
                  <a:ext cx="113674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ID" sz="1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435BC97-BE11-3906-9895-B896C1236A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2532" y="3450853"/>
                  <a:ext cx="1136743" cy="30777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="" xmlns:a16="http://schemas.microsoft.com/office/drawing/2014/main" id="{E534E15B-FEC8-8CA4-01CE-34E9465A438D}"/>
                    </a:ext>
                  </a:extLst>
                </p:cNvPr>
                <p:cNvSpPr txBox="1"/>
                <p:nvPr/>
              </p:nvSpPr>
              <p:spPr>
                <a:xfrm>
                  <a:off x="3550149" y="3450853"/>
                  <a:ext cx="113674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ID" sz="1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534E15B-FEC8-8CA4-01CE-34E9465A43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50149" y="3450853"/>
                  <a:ext cx="1136743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="" xmlns:a16="http://schemas.microsoft.com/office/drawing/2014/main" id="{E12D631D-FBFA-EEB0-FD97-AEED4B8B0FFC}"/>
                    </a:ext>
                  </a:extLst>
                </p:cNvPr>
                <p:cNvSpPr txBox="1"/>
                <p:nvPr/>
              </p:nvSpPr>
              <p:spPr>
                <a:xfrm>
                  <a:off x="5311812" y="3444215"/>
                  <a:ext cx="113674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D" sz="1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ID" sz="1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12D631D-FBFA-EEB0-FD97-AEED4B8B0F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1812" y="3444215"/>
                  <a:ext cx="1136743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C1225702-A986-5983-7394-04CEDC069E10}"/>
                </a:ext>
              </a:extLst>
            </p:cNvPr>
            <p:cNvSpPr txBox="1"/>
            <p:nvPr/>
          </p:nvSpPr>
          <p:spPr>
            <a:xfrm>
              <a:off x="6570827" y="3460792"/>
              <a:ext cx="156494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</a:t>
              </a:r>
              <a:r>
                <a:rPr lang="en-ID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terbesar</a:t>
              </a:r>
              <a:endParaRPr lang="en-ID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="" xmlns:a16="http://schemas.microsoft.com/office/drawing/2014/main" id="{7B62ABA7-E493-78E9-DFCC-51EAD1135F33}"/>
                  </a:ext>
                </a:extLst>
              </p:cNvPr>
              <p:cNvSpPr txBox="1"/>
              <p:nvPr/>
            </p:nvSpPr>
            <p:spPr>
              <a:xfrm>
                <a:off x="0" y="3602106"/>
                <a:ext cx="3065585" cy="1042978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D" sz="1600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data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ke</m:t>
                    </m:r>
                    <m:r>
                      <m:rPr>
                        <m:nor/>
                      </m:rPr>
                      <a:rPr lang="en-ID" sz="1600"/>
                      <m:t>−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US" sz="1600" b="0" dirty="0" smtClean="0">
                  <a:ea typeface="Cambria Math" panose="02040503050406030204" pitchFamily="18" charset="0"/>
                </a:endParaRPr>
              </a:p>
              <a:p>
                <a:pPr marL="347663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data</m:t>
                    </m:r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ke</m:t>
                    </m:r>
                    <m:r>
                      <m:rPr>
                        <m:nor/>
                      </m:rPr>
                      <a:rPr lang="en-ID" sz="1600"/>
                      <m:t>−</m:t>
                    </m:r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b="0" i="1" dirty="0" smtClean="0">
                    <a:latin typeface="Cambria Math"/>
                  </a:rPr>
                  <a:t> </a:t>
                </a:r>
              </a:p>
              <a:p>
                <a:pPr marL="347663"/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</a:rPr>
                      <m:t>=5+</m:t>
                    </m:r>
                    <m:f>
                      <m:fPr>
                        <m:ctrlPr>
                          <a:rPr lang="en-ID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ID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7−5</m:t>
                        </m:r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B62ABA7-E493-78E9-DFCC-51EAD1135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02106"/>
                <a:ext cx="3065585" cy="104297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F4272B54-CB0A-76ED-01BB-7200775F14AD}"/>
                  </a:ext>
                </a:extLst>
              </p:cNvPr>
              <p:cNvSpPr txBox="1"/>
              <p:nvPr/>
            </p:nvSpPr>
            <p:spPr>
              <a:xfrm>
                <a:off x="3239479" y="3608637"/>
                <a:ext cx="2454297" cy="840102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pPr marL="119063"/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</a:rPr>
                      <m:t>Median</m:t>
                    </m:r>
                  </m:oMath>
                </a14:m>
                <a:r>
                  <a:rPr lang="en-ID" sz="1600" b="0" dirty="0" smtClean="0">
                    <a:latin typeface="Cambria Math" panose="02040503050406030204" pitchFamily="18" charset="0"/>
                  </a:rPr>
                  <a:t> </a:t>
                </a:r>
                <a:endParaRPr lang="en-ID" sz="1600" b="0" dirty="0">
                  <a:latin typeface="Cambria Math" panose="02040503050406030204" pitchFamily="18" charset="0"/>
                </a:endParaRPr>
              </a:p>
              <a:p>
                <a:pPr marL="396875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data</m:t>
                    </m:r>
                    <m:r>
                      <a:rPr lang="en-US" sz="1600" b="0" i="0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ke</m:t>
                    </m:r>
                    <m:r>
                      <a:rPr lang="en-US" sz="1600" b="0" i="0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sz="1600" i="1" dirty="0" smtClean="0">
                    <a:latin typeface="Cambria Math"/>
                    <a:ea typeface="Cambria Math" panose="02040503050406030204" pitchFamily="18" charset="0"/>
                  </a:rPr>
                  <a:t> </a:t>
                </a:r>
              </a:p>
              <a:p>
                <a:pPr marL="396875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 panose="02040503050406030204" pitchFamily="18" charset="0"/>
                      </a:rPr>
                      <m:t>data</m:t>
                    </m:r>
                    <m:r>
                      <a:rPr lang="en-US" sz="16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 panose="02040503050406030204" pitchFamily="18" charset="0"/>
                      </a:rPr>
                      <m:t>ke</m:t>
                    </m:r>
                    <m:r>
                      <m:rPr>
                        <m:nor/>
                      </m:rPr>
                      <a:rPr lang="en-ID" sz="1600"/>
                      <m:t>−</m:t>
                    </m:r>
                    <m:r>
                      <m:rPr>
                        <m:nor/>
                      </m:rPr>
                      <a:rPr lang="en-US" sz="1600" b="0" i="0" smtClean="0"/>
                      <m:t>5 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4272B54-CB0A-76ED-01BB-7200775F1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479" y="3608637"/>
                <a:ext cx="2454297" cy="84010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="" xmlns:a16="http://schemas.microsoft.com/office/drawing/2014/main" id="{36E14F3B-6946-0D90-605B-367950C1AE00}"/>
                  </a:ext>
                </a:extLst>
              </p:cNvPr>
              <p:cNvSpPr txBox="1"/>
              <p:nvPr/>
            </p:nvSpPr>
            <p:spPr>
              <a:xfrm>
                <a:off x="5823638" y="3618076"/>
                <a:ext cx="3320362" cy="1043491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D" sz="1600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data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ke</m:t>
                    </m:r>
                    <m:r>
                      <m:rPr>
                        <m:nor/>
                      </m:rPr>
                      <a:rPr lang="en-ID" sz="1600"/>
                      <m:t>−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US" sz="1600" b="0" dirty="0" smtClean="0">
                  <a:ea typeface="Cambria Math" panose="02040503050406030204" pitchFamily="18" charset="0"/>
                </a:endParaRPr>
              </a:p>
              <a:p>
                <a:pPr marL="396875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 panose="02040503050406030204" pitchFamily="18" charset="0"/>
                      </a:rPr>
                      <m:t>data</m:t>
                    </m:r>
                    <m:r>
                      <a:rPr lang="en-US" sz="16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 panose="02040503050406030204" pitchFamily="18" charset="0"/>
                      </a:rPr>
                      <m:t>ke</m:t>
                    </m:r>
                    <m:r>
                      <m:rPr>
                        <m:nor/>
                      </m:rPr>
                      <a:rPr lang="en-ID" sz="1600"/>
                      <m:t>−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7</m:t>
                    </m:r>
                    <m:f>
                      <m:fPr>
                        <m:ctrlPr>
                          <a:rPr lang="en-ID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en-ID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96875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15+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17−15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6E14F3B-6946-0D90-605B-367950C1A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638" y="3618076"/>
                <a:ext cx="3320362" cy="104349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55A924E6-B768-8077-0675-162A82042101}"/>
              </a:ext>
            </a:extLst>
          </p:cNvPr>
          <p:cNvGrpSpPr/>
          <p:nvPr/>
        </p:nvGrpSpPr>
        <p:grpSpPr>
          <a:xfrm>
            <a:off x="41484" y="679175"/>
            <a:ext cx="2590800" cy="496672"/>
            <a:chOff x="228600" y="0"/>
            <a:chExt cx="2336800" cy="685740"/>
          </a:xfrm>
        </p:grpSpPr>
        <p:sp>
          <p:nvSpPr>
            <p:cNvPr id="53" name="Round Same Side Corner Rectangle 2">
              <a:extLst>
                <a:ext uri="{FF2B5EF4-FFF2-40B4-BE49-F238E27FC236}">
                  <a16:creationId xmlns="" xmlns:a16="http://schemas.microsoft.com/office/drawing/2014/main" id="{A03A2E98-CE8A-D5E9-63D5-72073F61210C}"/>
                </a:ext>
              </a:extLst>
            </p:cNvPr>
            <p:cNvSpPr/>
            <p:nvPr/>
          </p:nvSpPr>
          <p:spPr>
            <a:xfrm flipV="1">
              <a:off x="228600" y="0"/>
              <a:ext cx="23368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557B8833-1007-7798-5178-14A947AD7A18}"/>
                </a:ext>
              </a:extLst>
            </p:cNvPr>
            <p:cNvSpPr txBox="1"/>
            <p:nvPr/>
          </p:nvSpPr>
          <p:spPr>
            <a:xfrm>
              <a:off x="465782" y="133320"/>
              <a:ext cx="2099618" cy="552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Kuartil</a:t>
              </a:r>
              <a:r>
                <a:rPr lang="en-ID" sz="2000" b="1" dirty="0">
                  <a:solidFill>
                    <a:schemeClr val="bg1"/>
                  </a:solidFill>
                </a:rPr>
                <a:t> Data Tunggal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7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25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6" grpId="0" animBg="1"/>
      <p:bldP spid="47" grpId="0" animBg="1"/>
      <p:bldP spid="5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</TotalTime>
  <Words>2856</Words>
  <Application>Microsoft Office PowerPoint</Application>
  <PresentationFormat>On-screen Show (16:9)</PresentationFormat>
  <Paragraphs>370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107</cp:revision>
  <dcterms:created xsi:type="dcterms:W3CDTF">2022-01-17T01:37:52Z</dcterms:created>
  <dcterms:modified xsi:type="dcterms:W3CDTF">2022-07-14T04:51:50Z</dcterms:modified>
</cp:coreProperties>
</file>