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8" r:id="rId3"/>
    <p:sldId id="262" r:id="rId4"/>
    <p:sldId id="263" r:id="rId5"/>
    <p:sldId id="265" r:id="rId6"/>
    <p:sldId id="267" r:id="rId7"/>
    <p:sldId id="268" r:id="rId8"/>
    <p:sldId id="269" r:id="rId9"/>
    <p:sldId id="270" r:id="rId10"/>
    <p:sldId id="264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EFF"/>
    <a:srgbClr val="F45126"/>
    <a:srgbClr val="E8552C"/>
    <a:srgbClr val="8E9D01"/>
    <a:srgbClr val="BFD101"/>
    <a:srgbClr val="33CC33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2"/>
    <p:restoredTop sz="92560" autoAdjust="0"/>
  </p:normalViewPr>
  <p:slideViewPr>
    <p:cSldViewPr>
      <p:cViewPr varScale="1">
        <p:scale>
          <a:sx n="110" d="100"/>
          <a:sy n="110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cantumkan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dgn</a:t>
            </a:r>
            <a:r>
              <a:rPr lang="en-US" dirty="0"/>
              <a:t> </a:t>
            </a:r>
            <a:r>
              <a:rPr lang="en-US" dirty="0" err="1"/>
              <a:t>ukuran</a:t>
            </a:r>
            <a:r>
              <a:rPr lang="en-US" dirty="0"/>
              <a:t> font 10pt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" y="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10695" y="3018279"/>
            <a:ext cx="2272482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>
                <a:solidFill>
                  <a:srgbClr val="E8552C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174" y="1047750"/>
              <a:ext cx="2139225" cy="3105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F64BAF8-05A7-4D4C-A66D-954B00D5BE59}"/>
              </a:ext>
            </a:extLst>
          </p:cNvPr>
          <p:cNvSpPr txBox="1">
            <a:spLocks/>
          </p:cNvSpPr>
          <p:nvPr/>
        </p:nvSpPr>
        <p:spPr>
          <a:xfrm>
            <a:off x="533400" y="285750"/>
            <a:ext cx="8229600" cy="4343400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b="1" dirty="0">
                <a:solidFill>
                  <a:srgbClr val="0070C0"/>
                </a:solidFill>
              </a:rPr>
              <a:t>Positive Imperative</a:t>
            </a:r>
          </a:p>
          <a:p>
            <a:pPr>
              <a:tabLst>
                <a:tab pos="971550" algn="l"/>
              </a:tabLst>
            </a:pPr>
            <a:r>
              <a:rPr lang="en-US" dirty="0"/>
              <a:t>We use imperative when we want to tell someone to do something.</a:t>
            </a:r>
          </a:p>
          <a:p>
            <a:pPr>
              <a:tabLst>
                <a:tab pos="971550" algn="l"/>
              </a:tabLst>
            </a:pPr>
            <a:r>
              <a:rPr lang="en-US" dirty="0"/>
              <a:t>The positive imperative sentences use the base form of the verb.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b="1" i="1" dirty="0">
                <a:solidFill>
                  <a:schemeClr val="accent6"/>
                </a:solidFill>
              </a:rPr>
              <a:t>Sit</a:t>
            </a:r>
            <a:r>
              <a:rPr lang="en-US" i="1" dirty="0">
                <a:solidFill>
                  <a:schemeClr val="accent6"/>
                </a:solidFill>
              </a:rPr>
              <a:t> down here, please	</a:t>
            </a:r>
            <a:r>
              <a:rPr lang="en-US" b="1" i="1" dirty="0">
                <a:solidFill>
                  <a:schemeClr val="accent6"/>
                </a:solidFill>
              </a:rPr>
              <a:t>Leave </a:t>
            </a:r>
            <a:r>
              <a:rPr lang="en-US" i="1" dirty="0">
                <a:solidFill>
                  <a:schemeClr val="accent6"/>
                </a:solidFill>
              </a:rPr>
              <a:t>the room now. </a:t>
            </a:r>
            <a:r>
              <a:rPr lang="en-US" b="1" i="1" dirty="0">
                <a:solidFill>
                  <a:schemeClr val="accent6"/>
                </a:solidFill>
              </a:rPr>
              <a:t>	Be </a:t>
            </a:r>
            <a:r>
              <a:rPr lang="en-US" i="1" dirty="0">
                <a:solidFill>
                  <a:schemeClr val="accent6"/>
                </a:solidFill>
              </a:rPr>
              <a:t>there on time.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i="1" dirty="0"/>
          </a:p>
          <a:p>
            <a:pPr marL="0" indent="0">
              <a:buNone/>
              <a:tabLst>
                <a:tab pos="971550" algn="l"/>
              </a:tabLst>
            </a:pPr>
            <a:r>
              <a:rPr lang="en-US" b="1" dirty="0">
                <a:solidFill>
                  <a:srgbClr val="0070C0"/>
                </a:solidFill>
              </a:rPr>
              <a:t>Prepositions of Place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We use prepositions of place to say where something or someone is.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Example: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My money is </a:t>
            </a:r>
            <a:r>
              <a:rPr lang="en-US" b="1" i="1" dirty="0">
                <a:solidFill>
                  <a:schemeClr val="accent6"/>
                </a:solidFill>
              </a:rPr>
              <a:t>in</a:t>
            </a:r>
            <a:r>
              <a:rPr lang="en-US" i="1" dirty="0">
                <a:solidFill>
                  <a:schemeClr val="accent6"/>
                </a:solidFill>
              </a:rPr>
              <a:t> my pocket.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The cellphone is </a:t>
            </a:r>
            <a:r>
              <a:rPr lang="en-US" b="1" i="1" dirty="0">
                <a:solidFill>
                  <a:schemeClr val="accent6"/>
                </a:solidFill>
              </a:rPr>
              <a:t>on</a:t>
            </a:r>
            <a:r>
              <a:rPr lang="en-US" i="1" dirty="0">
                <a:solidFill>
                  <a:schemeClr val="accent6"/>
                </a:solidFill>
              </a:rPr>
              <a:t> the table.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The bench is </a:t>
            </a:r>
            <a:r>
              <a:rPr lang="en-US" b="1" i="1" dirty="0">
                <a:solidFill>
                  <a:schemeClr val="accent6"/>
                </a:solidFill>
              </a:rPr>
              <a:t>in front of</a:t>
            </a:r>
            <a:r>
              <a:rPr lang="en-US" i="1" dirty="0">
                <a:solidFill>
                  <a:schemeClr val="accent6"/>
                </a:solidFill>
              </a:rPr>
              <a:t> the pond.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The cat is </a:t>
            </a:r>
            <a:r>
              <a:rPr lang="en-US" b="1" i="1" dirty="0">
                <a:solidFill>
                  <a:schemeClr val="accent6"/>
                </a:solidFill>
              </a:rPr>
              <a:t>behind </a:t>
            </a:r>
            <a:r>
              <a:rPr lang="en-US" i="1" dirty="0">
                <a:solidFill>
                  <a:schemeClr val="accent6"/>
                </a:solidFill>
              </a:rPr>
              <a:t>the sofa.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There’s a bank </a:t>
            </a:r>
            <a:r>
              <a:rPr lang="en-US" b="1" i="1" dirty="0">
                <a:solidFill>
                  <a:schemeClr val="accent6"/>
                </a:solidFill>
              </a:rPr>
              <a:t>next to </a:t>
            </a:r>
            <a:r>
              <a:rPr lang="en-US" i="1" dirty="0">
                <a:solidFill>
                  <a:schemeClr val="accent6"/>
                </a:solidFill>
              </a:rPr>
              <a:t>the supermarket.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The school is </a:t>
            </a:r>
            <a:r>
              <a:rPr lang="en-US" b="1" i="1" dirty="0">
                <a:solidFill>
                  <a:schemeClr val="accent6"/>
                </a:solidFill>
              </a:rPr>
              <a:t>between </a:t>
            </a:r>
            <a:r>
              <a:rPr lang="en-US" i="1" dirty="0">
                <a:solidFill>
                  <a:schemeClr val="accent6"/>
                </a:solidFill>
              </a:rPr>
              <a:t>the restaurant and the bookshop.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764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1B9AC5-49AA-C641-A0A4-A04891D402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81639"/>
            <a:ext cx="5638800" cy="435199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58714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Where’s the Monument?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348808" cy="937031"/>
            <a:chOff x="55507" y="128083"/>
            <a:chExt cx="1798411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45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4" y="128083"/>
              <a:ext cx="111150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BAB 6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13385" y="125819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0F4DAF3-116A-A24C-92FF-62057FEA32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9764"/>
            <a:ext cx="91440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Numbers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4F91E59-B091-B04A-B3DC-3D7DDB7B7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883715"/>
              </p:ext>
            </p:extLst>
          </p:nvPr>
        </p:nvGraphicFramePr>
        <p:xfrm>
          <a:off x="1828800" y="971550"/>
          <a:ext cx="5638800" cy="3708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4128273282"/>
                    </a:ext>
                  </a:extLst>
                </a:gridCol>
                <a:gridCol w="4724400">
                  <a:extLst>
                    <a:ext uri="{9D8B030D-6E8A-4147-A177-3AD203B41FA5}">
                      <a16:colId xmlns:a16="http://schemas.microsoft.com/office/drawing/2014/main" val="21142638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a hundred and thirty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869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hundred and eighty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92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254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two hundred and fifty four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551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three hundred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68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three hundred and sixty five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34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four hundred and ninety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203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421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four hundred and twenty 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83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thousand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954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2050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two thousand and fifty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784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4750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four thousand seven hundred and fifty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586035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6F9437-5163-7943-B89A-86FA429ADB96}"/>
              </a:ext>
            </a:extLst>
          </p:cNvPr>
          <p:cNvSpPr txBox="1">
            <a:spLocks/>
          </p:cNvSpPr>
          <p:nvPr/>
        </p:nvSpPr>
        <p:spPr>
          <a:xfrm>
            <a:off x="152400" y="854782"/>
            <a:ext cx="3581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700" b="1" dirty="0">
                <a:solidFill>
                  <a:srgbClr val="00B0F0"/>
                </a:solidFill>
                <a:latin typeface="+mj-lt"/>
              </a:rPr>
              <a:t>Examples</a:t>
            </a:r>
            <a:endParaRPr lang="en-US" sz="27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B. There’s/There are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C533B87-664F-244E-A17E-C0040DC7905A}"/>
              </a:ext>
            </a:extLst>
          </p:cNvPr>
          <p:cNvSpPr txBox="1">
            <a:spLocks/>
          </p:cNvSpPr>
          <p:nvPr/>
        </p:nvSpPr>
        <p:spPr>
          <a:xfrm>
            <a:off x="685800" y="1123950"/>
            <a:ext cx="8229600" cy="339447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We use </a:t>
            </a:r>
            <a:r>
              <a:rPr lang="en-US" i="1" dirty="0"/>
              <a:t>There is (There’s) </a:t>
            </a:r>
            <a:r>
              <a:rPr lang="en-US" dirty="0"/>
              <a:t>+ singular nouns.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i="1" dirty="0"/>
              <a:t>Example</a:t>
            </a:r>
            <a:r>
              <a:rPr lang="en-US" dirty="0">
                <a:solidFill>
                  <a:schemeClr val="accent6"/>
                </a:solidFill>
              </a:rPr>
              <a:t>: There is a hospital on the </a:t>
            </a:r>
            <a:r>
              <a:rPr lang="en-US" dirty="0" err="1">
                <a:solidFill>
                  <a:schemeClr val="accent6"/>
                </a:solidFill>
              </a:rPr>
              <a:t>Pemuda</a:t>
            </a:r>
            <a:r>
              <a:rPr lang="en-US" dirty="0">
                <a:solidFill>
                  <a:schemeClr val="accent6"/>
                </a:solidFill>
              </a:rPr>
              <a:t> Street.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i="1" dirty="0"/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Remember! We also use</a:t>
            </a:r>
            <a:r>
              <a:rPr lang="en-US" i="1" dirty="0"/>
              <a:t> There is </a:t>
            </a:r>
            <a:r>
              <a:rPr lang="en-US" dirty="0"/>
              <a:t>+ singular nouns + singular nouns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Example: </a:t>
            </a:r>
            <a:r>
              <a:rPr lang="en-US" dirty="0">
                <a:solidFill>
                  <a:schemeClr val="accent6"/>
                </a:solidFill>
              </a:rPr>
              <a:t>There is a minimarket, a bank and a café by the river.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b="1" dirty="0"/>
              <a:t>Not</a:t>
            </a:r>
            <a:r>
              <a:rPr lang="en-US" dirty="0"/>
              <a:t> </a:t>
            </a:r>
            <a:r>
              <a:rPr lang="en-US" i="1" dirty="0">
                <a:solidFill>
                  <a:schemeClr val="accent6"/>
                </a:solidFill>
              </a:rPr>
              <a:t>There are a minimarket, a bank and a café by he river.</a:t>
            </a:r>
            <a:endParaRPr lang="en-US" b="1" dirty="0">
              <a:solidFill>
                <a:schemeClr val="accent6"/>
              </a:solidFill>
            </a:endParaRP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We use </a:t>
            </a:r>
            <a:r>
              <a:rPr lang="en-US" i="1" dirty="0"/>
              <a:t>There are (There’re) </a:t>
            </a:r>
            <a:r>
              <a:rPr lang="en-US" dirty="0"/>
              <a:t>+ plural nouns.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Example: </a:t>
            </a:r>
            <a:r>
              <a:rPr lang="en-US" dirty="0">
                <a:solidFill>
                  <a:schemeClr val="accent6"/>
                </a:solidFill>
              </a:rPr>
              <a:t>There are lots of museums in Semarang.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b="1" dirty="0"/>
              <a:t>Not </a:t>
            </a:r>
            <a:r>
              <a:rPr lang="en-US" i="1" dirty="0">
                <a:solidFill>
                  <a:schemeClr val="accent6"/>
                </a:solidFill>
              </a:rPr>
              <a:t>There is lots of museums in Semarang.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2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FF74-7D91-8045-B817-68D0923B85D8}"/>
              </a:ext>
            </a:extLst>
          </p:cNvPr>
          <p:cNvSpPr txBox="1">
            <a:spLocks/>
          </p:cNvSpPr>
          <p:nvPr/>
        </p:nvSpPr>
        <p:spPr>
          <a:xfrm>
            <a:off x="533400" y="361950"/>
            <a:ext cx="3581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700" b="1" dirty="0">
                <a:solidFill>
                  <a:srgbClr val="00B0F0"/>
                </a:solidFill>
                <a:latin typeface="+mj-lt"/>
              </a:rPr>
              <a:t>Practice the dialogue</a:t>
            </a:r>
            <a:endParaRPr lang="en-US" sz="2700" dirty="0">
              <a:solidFill>
                <a:srgbClr val="00B0F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828DBF-EA19-7646-B0BC-F3F5CE99C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187" b="100000" l="9940" r="92169">
                        <a14:foregroundMark x1="67269" y1="51054" x2="67570" y2="70331"/>
                        <a14:foregroundMark x1="29719" y1="16717" x2="31627" y2="16114"/>
                        <a14:foregroundMark x1="27008" y1="53163" x2="28313" y2="62048"/>
                        <a14:foregroundMark x1="33434" y1="14608" x2="34639" y2="15060"/>
                        <a14:backgroundMark x1="27410" y1="14006" x2="23394" y2="32380"/>
                        <a14:backgroundMark x1="49900" y1="43373" x2="52108" y2="48946"/>
                        <a14:backgroundMark x1="83835" y1="11898" x2="87550" y2="21536"/>
                        <a14:backgroundMark x1="59337" y1="34187" x2="56526" y2="22892"/>
                        <a14:backgroundMark x1="84036" y1="91416" x2="85643" y2="97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222" y="1733550"/>
            <a:ext cx="4600978" cy="3067319"/>
          </a:xfrm>
          <a:prstGeom prst="rect">
            <a:avLst/>
          </a:prstGeom>
        </p:spPr>
      </p:pic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2FBDBA7-BAD4-AE48-AB5A-487309EAAA26}"/>
              </a:ext>
            </a:extLst>
          </p:cNvPr>
          <p:cNvSpPr/>
          <p:nvPr/>
        </p:nvSpPr>
        <p:spPr>
          <a:xfrm>
            <a:off x="838200" y="971550"/>
            <a:ext cx="2438400" cy="842010"/>
          </a:xfrm>
          <a:prstGeom prst="wedgeRectCallout">
            <a:avLst>
              <a:gd name="adj1" fmla="val 33452"/>
              <a:gd name="adj2" fmla="val 6937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there a museum in your town?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A140FDA-DA5D-6F43-B651-4DF87E9DF06C}"/>
              </a:ext>
            </a:extLst>
          </p:cNvPr>
          <p:cNvSpPr/>
          <p:nvPr/>
        </p:nvSpPr>
        <p:spPr>
          <a:xfrm>
            <a:off x="228600" y="2378168"/>
            <a:ext cx="2590800" cy="771702"/>
          </a:xfrm>
          <a:prstGeom prst="wedgeRectCallout">
            <a:avLst>
              <a:gd name="adj1" fmla="val 33452"/>
              <a:gd name="adj2" fmla="val 6937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Yes, there are. Is there a library in our town?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EDE837F7-67B5-D148-8614-02E547A08DCB}"/>
              </a:ext>
            </a:extLst>
          </p:cNvPr>
          <p:cNvSpPr/>
          <p:nvPr/>
        </p:nvSpPr>
        <p:spPr>
          <a:xfrm>
            <a:off x="5181600" y="971550"/>
            <a:ext cx="3095222" cy="842010"/>
          </a:xfrm>
          <a:prstGeom prst="wedgeRectCallout">
            <a:avLst>
              <a:gd name="adj1" fmla="val 238"/>
              <a:gd name="adj2" fmla="val 9943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No, there is not. Are there any good bookstores in our town?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ular Callout 12">
            <a:extLst>
              <a:ext uri="{FF2B5EF4-FFF2-40B4-BE49-F238E27FC236}">
                <a16:creationId xmlns:a16="http://schemas.microsoft.com/office/drawing/2014/main" id="{8139722F-EB34-094E-BB19-92187804A179}"/>
              </a:ext>
            </a:extLst>
          </p:cNvPr>
          <p:cNvSpPr/>
          <p:nvPr/>
        </p:nvSpPr>
        <p:spPr>
          <a:xfrm>
            <a:off x="6096000" y="2384060"/>
            <a:ext cx="2895600" cy="765810"/>
          </a:xfrm>
          <a:prstGeom prst="wedgeRectCallout">
            <a:avLst>
              <a:gd name="adj1" fmla="val 238"/>
              <a:gd name="adj2" fmla="val 9943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Yes, there is.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19633E4-8266-F646-BBF5-799BA2C45CE0}"/>
              </a:ext>
            </a:extLst>
          </p:cNvPr>
          <p:cNvSpPr txBox="1">
            <a:spLocks/>
          </p:cNvSpPr>
          <p:nvPr/>
        </p:nvSpPr>
        <p:spPr>
          <a:xfrm>
            <a:off x="5931976" y="4469539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gpointstudio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5391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C. Positive Imperatives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10E08C-662F-3A49-9464-03803849B6CE}"/>
              </a:ext>
            </a:extLst>
          </p:cNvPr>
          <p:cNvSpPr txBox="1">
            <a:spLocks/>
          </p:cNvSpPr>
          <p:nvPr/>
        </p:nvSpPr>
        <p:spPr>
          <a:xfrm>
            <a:off x="609600" y="1352550"/>
            <a:ext cx="80010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To make positive imperative sentences, use the base form of the verb.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Example: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Buy the bread in the bakery.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Visit the </a:t>
            </a:r>
            <a:r>
              <a:rPr lang="en-US" sz="2400" dirty="0" err="1">
                <a:solidFill>
                  <a:schemeClr val="accent6"/>
                </a:solidFill>
              </a:rPr>
              <a:t>Maimun</a:t>
            </a:r>
            <a:r>
              <a:rPr lang="en-US" sz="2400" dirty="0">
                <a:solidFill>
                  <a:schemeClr val="accent6"/>
                </a:solidFill>
              </a:rPr>
              <a:t> Palace when you are in Medan.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489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D. Prepositions of Place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B73A98-1BB3-AD43-8DD0-4F0334621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76" y="854782"/>
            <a:ext cx="5698840" cy="385056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8D1672-21C6-FD41-A6FE-575AC1787360}"/>
              </a:ext>
            </a:extLst>
          </p:cNvPr>
          <p:cNvSpPr txBox="1">
            <a:spLocks/>
          </p:cNvSpPr>
          <p:nvPr/>
        </p:nvSpPr>
        <p:spPr>
          <a:xfrm>
            <a:off x="6858000" y="4392479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pch.vector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5549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Summary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FE48AB-4235-7B42-90EA-34CED2DCD1F0}"/>
              </a:ext>
            </a:extLst>
          </p:cNvPr>
          <p:cNvSpPr txBox="1">
            <a:spLocks/>
          </p:cNvSpPr>
          <p:nvPr/>
        </p:nvSpPr>
        <p:spPr>
          <a:xfrm>
            <a:off x="762000" y="1200150"/>
            <a:ext cx="8229600" cy="339447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b="1" dirty="0"/>
              <a:t>There, their or there</a:t>
            </a:r>
            <a:r>
              <a:rPr lang="en-US" dirty="0"/>
              <a:t> are all pronounced the same.</a:t>
            </a:r>
          </a:p>
          <a:p>
            <a:pPr>
              <a:tabLst>
                <a:tab pos="971550" algn="l"/>
              </a:tabLst>
            </a:pPr>
            <a:r>
              <a:rPr lang="en-US" dirty="0"/>
              <a:t>We use there in the phrase </a:t>
            </a:r>
            <a:r>
              <a:rPr lang="en-US" i="1" dirty="0"/>
              <a:t>there’s/there are.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e.g. </a:t>
            </a:r>
            <a:r>
              <a:rPr lang="en-US" b="1" i="1" dirty="0">
                <a:solidFill>
                  <a:schemeClr val="accent6"/>
                </a:solidFill>
              </a:rPr>
              <a:t>There’s </a:t>
            </a:r>
            <a:r>
              <a:rPr lang="en-US" i="1" dirty="0">
                <a:solidFill>
                  <a:schemeClr val="accent6"/>
                </a:solidFill>
              </a:rPr>
              <a:t>a police station on the corner on the street.</a:t>
            </a:r>
          </a:p>
          <a:p>
            <a:pPr>
              <a:tabLst>
                <a:tab pos="971550" algn="l"/>
              </a:tabLst>
            </a:pPr>
            <a:r>
              <a:rPr lang="en-US" dirty="0"/>
              <a:t>We also use there to say where something is.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e.g. </a:t>
            </a:r>
            <a:r>
              <a:rPr lang="en-US" i="1" dirty="0">
                <a:solidFill>
                  <a:schemeClr val="accent6"/>
                </a:solidFill>
              </a:rPr>
              <a:t>The restroom is over </a:t>
            </a:r>
            <a:r>
              <a:rPr lang="en-US" b="1" i="1" dirty="0">
                <a:solidFill>
                  <a:schemeClr val="accent6"/>
                </a:solidFill>
              </a:rPr>
              <a:t>there.</a:t>
            </a:r>
          </a:p>
          <a:p>
            <a:pPr>
              <a:tabLst>
                <a:tab pos="971550" algn="l"/>
              </a:tabLst>
            </a:pPr>
            <a:r>
              <a:rPr lang="en-US" b="1" i="1" dirty="0"/>
              <a:t>There</a:t>
            </a:r>
            <a:r>
              <a:rPr lang="en-US" i="1" dirty="0"/>
              <a:t> </a:t>
            </a:r>
            <a:r>
              <a:rPr lang="en-US" dirty="0"/>
              <a:t>is a possessive pronoun (such as my, your, his, her, our).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e.g. </a:t>
            </a:r>
            <a:r>
              <a:rPr lang="en-US" i="1" dirty="0">
                <a:solidFill>
                  <a:schemeClr val="accent6"/>
                </a:solidFill>
              </a:rPr>
              <a:t>Thomas and Jack are twins. </a:t>
            </a:r>
            <a:r>
              <a:rPr lang="en-US" b="1" i="1" dirty="0">
                <a:solidFill>
                  <a:schemeClr val="accent6"/>
                </a:solidFill>
              </a:rPr>
              <a:t>Their </a:t>
            </a:r>
            <a:r>
              <a:rPr lang="en-US" i="1" dirty="0">
                <a:solidFill>
                  <a:schemeClr val="accent6"/>
                </a:solidFill>
              </a:rPr>
              <a:t>house is next to the bank.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b="1" i="1" dirty="0"/>
              <a:t>They’re = they are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e.g. </a:t>
            </a:r>
            <a:r>
              <a:rPr lang="en-US" i="1" dirty="0">
                <a:solidFill>
                  <a:schemeClr val="accent6"/>
                </a:solidFill>
              </a:rPr>
              <a:t>That’s Rob and Hanson. </a:t>
            </a:r>
            <a:r>
              <a:rPr lang="en-US" b="1" i="1" dirty="0">
                <a:solidFill>
                  <a:schemeClr val="accent6"/>
                </a:solidFill>
              </a:rPr>
              <a:t>They’re </a:t>
            </a:r>
            <a:r>
              <a:rPr lang="en-US" i="1" dirty="0">
                <a:solidFill>
                  <a:schemeClr val="accent6"/>
                </a:solidFill>
              </a:rPr>
              <a:t>(they are) my nephews.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7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CB4C8-B020-8D47-AC3B-E9DCECAC5F01}"/>
              </a:ext>
            </a:extLst>
          </p:cNvPr>
          <p:cNvSpPr txBox="1">
            <a:spLocks/>
          </p:cNvSpPr>
          <p:nvPr/>
        </p:nvSpPr>
        <p:spPr>
          <a:xfrm>
            <a:off x="457200" y="590550"/>
            <a:ext cx="8229600" cy="39278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971550" algn="l"/>
              </a:tabLst>
            </a:pPr>
            <a:r>
              <a:rPr lang="en-US" b="1" i="1" dirty="0"/>
              <a:t>There is (There’s) </a:t>
            </a:r>
            <a:r>
              <a:rPr lang="en-US" dirty="0"/>
              <a:t>and </a:t>
            </a:r>
            <a:r>
              <a:rPr lang="en-US" b="1" i="1" dirty="0"/>
              <a:t>There are (There’re)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We use </a:t>
            </a:r>
            <a:r>
              <a:rPr lang="en-US" i="1" dirty="0"/>
              <a:t>There’s</a:t>
            </a:r>
            <a:r>
              <a:rPr lang="en-US" dirty="0"/>
              <a:t> + singular nouns.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Example: </a:t>
            </a:r>
            <a:r>
              <a:rPr lang="en-US" b="1" i="1" dirty="0">
                <a:solidFill>
                  <a:schemeClr val="accent6"/>
                </a:solidFill>
              </a:rPr>
              <a:t>There’s a library </a:t>
            </a:r>
            <a:r>
              <a:rPr lang="en-US" i="1" dirty="0">
                <a:solidFill>
                  <a:schemeClr val="accent6"/>
                </a:solidFill>
              </a:rPr>
              <a:t>on the Ahmad </a:t>
            </a:r>
            <a:r>
              <a:rPr lang="en-US" i="1" dirty="0" err="1">
                <a:solidFill>
                  <a:schemeClr val="accent6"/>
                </a:solidFill>
              </a:rPr>
              <a:t>Yani</a:t>
            </a:r>
            <a:r>
              <a:rPr lang="en-US" i="1" dirty="0">
                <a:solidFill>
                  <a:schemeClr val="accent6"/>
                </a:solidFill>
              </a:rPr>
              <a:t> Street.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Remember! We also use </a:t>
            </a:r>
            <a:r>
              <a:rPr lang="en-US" i="1" dirty="0"/>
              <a:t>There’s </a:t>
            </a:r>
            <a:r>
              <a:rPr lang="en-US" dirty="0"/>
              <a:t>+ singular nouns + singular nouns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Example: </a:t>
            </a:r>
            <a:r>
              <a:rPr lang="en-US" i="1" dirty="0">
                <a:solidFill>
                  <a:schemeClr val="accent6"/>
                </a:solidFill>
              </a:rPr>
              <a:t>There’s a swimming pool, a supermarket, and a café.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b="1" dirty="0"/>
              <a:t>Not </a:t>
            </a:r>
            <a:r>
              <a:rPr lang="en-US" i="1" dirty="0">
                <a:solidFill>
                  <a:schemeClr val="accent6"/>
                </a:solidFill>
              </a:rPr>
              <a:t>There are a swimming pool, a supermarket, and a café.</a:t>
            </a:r>
          </a:p>
          <a:p>
            <a:pPr>
              <a:tabLst>
                <a:tab pos="971550" algn="l"/>
              </a:tabLst>
            </a:pPr>
            <a:r>
              <a:rPr lang="en-US" dirty="0"/>
              <a:t>We use </a:t>
            </a:r>
            <a:r>
              <a:rPr lang="en-US" i="1" dirty="0"/>
              <a:t>There are </a:t>
            </a:r>
            <a:r>
              <a:rPr lang="en-US" dirty="0"/>
              <a:t>+ plural nouns.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Example: </a:t>
            </a:r>
            <a:r>
              <a:rPr lang="en-US" b="1" i="1" dirty="0">
                <a:solidFill>
                  <a:schemeClr val="accent6"/>
                </a:solidFill>
              </a:rPr>
              <a:t>There are </a:t>
            </a:r>
            <a:r>
              <a:rPr lang="en-US" i="1" dirty="0">
                <a:solidFill>
                  <a:schemeClr val="accent6"/>
                </a:solidFill>
              </a:rPr>
              <a:t>lots of houses by the river.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b="1" dirty="0"/>
              <a:t>Not</a:t>
            </a:r>
            <a:r>
              <a:rPr lang="en-US" dirty="0"/>
              <a:t> </a:t>
            </a:r>
            <a:r>
              <a:rPr lang="en-US" i="1" dirty="0">
                <a:solidFill>
                  <a:schemeClr val="accent6"/>
                </a:solidFill>
              </a:rPr>
              <a:t>There’s lots of houses.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505</Words>
  <Application>Microsoft Office PowerPoint</Application>
  <PresentationFormat>On-screen Show (16:9)</PresentationFormat>
  <Paragraphs>87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Rio Fazri Septian</cp:lastModifiedBy>
  <cp:revision>42</cp:revision>
  <dcterms:created xsi:type="dcterms:W3CDTF">2022-01-17T01:37:52Z</dcterms:created>
  <dcterms:modified xsi:type="dcterms:W3CDTF">2023-06-20T07:05:10Z</dcterms:modified>
</cp:coreProperties>
</file>