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8"/>
  </p:notesMasterIdLst>
  <p:sldIdLst>
    <p:sldId id="308" r:id="rId3"/>
    <p:sldId id="257" r:id="rId4"/>
    <p:sldId id="358" r:id="rId5"/>
    <p:sldId id="359" r:id="rId6"/>
    <p:sldId id="360" r:id="rId7"/>
    <p:sldId id="363" r:id="rId8"/>
    <p:sldId id="361" r:id="rId9"/>
    <p:sldId id="365" r:id="rId10"/>
    <p:sldId id="366" r:id="rId11"/>
    <p:sldId id="367" r:id="rId12"/>
    <p:sldId id="368" r:id="rId13"/>
    <p:sldId id="370" r:id="rId14"/>
    <p:sldId id="371" r:id="rId15"/>
    <p:sldId id="372" r:id="rId16"/>
    <p:sldId id="373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CCFFCC"/>
    <a:srgbClr val="FFFF99"/>
    <a:srgbClr val="FFCCCC"/>
    <a:srgbClr val="E6E6E6"/>
    <a:srgbClr val="000E76"/>
    <a:srgbClr val="B27A16"/>
    <a:srgbClr val="2A5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8" autoAdjust="0"/>
    <p:restoredTop sz="94206" autoAdjust="0"/>
  </p:normalViewPr>
  <p:slideViewPr>
    <p:cSldViewPr>
      <p:cViewPr varScale="1">
        <p:scale>
          <a:sx n="143" d="100"/>
          <a:sy n="143" d="100"/>
        </p:scale>
        <p:origin x="348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736B7-1F2A-4E9B-9084-3BC6BB7373AE}" type="datetimeFigureOut">
              <a:rPr lang="en-ID" smtClean="0"/>
              <a:t>01/08/2022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80B43-5FE6-4DC0-8C74-826F2D62922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65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CC750-8923-4686-8E05-AD58ABD14C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54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80B43-5FE6-4DC0-8C74-826F2D629225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81776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Font CALIBRI </a:t>
            </a:r>
            <a:r>
              <a:rPr lang="en-US" dirty="0" err="1"/>
              <a:t>semua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80B43-5FE6-4DC0-8C74-826F2D629225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66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Font CALIBRI </a:t>
            </a:r>
            <a:r>
              <a:rPr lang="en-US" dirty="0" err="1"/>
              <a:t>semua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80B43-5FE6-4DC0-8C74-826F2D629225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2791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Font CALIBRI </a:t>
            </a:r>
            <a:r>
              <a:rPr lang="en-US" dirty="0" err="1"/>
              <a:t>semua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80B43-5FE6-4DC0-8C74-826F2D629225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410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Font CALIBRI </a:t>
            </a:r>
            <a:r>
              <a:rPr lang="en-US" dirty="0" err="1"/>
              <a:t>semua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80B43-5FE6-4DC0-8C74-826F2D629225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54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4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10A00-C340-7459-BB4D-1C1834534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D7764-77C7-C1BE-D2AA-EDC1F2CD8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2E38C-37F3-3E78-FA01-EB0DDE9B7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3D5926-BA59-9DAA-04B1-B9B97D793F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422C15-822C-CBD6-12EC-1156C347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AA3567-9592-0B34-CE26-1C686AE42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828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E2FC4-66DB-802A-2AE6-D27D3FD3B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7C3371-BD15-ACAA-C7E7-C0A3CD5F6B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61987-768E-FE30-0672-E72A61DFD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7C142-EC79-D149-90DE-61D25C8282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9842C-9B2A-A8CD-6AD7-6ED5F4E0A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270EB5-E519-ABF2-5DD2-BFC6CE068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7863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8835A-BA20-178F-18B2-71AF6478F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0B3C2-23D8-9C88-4751-334FC2F72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C084A-C0BE-5410-8BD9-FE11DC5B33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268CF-EFD9-659E-EAF6-14FDD186F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6496F-6310-D0C0-0762-5C307123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81277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22131E-3F22-F8E4-7787-302247AC2E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98CF55-08F6-36B5-AE28-332FA10DD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87346-1196-5F9F-0D85-8E219699AE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73DD0-457C-D8B7-A491-2D26E9FBB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416F3-B9CE-8F77-9430-F1B413EB5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9350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889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1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EE63D-FC86-061B-63E2-25FCBDD07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E4FFF8-5459-5595-3A69-07F883414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CA6A8-0099-5572-CAC3-BCF6E58CE1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D35A6-B14E-7428-7F71-E9DB12AA1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FF18B-9CD4-A157-13E3-417D218C3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796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D98EA-747F-F28D-17FB-564AF5E45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4FB71-E6EB-09DD-7445-971130C81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82089-A817-8840-4857-6400035285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72581-16F7-388B-3BB7-652E8A9DA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35454-422A-3D9B-CEBC-627F0C3F4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749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DFD76-0A83-00DD-A8A0-120012E72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BE123-8FF7-6267-EB09-198EE2186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21BDB-67C7-412A-6900-DADC4BE1D1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523F6-6703-087D-F899-FB5AE8F33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D769F-F11C-A6DA-5821-B28BC9B07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3151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CBBA1-D64B-CA62-CF8B-C977B18D1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6D38C-B6C7-9DE5-6B4A-498CD03E8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80B7CA-D49C-4A3F-3880-5C32456E9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DD2441-BAA0-5775-00B4-04F24039D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2113F-8036-A251-99FA-55382735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4B56F-4897-86BD-1E70-0AC79FCF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7584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9BAE4-015F-564F-30BB-F2BF23D0B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5C873-E5A5-BC26-EEDE-2117B6441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BCB9A6-D365-B52B-54C5-396D3F627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9BADFD-E3A1-39DB-D8EC-1B57D75F7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107E50-492D-B266-9463-9DACAA7E64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7B8625-5C60-F865-3F75-5A4FF4F9BC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005083-14FE-385A-C0A5-09720B36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ACCB4A-BB05-EF7F-4E91-98D46E93F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715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13E53-E6B4-746E-24FC-BD385D654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75310-14C1-0153-2277-A8781B84E6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D3E8A6-BBEF-DDF5-872D-CBFAE13A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A87368-57A2-76B9-53E0-2A619A3A8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82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D28C9F-BB2E-CF40-BC7A-38C1A55F89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BA6D4C4-7D8E-48CC-BD25-90F4C618F857}" type="datetimeFigureOut">
              <a:rPr lang="id-ID" smtClean="0"/>
              <a:t>01/08/2022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647227-C49A-C6DD-44D0-C61BA93C6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F852C-D76D-6E84-CF09-A1970E93B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06DDC512-016D-4A53-8F1A-EED46B9B0A7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13801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45591B-CA09-065A-F3C2-6B0DB23AF77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12"/>
            <a:ext cx="9144000" cy="4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1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wall, indoor, bedroom, room&#10;&#10;Description automatically generated">
            <a:extLst>
              <a:ext uri="{FF2B5EF4-FFF2-40B4-BE49-F238E27FC236}">
                <a16:creationId xmlns:a16="http://schemas.microsoft.com/office/drawing/2014/main" id="{4686B6FD-CC9C-7CF8-D0AC-8E501CA220A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39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554CB5-20D2-EED8-9E54-A7E0E0CB30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12"/>
            <a:ext cx="9144000" cy="4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5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1">
            <a:extLst>
              <a:ext uri="{FF2B5EF4-FFF2-40B4-BE49-F238E27FC236}">
                <a16:creationId xmlns:a16="http://schemas.microsoft.com/office/drawing/2014/main" id="{3AB46651-541C-58C8-9876-AA436F8EBAA4}"/>
              </a:ext>
            </a:extLst>
          </p:cNvPr>
          <p:cNvSpPr txBox="1">
            <a:spLocks/>
          </p:cNvSpPr>
          <p:nvPr/>
        </p:nvSpPr>
        <p:spPr>
          <a:xfrm>
            <a:off x="3429000" y="1657350"/>
            <a:ext cx="5406342" cy="826830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>
                <a:solidFill>
                  <a:schemeClr val="accent4"/>
                </a:solidFill>
                <a:cs typeface="Arial" pitchFamily="34" charset="0"/>
              </a:rPr>
              <a:t>INFORMATIKA</a:t>
            </a:r>
          </a:p>
        </p:txBody>
      </p:sp>
      <p:cxnSp>
        <p:nvCxnSpPr>
          <p:cNvPr id="12" name="直線コネクタ 9">
            <a:extLst>
              <a:ext uri="{FF2B5EF4-FFF2-40B4-BE49-F238E27FC236}">
                <a16:creationId xmlns:a16="http://schemas.microsoft.com/office/drawing/2014/main" id="{95C38549-B4FF-1861-2CEF-AA37D8B56F86}"/>
              </a:ext>
            </a:extLst>
          </p:cNvPr>
          <p:cNvCxnSpPr/>
          <p:nvPr/>
        </p:nvCxnSpPr>
        <p:spPr>
          <a:xfrm>
            <a:off x="3844201" y="2343150"/>
            <a:ext cx="4670534" cy="0"/>
          </a:xfrm>
          <a:prstGeom prst="line">
            <a:avLst/>
          </a:prstGeom>
          <a:noFill/>
          <a:ln w="12700" cap="flat" cmpd="sng" algn="ctr">
            <a:solidFill>
              <a:schemeClr val="accent6"/>
            </a:solidFill>
            <a:prstDash val="solid"/>
          </a:ln>
          <a:effectLst/>
        </p:spPr>
      </p:cxnSp>
      <p:sp>
        <p:nvSpPr>
          <p:cNvPr id="13" name="タイトル 1">
            <a:extLst>
              <a:ext uri="{FF2B5EF4-FFF2-40B4-BE49-F238E27FC236}">
                <a16:creationId xmlns:a16="http://schemas.microsoft.com/office/drawing/2014/main" id="{FC7CAD64-3D13-E4B3-FFF6-F2D5F8EE0C42}"/>
              </a:ext>
            </a:extLst>
          </p:cNvPr>
          <p:cNvSpPr txBox="1">
            <a:spLocks/>
          </p:cNvSpPr>
          <p:nvPr/>
        </p:nvSpPr>
        <p:spPr>
          <a:xfrm>
            <a:off x="3505200" y="908357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6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6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E2FDA5-43DF-60B0-DBE0-A17AFBAEB36D}"/>
              </a:ext>
            </a:extLst>
          </p:cNvPr>
          <p:cNvSpPr/>
          <p:nvPr/>
        </p:nvSpPr>
        <p:spPr>
          <a:xfrm>
            <a:off x="4896594" y="2408679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UNTUK SMP/MTs </a:t>
            </a:r>
            <a:r>
              <a:rPr lang="en-US" sz="1600" b="1">
                <a:solidFill>
                  <a:schemeClr val="bg1">
                    <a:lumMod val="50000"/>
                  </a:schemeClr>
                </a:solidFill>
              </a:rPr>
              <a:t>KELAS VII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013F6620-636C-ECA5-87C7-7D69860DF909}"/>
              </a:ext>
            </a:extLst>
          </p:cNvPr>
          <p:cNvSpPr/>
          <p:nvPr/>
        </p:nvSpPr>
        <p:spPr>
          <a:xfrm>
            <a:off x="698555" y="538425"/>
            <a:ext cx="2501845" cy="3549767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4171" tIns="107085" rIns="214171" bIns="107085" rtlCol="0" anchor="ctr"/>
          <a:lstStyle/>
          <a:p>
            <a:pPr algn="ctr"/>
            <a:endParaRPr lang="en-US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0D00EC15-41E4-6E10-BCC2-EEE7E53CF1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766660"/>
              </p:ext>
            </p:extLst>
          </p:nvPr>
        </p:nvGraphicFramePr>
        <p:xfrm>
          <a:off x="702101" y="627321"/>
          <a:ext cx="2421258" cy="3460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4724046" imgH="6753176" progId="Acrobat.Document.DC">
                  <p:embed/>
                </p:oleObj>
              </mc:Choice>
              <mc:Fallback>
                <p:oleObj name="Acrobat Document" r:id="rId3" imgW="4724046" imgH="6753176" progId="Acrobat.Document.DC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8CF08C9C-FCCC-8DB0-31D2-53AD62AEFC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2101" y="627321"/>
                        <a:ext cx="2421258" cy="34608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627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620D9F-B3D4-F888-DADE-229CFFEDAA45}"/>
              </a:ext>
            </a:extLst>
          </p:cNvPr>
          <p:cNvSpPr txBox="1"/>
          <p:nvPr/>
        </p:nvSpPr>
        <p:spPr>
          <a:xfrm>
            <a:off x="228600" y="89446"/>
            <a:ext cx="7162800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indent="-233363">
              <a:buFont typeface="Wingdings" panose="05000000000000000000" pitchFamily="2" charset="2"/>
              <a:buChar char="ü"/>
            </a:pP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memeriksa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apakah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asli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memeriksa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kecacatan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hasil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editannya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v-SE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 pengamatan yang teliti atau dengan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menggunakan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perangkat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lunak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tertentu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33363" indent="-233363"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lainnya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mencari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asli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hasil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editan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tersebut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Langkah-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langkah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574675" indent="-342900">
              <a:buFont typeface="+mj-lt"/>
              <a:buAutoNum type="arabicParenR"/>
            </a:pP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Ketik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alamat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URL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berikut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‘images.google.com’ di </a:t>
            </a:r>
            <a:r>
              <a:rPr lang="en-US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browser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574675" indent="-342900">
              <a:buFont typeface="+mj-lt"/>
              <a:buAutoNum type="arabicParenR"/>
            </a:pP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ikon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kamera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mengupload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Pada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kotak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dialog yang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muncul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tab Upload an image.</a:t>
            </a:r>
          </a:p>
          <a:p>
            <a:pPr marL="574675" indent="-342900">
              <a:buFont typeface="+mj-lt"/>
              <a:buAutoNum type="arabicParenR"/>
            </a:pP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tombol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 file,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kemudian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buka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direktori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mana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ingin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pencarian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disimpan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74675" indent="-342900">
              <a:buFont typeface="+mj-lt"/>
              <a:buAutoNum type="arabicParenR"/>
            </a:pPr>
            <a:r>
              <a:rPr lang="nl-NL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Pilih </a:t>
            </a:r>
            <a:r>
              <a:rPr lang="nl-NL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</a:t>
            </a:r>
            <a:r>
              <a:rPr lang="nl-NL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gambar tersebut dan Google </a:t>
            </a:r>
            <a:r>
              <a:rPr lang="sv-SE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 melakukan pencarian gambar yang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mirip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secara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otomatis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menampilkan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hasil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pencarian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74675" indent="-342900">
              <a:buFont typeface="+mj-lt"/>
              <a:buAutoNum type="arabicParenR"/>
            </a:pPr>
            <a:r>
              <a:rPr lang="nn-NO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Jika mengklik ikon gambar yang ditampilkan di halaman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hasil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pencarian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berbagai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 </a:t>
            </a:r>
            <a:r>
              <a:rPr lang="en-US" sz="1700" i="1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halaman</a:t>
            </a:r>
            <a:r>
              <a:rPr lang="en-US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web </a:t>
            </a:r>
            <a:r>
              <a:rPr lang="en-US" sz="1700" i="1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7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v-SE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memuat gambar tersebut akan ditampilkan.</a:t>
            </a:r>
          </a:p>
          <a:p>
            <a:pPr marL="574675" indent="-342900">
              <a:buFont typeface="+mj-lt"/>
              <a:buAutoNum type="arabicParenR"/>
            </a:pP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Bandingkan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narasi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berbagai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halaman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web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tersebut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mengecek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narasi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sebenarnya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v-SE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gambar tersebut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F1786-D028-964A-8D8B-761FE6D0F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352" y="89446"/>
            <a:ext cx="166687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5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4237514-7973-8A67-C9B4-4EA1CA5DEB4C}"/>
              </a:ext>
            </a:extLst>
          </p:cNvPr>
          <p:cNvGrpSpPr/>
          <p:nvPr/>
        </p:nvGrpSpPr>
        <p:grpSpPr>
          <a:xfrm>
            <a:off x="228600" y="35885"/>
            <a:ext cx="2764856" cy="461665"/>
            <a:chOff x="228600" y="1086758"/>
            <a:chExt cx="2272742" cy="46166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44832E2-9F57-5FA4-2C8A-7ACF41FA4CAA}"/>
                </a:ext>
              </a:extLst>
            </p:cNvPr>
            <p:cNvSpPr/>
            <p:nvPr/>
          </p:nvSpPr>
          <p:spPr>
            <a:xfrm>
              <a:off x="252684" y="1086758"/>
              <a:ext cx="22486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2.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Ujaran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Kebencian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3D11819-B8B3-EF4E-1038-72322FCD6E08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2272742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89B7F59-56A9-2BAD-1E5A-ECA4B839D729}"/>
              </a:ext>
            </a:extLst>
          </p:cNvPr>
          <p:cNvSpPr txBox="1"/>
          <p:nvPr/>
        </p:nvSpPr>
        <p:spPr>
          <a:xfrm>
            <a:off x="152400" y="590550"/>
            <a:ext cx="63246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nn-NO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Ujaran kebencian dapat ditujukan kepada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tertentu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lembaga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pejabat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negara,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maupun</a:t>
            </a:r>
            <a:r>
              <a:rPr lang="en-U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suku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agama,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antargolongan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(SARA)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tertentu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dikenakan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jerat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hukum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sesuai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Nomor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11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Tahun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2008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ITE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28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ayat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 dan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Nomor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19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Tahun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v-SE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2016 tentang Perubahan atas Undang-Undang Nomor 11 Tahun 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2008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Transaksi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Elektronik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45A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ayat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EB906C-1828-5185-60B5-4A05DEB0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590550"/>
            <a:ext cx="1371600" cy="176905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170163F-2F98-97AA-C66F-FC0B6B594FAE}"/>
              </a:ext>
            </a:extLst>
          </p:cNvPr>
          <p:cNvGrpSpPr/>
          <p:nvPr/>
        </p:nvGrpSpPr>
        <p:grpSpPr>
          <a:xfrm>
            <a:off x="239233" y="2876550"/>
            <a:ext cx="5373006" cy="461665"/>
            <a:chOff x="228600" y="1086758"/>
            <a:chExt cx="4416669" cy="46166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AED1BF-9D0C-00F5-D774-F886D7EF63AC}"/>
                </a:ext>
              </a:extLst>
            </p:cNvPr>
            <p:cNvSpPr/>
            <p:nvPr/>
          </p:nvSpPr>
          <p:spPr>
            <a:xfrm>
              <a:off x="252684" y="1086758"/>
              <a:ext cx="439258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3.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Mengancam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Presiden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/Wakil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Presiden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70975A6-F961-F49F-EF49-A08C9A5E22AC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4313228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FEFE5B6-E580-B966-E980-635074BAA382}"/>
              </a:ext>
            </a:extLst>
          </p:cNvPr>
          <p:cNvSpPr txBox="1"/>
          <p:nvPr/>
        </p:nvSpPr>
        <p:spPr>
          <a:xfrm>
            <a:off x="152400" y="3387626"/>
            <a:ext cx="6400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sv-SE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ncaman yang ditujukan kepada Presiden atau wakil Presiden dapat dikategorikan sebagai tindakan makar.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v-SE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Tindakan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dikenakan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sanksi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sesuai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Kitab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Hukum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Pidana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(KUHP)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104.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4E857B-10A5-5552-EB28-EC370F3CB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0081" y="2801645"/>
            <a:ext cx="1363807" cy="176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8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A679F9-7C5A-B447-DD04-90560262029E}"/>
              </a:ext>
            </a:extLst>
          </p:cNvPr>
          <p:cNvSpPr txBox="1"/>
          <p:nvPr/>
        </p:nvSpPr>
        <p:spPr>
          <a:xfrm>
            <a:off x="228600" y="895350"/>
            <a:ext cx="66294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bentuk</a:t>
            </a:r>
            <a:r>
              <a:rPr lang="en-U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konten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negatif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lain yang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sering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disebarkan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media social</a:t>
            </a:r>
            <a:r>
              <a:rPr lang="en-U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aplikasi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internet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lainnya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yaitu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574675" indent="-285750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Pornografi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pornografi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anak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4675" indent="-285750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Perjudian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4675" indent="-285750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Penghinaan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fitnah/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baik</a:t>
            </a:r>
            <a:endParaRPr lang="en-US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4675" indent="-285750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Pengancaman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pemerasan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4675" indent="-285750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Konten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berbau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terorisme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radikalisme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Pengaturan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konten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negatif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berupa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pornografi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perjudian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penghinaan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diatur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RI </a:t>
            </a:r>
            <a:r>
              <a:rPr lang="es-E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nomor</a:t>
            </a:r>
            <a:r>
              <a:rPr lang="es-E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11 </a:t>
            </a:r>
            <a:r>
              <a:rPr lang="es-E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Tahun</a:t>
            </a:r>
            <a:r>
              <a:rPr lang="es-E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2008 </a:t>
            </a:r>
            <a:r>
              <a:rPr lang="es-E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s-E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ITE pada </a:t>
            </a:r>
            <a:r>
              <a:rPr lang="es-E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pasal</a:t>
            </a:r>
            <a:r>
              <a:rPr lang="es-E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27 dan </a:t>
            </a:r>
            <a:r>
              <a:rPr lang="es-E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s-E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nomor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19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tahun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2016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Perubahan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Atas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Nomor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11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Tahun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2008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Transaksi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Elektronik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45.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C5A5F11-E6E3-471E-1338-C6B1D3FCC5DC}"/>
              </a:ext>
            </a:extLst>
          </p:cNvPr>
          <p:cNvGrpSpPr/>
          <p:nvPr/>
        </p:nvGrpSpPr>
        <p:grpSpPr>
          <a:xfrm>
            <a:off x="381000" y="177652"/>
            <a:ext cx="4668711" cy="461665"/>
            <a:chOff x="228600" y="1086758"/>
            <a:chExt cx="3837730" cy="4616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FA3235-1587-F2B8-A76F-72BE58F8C0D6}"/>
                </a:ext>
              </a:extLst>
            </p:cNvPr>
            <p:cNvSpPr/>
            <p:nvPr/>
          </p:nvSpPr>
          <p:spPr>
            <a:xfrm>
              <a:off x="252684" y="1086758"/>
              <a:ext cx="38136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4.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Berbagai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Konten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Negatif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Lainnya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25E89F4-4EB9-EFD0-B6A0-E9D611E00672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383773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3315E26-831E-569E-E229-0C1165348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1428750"/>
            <a:ext cx="1447800" cy="208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2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656EC8-E17C-3074-4107-C1C20C8ED997}"/>
              </a:ext>
            </a:extLst>
          </p:cNvPr>
          <p:cNvGrpSpPr/>
          <p:nvPr/>
        </p:nvGrpSpPr>
        <p:grpSpPr>
          <a:xfrm>
            <a:off x="228600" y="177652"/>
            <a:ext cx="4361960" cy="461665"/>
            <a:chOff x="228600" y="1086758"/>
            <a:chExt cx="3585577" cy="46166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85F5E70-8684-5046-4334-A124D6B58929}"/>
                </a:ext>
              </a:extLst>
            </p:cNvPr>
            <p:cNvSpPr/>
            <p:nvPr/>
          </p:nvSpPr>
          <p:spPr>
            <a:xfrm>
              <a:off x="252684" y="1086758"/>
              <a:ext cx="35614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5.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Berbagai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Dampak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Negatif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Lain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2454ADD-2707-6E28-6FE5-E6A522F9A2BF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3585577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407F78F-27EE-1B4C-43DD-F775FEB0E737}"/>
              </a:ext>
            </a:extLst>
          </p:cNvPr>
          <p:cNvGrpSpPr/>
          <p:nvPr/>
        </p:nvGrpSpPr>
        <p:grpSpPr>
          <a:xfrm>
            <a:off x="228600" y="817423"/>
            <a:ext cx="4191000" cy="3631764"/>
            <a:chOff x="304800" y="133350"/>
            <a:chExt cx="4191000" cy="363176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B7075C5-5ED2-3EE7-5974-7D9EEC055D88}"/>
                </a:ext>
              </a:extLst>
            </p:cNvPr>
            <p:cNvSpPr/>
            <p:nvPr/>
          </p:nvSpPr>
          <p:spPr>
            <a:xfrm>
              <a:off x="304800" y="533460"/>
              <a:ext cx="4191000" cy="3231654"/>
            </a:xfrm>
            <a:prstGeom prst="rect">
              <a:avLst/>
            </a:prstGeom>
            <a:ln>
              <a:solidFill>
                <a:schemeClr val="accent2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Memanfaatkan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kebutaan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korban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terhadap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cara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teknologi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bekerja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serta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kelemahan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dari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sifat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dasar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emosi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manusia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Beberapa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modus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penipuan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yaitu</a:t>
              </a:r>
              <a:r>
                <a:rPr lang="nb-NO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nb-NO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mengirimkan sms dengan iming-iming hadiah</a:t>
              </a: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nb-NO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pura-pura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ingin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mengirimkan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uang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rekening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korban</a:t>
              </a: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meminta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uang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menggunakan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akun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media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sosial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orang lain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seolah-olah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penipu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adalah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pemilik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akun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sendiri</a:t>
              </a:r>
              <a:endPara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pura-pura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menjual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barang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fiktif</a:t>
              </a:r>
              <a:endParaRPr lang="nn-NO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E2CAC17-4735-7F0C-B223-C203818F99C0}"/>
                </a:ext>
              </a:extLst>
            </p:cNvPr>
            <p:cNvSpPr txBox="1"/>
            <p:nvPr/>
          </p:nvSpPr>
          <p:spPr>
            <a:xfrm>
              <a:off x="304800" y="133350"/>
              <a:ext cx="1600200" cy="400110"/>
            </a:xfrm>
            <a:prstGeom prst="rect">
              <a:avLst/>
            </a:prstGeom>
            <a:solidFill>
              <a:schemeClr val="accent2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a.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Penipuan</a:t>
              </a:r>
              <a:endParaRPr lang="id-ID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947722C-27BF-D069-1DA7-2C6CD7368CB9}"/>
              </a:ext>
            </a:extLst>
          </p:cNvPr>
          <p:cNvGrpSpPr/>
          <p:nvPr/>
        </p:nvGrpSpPr>
        <p:grpSpPr>
          <a:xfrm>
            <a:off x="4724400" y="817423"/>
            <a:ext cx="4191000" cy="3631764"/>
            <a:chOff x="304800" y="133350"/>
            <a:chExt cx="4191000" cy="36317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4BC5130-4635-404B-E9CE-78522C0E22B3}"/>
                </a:ext>
              </a:extLst>
            </p:cNvPr>
            <p:cNvSpPr/>
            <p:nvPr/>
          </p:nvSpPr>
          <p:spPr>
            <a:xfrm>
              <a:off x="304800" y="533460"/>
              <a:ext cx="4191000" cy="3231654"/>
            </a:xfrm>
            <a:prstGeom prst="rect">
              <a:avLst/>
            </a:prstGeom>
            <a:ln>
              <a:solidFill>
                <a:schemeClr val="accent5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Beberapa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bentuk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cyber bullying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yaitu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mengirim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pesan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bernada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ancaman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melalui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email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aplikasi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pesan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lainnya</a:t>
              </a:r>
              <a:endPara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menyebarkan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rumor yang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membuat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korban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menjadi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malu</a:t>
              </a:r>
              <a:endPara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it-IT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memposting ancaman kepada korban di media sosial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berpura-pura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menjadi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seseorang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mengancam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korban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masuk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akun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korban dan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memposting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sesuatu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mempermalukan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pemilik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akun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n-NO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3134957-359F-6CB1-1930-C68E69C6B652}"/>
                </a:ext>
              </a:extLst>
            </p:cNvPr>
            <p:cNvSpPr txBox="1"/>
            <p:nvPr/>
          </p:nvSpPr>
          <p:spPr>
            <a:xfrm>
              <a:off x="304800" y="133350"/>
              <a:ext cx="2057400" cy="400110"/>
            </a:xfrm>
            <a:prstGeom prst="rect">
              <a:avLst/>
            </a:prstGeom>
            <a:solidFill>
              <a:schemeClr val="accent5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b. </a:t>
              </a:r>
              <a:r>
                <a:rPr lang="en-US" sz="2000" b="1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Cyber bullying</a:t>
              </a:r>
              <a:endParaRPr lang="id-ID" sz="20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975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4A2CC91-48CF-FE27-BEF4-11B964BEDC7D}"/>
              </a:ext>
            </a:extLst>
          </p:cNvPr>
          <p:cNvGrpSpPr/>
          <p:nvPr/>
        </p:nvGrpSpPr>
        <p:grpSpPr>
          <a:xfrm>
            <a:off x="228600" y="285750"/>
            <a:ext cx="4495800" cy="2323714"/>
            <a:chOff x="304800" y="133350"/>
            <a:chExt cx="4495800" cy="232371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C37BFB6-0A45-AE5A-B0E5-149D6EE74D90}"/>
                </a:ext>
              </a:extLst>
            </p:cNvPr>
            <p:cNvSpPr/>
            <p:nvPr/>
          </p:nvSpPr>
          <p:spPr>
            <a:xfrm>
              <a:off x="304800" y="533460"/>
              <a:ext cx="4495800" cy="1923604"/>
            </a:xfrm>
            <a:prstGeom prst="rect">
              <a:avLst/>
            </a:prstGeom>
            <a:ln>
              <a:solidFill>
                <a:schemeClr val="accent4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Gejala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menarik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dari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interaksi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dengan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sesama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mengalihkan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perhatian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gadget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dikenal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dengan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istilah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phubbing 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phone snubbing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).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Perilaku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menyebabkan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interaksi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sosial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antara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dua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orang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dalam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sebuah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kelompok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menjadi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kurang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berkualitas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  <a:endParaRPr lang="nn-NO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E74C42-B413-C972-3D4A-EEFCDD8B5650}"/>
                </a:ext>
              </a:extLst>
            </p:cNvPr>
            <p:cNvSpPr txBox="1"/>
            <p:nvPr/>
          </p:nvSpPr>
          <p:spPr>
            <a:xfrm>
              <a:off x="304800" y="133350"/>
              <a:ext cx="4343400" cy="400110"/>
            </a:xfrm>
            <a:prstGeom prst="rect">
              <a:avLst/>
            </a:prstGeom>
            <a:solidFill>
              <a:schemeClr val="accent4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c.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Menurunnya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kualitas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interaksi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sosial</a:t>
              </a:r>
              <a:endParaRPr lang="id-ID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1927444-456E-95C3-35C5-526F1A0499FA}"/>
              </a:ext>
            </a:extLst>
          </p:cNvPr>
          <p:cNvGrpSpPr/>
          <p:nvPr/>
        </p:nvGrpSpPr>
        <p:grpSpPr>
          <a:xfrm>
            <a:off x="5029200" y="285750"/>
            <a:ext cx="3810000" cy="4154984"/>
            <a:chOff x="304800" y="133350"/>
            <a:chExt cx="3810000" cy="415498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A6DA67-CC86-84D8-04E6-2A42CD99C128}"/>
                </a:ext>
              </a:extLst>
            </p:cNvPr>
            <p:cNvSpPr/>
            <p:nvPr/>
          </p:nvSpPr>
          <p:spPr>
            <a:xfrm>
              <a:off x="304800" y="533460"/>
              <a:ext cx="3810000" cy="3754874"/>
            </a:xfrm>
            <a:prstGeom prst="rect">
              <a:avLst/>
            </a:prstGeom>
            <a:ln>
              <a:solidFill>
                <a:schemeClr val="accent6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Dapat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terjadi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karena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terlalu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lama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menghabiskan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waktu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di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depan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komputer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gadget lain.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Tanda-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tanda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kecanduan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sv-SE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teknologi dapat dilihat dari perilaku pengguna, yaitu:</a:t>
              </a: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fi-FI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tidak bersemangat melakukan aktivitas lain selain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bermain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dengan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gadget</a:t>
              </a: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susah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diajak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berkomunikasi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karena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perhatian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selalu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tertuju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pada 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smartphone</a:t>
              </a:r>
              <a:endParaRPr lang="en-US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574675" indent="-285750">
                <a:buFont typeface="Wingdings" panose="05000000000000000000" pitchFamily="2" charset="2"/>
                <a:buChar char="§"/>
              </a:pP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mudah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emosi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jika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tidak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menggunakan</a:t>
              </a:r>
              <a:r>
                <a:rPr lang="en-US" sz="17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7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smartphone</a:t>
              </a:r>
              <a:endParaRPr lang="nn-NO" sz="17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B3A5B28-86C8-54C9-22CA-958876460628}"/>
                </a:ext>
              </a:extLst>
            </p:cNvPr>
            <p:cNvSpPr txBox="1"/>
            <p:nvPr/>
          </p:nvSpPr>
          <p:spPr>
            <a:xfrm>
              <a:off x="304800" y="133350"/>
              <a:ext cx="2667000" cy="400110"/>
            </a:xfrm>
            <a:prstGeom prst="rect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d.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Kecanduan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teknologi</a:t>
              </a:r>
              <a:endParaRPr lang="id-ID" sz="20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0B7380-3F96-2AD1-F7F0-89AAB0EB615F}"/>
              </a:ext>
            </a:extLst>
          </p:cNvPr>
          <p:cNvGrpSpPr/>
          <p:nvPr/>
        </p:nvGrpSpPr>
        <p:grpSpPr>
          <a:xfrm>
            <a:off x="981791" y="2724150"/>
            <a:ext cx="3133010" cy="1939718"/>
            <a:chOff x="228601" y="2724150"/>
            <a:chExt cx="3133010" cy="19397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D09E02D-5A04-0D31-7959-518E51698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1" y="2724150"/>
              <a:ext cx="2929708" cy="1676400"/>
            </a:xfrm>
            <a:prstGeom prst="rect">
              <a:avLst/>
            </a:prstGeom>
          </p:spPr>
        </p:pic>
        <p:sp>
          <p:nvSpPr>
            <p:cNvPr id="13" name="TextBox 16">
              <a:extLst>
                <a:ext uri="{FF2B5EF4-FFF2-40B4-BE49-F238E27FC236}">
                  <a16:creationId xmlns:a16="http://schemas.microsoft.com/office/drawing/2014/main" id="{F9D89F12-60B9-9D49-9453-42741DE1C472}"/>
                </a:ext>
              </a:extLst>
            </p:cNvPr>
            <p:cNvSpPr txBox="1"/>
            <p:nvPr/>
          </p:nvSpPr>
          <p:spPr>
            <a:xfrm>
              <a:off x="859801" y="4340703"/>
              <a:ext cx="151027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b="1" i="1" dirty="0">
                  <a:latin typeface="Calibri" panose="020F0502020204030204" pitchFamily="34" charset="0"/>
                </a:rPr>
                <a:t>Phone snubbing</a:t>
              </a:r>
            </a:p>
          </p:txBody>
        </p:sp>
        <p:sp>
          <p:nvSpPr>
            <p:cNvPr id="14" name="TextBox 17">
              <a:extLst>
                <a:ext uri="{FF2B5EF4-FFF2-40B4-BE49-F238E27FC236}">
                  <a16:creationId xmlns:a16="http://schemas.microsoft.com/office/drawing/2014/main" id="{ACC5B504-03FC-BFFE-5828-68F714CC07E9}"/>
                </a:ext>
              </a:extLst>
            </p:cNvPr>
            <p:cNvSpPr txBox="1"/>
            <p:nvPr/>
          </p:nvSpPr>
          <p:spPr>
            <a:xfrm rot="16200000">
              <a:off x="2505760" y="3486179"/>
              <a:ext cx="14654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000" dirty="0" err="1">
                  <a:latin typeface="Calibri" panose="020F0502020204030204" pitchFamily="34" charset="0"/>
                </a:rPr>
                <a:t>Sumber</a:t>
              </a:r>
              <a:r>
                <a:rPr lang="en-ID" sz="1000" dirty="0">
                  <a:latin typeface="Calibri" panose="020F0502020204030204" pitchFamily="34" charset="0"/>
                </a:rPr>
                <a:t>: </a:t>
              </a:r>
              <a:r>
                <a:rPr lang="en-US" sz="1000" i="1" dirty="0">
                  <a:latin typeface="Calibri" panose="020F0502020204030204" pitchFamily="34" charset="0"/>
                </a:rPr>
                <a:t>pixabay.com</a:t>
              </a:r>
              <a:endParaRPr lang="en-ID" sz="1000" i="1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087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BFF0C51-0386-EC5E-DE78-1D64168D3B48}"/>
              </a:ext>
            </a:extLst>
          </p:cNvPr>
          <p:cNvGrpSpPr/>
          <p:nvPr/>
        </p:nvGrpSpPr>
        <p:grpSpPr>
          <a:xfrm>
            <a:off x="228600" y="133350"/>
            <a:ext cx="4191000" cy="4431983"/>
            <a:chOff x="304800" y="133350"/>
            <a:chExt cx="4191000" cy="443198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7637F4-9336-AE3F-8EE5-CE7AF52D1D06}"/>
                </a:ext>
              </a:extLst>
            </p:cNvPr>
            <p:cNvSpPr/>
            <p:nvPr/>
          </p:nvSpPr>
          <p:spPr>
            <a:xfrm>
              <a:off x="304800" y="533460"/>
              <a:ext cx="4191000" cy="4031873"/>
            </a:xfrm>
            <a:prstGeom prst="rect">
              <a:avLst/>
            </a:prstGeom>
            <a:ln>
              <a:solidFill>
                <a:schemeClr val="accent3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Perilaku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dapat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mengganggu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kesehatan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Penggunaan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smartphone 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yang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terlalu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lama,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sehingga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pola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makan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istirahat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menjadi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tidak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teratur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Kurangnya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interaksi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dengan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orang lain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akibat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terlalu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lama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dengan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smartphone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sehingga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nb-NO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menyebabkan gangguan mental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Menurunnya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tingkat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konsentrasi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kemampuan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berpikir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serta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stres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Terkena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penyakit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repetitive stress injury 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pada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bagian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tubuh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tertentu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karena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melakukan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gerakan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sama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secara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berulang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dalam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jangka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sv-SE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yang lama.</a:t>
              </a:r>
              <a:endParaRPr lang="en-US" sz="16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sv-SE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Menurunnya kebugaran tubuh dan mengalami obesitas karena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kurangnya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gerakan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tubuh</a:t>
              </a:r>
              <a:endParaRPr lang="nn-NO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138542A-E666-1AB1-B5AE-5D117AF4DC59}"/>
                </a:ext>
              </a:extLst>
            </p:cNvPr>
            <p:cNvSpPr txBox="1"/>
            <p:nvPr/>
          </p:nvSpPr>
          <p:spPr>
            <a:xfrm>
              <a:off x="304800" y="133350"/>
              <a:ext cx="3048000" cy="400110"/>
            </a:xfrm>
            <a:prstGeom prst="rect">
              <a:avLst/>
            </a:prstGeom>
            <a:solidFill>
              <a:schemeClr val="accent3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e.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Menurunnya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kesehatan</a:t>
              </a:r>
              <a:endParaRPr lang="id-ID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994E7D3-A2E3-3CD7-09AA-8EA715479D50}"/>
              </a:ext>
            </a:extLst>
          </p:cNvPr>
          <p:cNvGrpSpPr/>
          <p:nvPr/>
        </p:nvGrpSpPr>
        <p:grpSpPr>
          <a:xfrm>
            <a:off x="4724400" y="133350"/>
            <a:ext cx="4191000" cy="1231107"/>
            <a:chOff x="304800" y="133350"/>
            <a:chExt cx="4191000" cy="123110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84EEF69-60B7-CED2-FE3E-0B1DFB7F1220}"/>
                </a:ext>
              </a:extLst>
            </p:cNvPr>
            <p:cNvSpPr/>
            <p:nvPr/>
          </p:nvSpPr>
          <p:spPr>
            <a:xfrm>
              <a:off x="304800" y="533460"/>
              <a:ext cx="4191000" cy="830997"/>
            </a:xfrm>
            <a:prstGeom prst="rect">
              <a:avLst/>
            </a:prstGeom>
            <a:ln>
              <a:solidFill>
                <a:schemeClr val="accent2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Spammer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dapat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berupa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manusia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nyata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bot, yang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menyebarkan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spam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dalam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bentuk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komentar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berupa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iklan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pesan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lainnya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n-NO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B7087B-9EBD-CC52-F664-C3618EFFD0EA}"/>
                </a:ext>
              </a:extLst>
            </p:cNvPr>
            <p:cNvSpPr txBox="1"/>
            <p:nvPr/>
          </p:nvSpPr>
          <p:spPr>
            <a:xfrm>
              <a:off x="304800" y="133350"/>
              <a:ext cx="1143002" cy="400110"/>
            </a:xfrm>
            <a:prstGeom prst="rect">
              <a:avLst/>
            </a:prstGeom>
            <a:solidFill>
              <a:schemeClr val="accent2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f. </a:t>
              </a:r>
              <a:r>
                <a:rPr lang="en-US" sz="2000" b="1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Spam</a:t>
              </a:r>
              <a:endParaRPr lang="id-ID" sz="20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93A8AB-44C3-09BD-7CD4-F364B1D5D0E1}"/>
              </a:ext>
            </a:extLst>
          </p:cNvPr>
          <p:cNvGrpSpPr/>
          <p:nvPr/>
        </p:nvGrpSpPr>
        <p:grpSpPr>
          <a:xfrm>
            <a:off x="4724400" y="1504950"/>
            <a:ext cx="4191000" cy="1477328"/>
            <a:chOff x="304800" y="133350"/>
            <a:chExt cx="4191000" cy="147732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0EC90D-24C5-9D90-6E11-7E5D5033A728}"/>
                </a:ext>
              </a:extLst>
            </p:cNvPr>
            <p:cNvSpPr/>
            <p:nvPr/>
          </p:nvSpPr>
          <p:spPr>
            <a:xfrm>
              <a:off x="304800" y="533460"/>
              <a:ext cx="4191000" cy="1077218"/>
            </a:xfrm>
            <a:prstGeom prst="rect">
              <a:avLst/>
            </a:prstGeom>
            <a:ln>
              <a:solidFill>
                <a:schemeClr val="accent6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Tuntutan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agar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terlihat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‘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mewah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’ di media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sosial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seringkali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membuat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orang-orang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memanipulasi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tampak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di media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sosial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menjadi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jauh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lebih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hebat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dari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kenyataannya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n-NO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1FDAA93-347E-14AA-A76A-C6AF2242DC2A}"/>
                </a:ext>
              </a:extLst>
            </p:cNvPr>
            <p:cNvSpPr txBox="1"/>
            <p:nvPr/>
          </p:nvSpPr>
          <p:spPr>
            <a:xfrm>
              <a:off x="304800" y="133350"/>
              <a:ext cx="2819400" cy="400110"/>
            </a:xfrm>
            <a:prstGeom prst="rect">
              <a:avLst/>
            </a:prstGeom>
            <a:solidFill>
              <a:schemeClr val="accent6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g.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Memanipulasi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jati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diri</a:t>
              </a:r>
              <a:endParaRPr lang="id-ID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50D037C-8123-54A9-BBB8-1B96BF0D7B5B}"/>
              </a:ext>
            </a:extLst>
          </p:cNvPr>
          <p:cNvGrpSpPr/>
          <p:nvPr/>
        </p:nvGrpSpPr>
        <p:grpSpPr>
          <a:xfrm>
            <a:off x="4724400" y="3105150"/>
            <a:ext cx="4191000" cy="1477328"/>
            <a:chOff x="304800" y="133350"/>
            <a:chExt cx="4191000" cy="14773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FD46213-871D-9B19-FA62-A9C749E23994}"/>
                </a:ext>
              </a:extLst>
            </p:cNvPr>
            <p:cNvSpPr/>
            <p:nvPr/>
          </p:nvSpPr>
          <p:spPr>
            <a:xfrm>
              <a:off x="304800" y="533460"/>
              <a:ext cx="4191000" cy="1077218"/>
            </a:xfrm>
            <a:prstGeom prst="rect">
              <a:avLst/>
            </a:prstGeom>
            <a:ln>
              <a:solidFill>
                <a:schemeClr val="accent5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sv-SE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Informasi yang tidak disaring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dahulu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dapat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membuat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berpikir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berlebihan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sehingga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emosi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tidak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terkontrol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stres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berlebih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dan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menurunnya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konsentrasi</a:t>
              </a:r>
              <a:r>
                <a:rPr lang="en-US" sz="16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n-NO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C8C9E81-5191-2C00-448C-7E79D7FC71E7}"/>
                </a:ext>
              </a:extLst>
            </p:cNvPr>
            <p:cNvSpPr txBox="1"/>
            <p:nvPr/>
          </p:nvSpPr>
          <p:spPr>
            <a:xfrm>
              <a:off x="304800" y="133350"/>
              <a:ext cx="3352800" cy="400110"/>
            </a:xfrm>
            <a:prstGeom prst="rect">
              <a:avLst/>
            </a:prstGeom>
            <a:solidFill>
              <a:schemeClr val="accent5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h.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Informasi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berlebihan</a:t>
              </a:r>
              <a:endParaRPr lang="id-ID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233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15FFFE-FB17-42DE-BB0E-F1B7533FA732}"/>
              </a:ext>
            </a:extLst>
          </p:cNvPr>
          <p:cNvSpPr txBox="1"/>
          <p:nvPr/>
        </p:nvSpPr>
        <p:spPr>
          <a:xfrm>
            <a:off x="6858000" y="419571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100" dirty="0" err="1">
                <a:solidFill>
                  <a:schemeClr val="bg1"/>
                </a:solidFill>
              </a:rPr>
              <a:t>Sumber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100" i="1" dirty="0" err="1">
                <a:solidFill>
                  <a:schemeClr val="bg1"/>
                </a:solidFill>
              </a:rPr>
              <a:t>shutterstock.com</a:t>
            </a:r>
            <a:endParaRPr lang="en-ID" sz="1100" i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66800" y="461986"/>
            <a:ext cx="6630024" cy="928141"/>
            <a:chOff x="837576" y="762468"/>
            <a:chExt cx="6630024" cy="928141"/>
          </a:xfrm>
        </p:grpSpPr>
        <p:sp>
          <p:nvSpPr>
            <p:cNvPr id="14" name="Parallelogram 13"/>
            <p:cNvSpPr/>
            <p:nvPr/>
          </p:nvSpPr>
          <p:spPr>
            <a:xfrm>
              <a:off x="837576" y="795727"/>
              <a:ext cx="6630024" cy="894882"/>
            </a:xfrm>
            <a:prstGeom prst="parallelogram">
              <a:avLst>
                <a:gd name="adj" fmla="val 4531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テキスト プレースホルダー 17"/>
            <p:cNvSpPr txBox="1">
              <a:spLocks/>
            </p:cNvSpPr>
            <p:nvPr/>
          </p:nvSpPr>
          <p:spPr>
            <a:xfrm>
              <a:off x="1752600" y="762468"/>
              <a:ext cx="4876176" cy="894882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Clr>
                  <a:srgbClr val="FFA513"/>
                </a:buClr>
                <a:buNone/>
                <a:tabLst>
                  <a:tab pos="914400" algn="l"/>
                </a:tabLst>
                <a:defRPr/>
              </a:pPr>
              <a:r>
                <a:rPr lang="nn-NO" sz="2400" b="1" dirty="0">
                  <a:solidFill>
                    <a:schemeClr val="tx1"/>
                  </a:solidFill>
                </a:rPr>
                <a:t>DAMPAK SOSIAL INFORMATIKA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24" y="290068"/>
            <a:ext cx="1304436" cy="122519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3912" y="406375"/>
            <a:ext cx="864660" cy="99257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3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Bab</a:t>
            </a:r>
          </a:p>
          <a:p>
            <a:pPr algn="ctr"/>
            <a:r>
              <a:rPr lang="en-US" sz="3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5417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FDEAC79-CD14-4246-ACB6-0F49EAF215A7}"/>
              </a:ext>
            </a:extLst>
          </p:cNvPr>
          <p:cNvSpPr txBox="1"/>
          <p:nvPr/>
        </p:nvSpPr>
        <p:spPr>
          <a:xfrm>
            <a:off x="144444" y="1450181"/>
            <a:ext cx="57155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b="1" dirty="0">
                <a:latin typeface="Calibri" panose="020F0502020204030204" pitchFamily="34" charset="0"/>
              </a:rPr>
              <a:t>Media Sosial </a:t>
            </a:r>
            <a:r>
              <a:rPr lang="id-ID" dirty="0">
                <a:latin typeface="Calibri" panose="020F0502020204030204" pitchFamily="34" charset="0"/>
              </a:rPr>
              <a:t>dapat didefinisikan sebagai saluran komunikasi kolektif yang dilakukan secara </a:t>
            </a:r>
            <a:r>
              <a:rPr lang="id-ID" i="1" dirty="0">
                <a:latin typeface="Calibri" panose="020F0502020204030204" pitchFamily="34" charset="0"/>
              </a:rPr>
              <a:t>online </a:t>
            </a:r>
            <a:r>
              <a:rPr lang="id-ID" dirty="0">
                <a:latin typeface="Calibri" panose="020F0502020204030204" pitchFamily="34" charset="0"/>
              </a:rPr>
              <a:t>dan memungkinkan penggunanya untuk saling berinteraksi, berbagi konten, dan berkolaborasi dalam komunitas.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Terdapat berbagai jenis media sosial yang muncul dan dapat dibedakan menjadi beberapa tipe, diantaranya forum, </a:t>
            </a:r>
            <a:r>
              <a:rPr lang="id-ID" i="1" dirty="0">
                <a:latin typeface="Calibri" panose="020F0502020204030204" pitchFamily="34" charset="0"/>
              </a:rPr>
              <a:t>microblogging, social networking, social bookmarking, social curation</a:t>
            </a:r>
            <a:r>
              <a:rPr lang="id-ID" dirty="0">
                <a:latin typeface="Calibri" panose="020F0502020204030204" pitchFamily="34" charset="0"/>
              </a:rPr>
              <a:t>, dan </a:t>
            </a:r>
            <a:r>
              <a:rPr lang="id-ID" i="1" dirty="0">
                <a:latin typeface="Calibri" panose="020F0502020204030204" pitchFamily="34" charset="0"/>
              </a:rPr>
              <a:t>wikis.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Saat ini, tersedia banyak media sosial yang tersedia di internet, seperti Facebook, Instagram, Twitter, Youtube, LinkedIn, dan Whatsapp.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d-ID" dirty="0">
              <a:latin typeface="Calibri" panose="020F05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68A87F-5D1B-4604-9091-91793A932349}"/>
              </a:ext>
            </a:extLst>
          </p:cNvPr>
          <p:cNvGrpSpPr/>
          <p:nvPr/>
        </p:nvGrpSpPr>
        <p:grpSpPr>
          <a:xfrm>
            <a:off x="6058041" y="1509728"/>
            <a:ext cx="3248026" cy="2124043"/>
            <a:chOff x="6172199" y="1372736"/>
            <a:chExt cx="3248026" cy="212404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C84C08-562F-4601-9A01-45F09005F498}"/>
                </a:ext>
              </a:extLst>
            </p:cNvPr>
            <p:cNvSpPr txBox="1"/>
            <p:nvPr/>
          </p:nvSpPr>
          <p:spPr>
            <a:xfrm>
              <a:off x="6172199" y="3189002"/>
              <a:ext cx="29415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>
                  <a:latin typeface="Calibri" panose="020F0502020204030204" pitchFamily="34" charset="0"/>
                </a:rPr>
                <a:t>Berbagai Macam Sosial Media</a:t>
              </a:r>
              <a:r>
                <a:rPr lang="en-US" sz="1400" b="1" dirty="0">
                  <a:latin typeface="Calibri" panose="020F0502020204030204" pitchFamily="34" charset="0"/>
                </a:rPr>
                <a:t>.</a:t>
              </a:r>
            </a:p>
          </p:txBody>
        </p:sp>
        <p:pic>
          <p:nvPicPr>
            <p:cNvPr id="16386" name="Picture 2">
              <a:extLst>
                <a:ext uri="{FF2B5EF4-FFF2-40B4-BE49-F238E27FC236}">
                  <a16:creationId xmlns:a16="http://schemas.microsoft.com/office/drawing/2014/main" id="{E4AC157D-9F50-4BA1-B760-8B6A03005C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199" y="1372736"/>
              <a:ext cx="3049979" cy="1714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807B45E-686A-4077-9367-DC1609EABD5F}"/>
                </a:ext>
              </a:extLst>
            </p:cNvPr>
            <p:cNvSpPr txBox="1"/>
            <p:nvPr/>
          </p:nvSpPr>
          <p:spPr>
            <a:xfrm>
              <a:off x="7086600" y="2936270"/>
              <a:ext cx="2333625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1000" dirty="0" err="1">
                  <a:latin typeface="Calibri" panose="020F0502020204030204" pitchFamily="34" charset="0"/>
                </a:rPr>
                <a:t>Sumber</a:t>
              </a:r>
              <a:r>
                <a:rPr lang="en-ID" sz="1000" dirty="0">
                  <a:latin typeface="Calibri" panose="020F0502020204030204" pitchFamily="34" charset="0"/>
                </a:rPr>
                <a:t>: </a:t>
              </a:r>
              <a:r>
                <a:rPr lang="en-ID" sz="1000" i="1" dirty="0">
                  <a:latin typeface="Calibri" panose="020F0502020204030204" pitchFamily="34" charset="0"/>
                </a:rPr>
                <a:t>commons.wikimedia.org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406F6EE-D1A9-A09D-AF33-5A1EF2B213D1}"/>
              </a:ext>
            </a:extLst>
          </p:cNvPr>
          <p:cNvGrpSpPr/>
          <p:nvPr/>
        </p:nvGrpSpPr>
        <p:grpSpPr>
          <a:xfrm>
            <a:off x="228600" y="57150"/>
            <a:ext cx="6324600" cy="835453"/>
            <a:chOff x="228600" y="90411"/>
            <a:chExt cx="6324600" cy="835453"/>
          </a:xfrm>
        </p:grpSpPr>
        <p:sp>
          <p:nvSpPr>
            <p:cNvPr id="11" name="テキスト プレースホルダー 5">
              <a:extLst>
                <a:ext uri="{FF2B5EF4-FFF2-40B4-BE49-F238E27FC236}">
                  <a16:creationId xmlns:a16="http://schemas.microsoft.com/office/drawing/2014/main" id="{83CD4776-E455-DC52-A1DC-FC41FE3BC262}"/>
                </a:ext>
              </a:extLst>
            </p:cNvPr>
            <p:cNvSpPr txBox="1">
              <a:spLocks/>
            </p:cNvSpPr>
            <p:nvPr/>
          </p:nvSpPr>
          <p:spPr>
            <a:xfrm>
              <a:off x="228600" y="285601"/>
              <a:ext cx="699120" cy="46608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lIns="163275" tIns="81638" rIns="163275" bIns="81638" rtlCol="0">
              <a:noAutofit/>
            </a:bodyPr>
            <a:lstStyle>
              <a:lvl1pPr marL="0" indent="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kumimoji="1" sz="2400" kern="1200" baseline="0">
                  <a:solidFill>
                    <a:schemeClr val="tx2"/>
                  </a:solidFill>
                  <a:latin typeface="Route 159 UltraLight" pitchFamily="50" charset="0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632753" rtl="0" eaLnBrk="1" fontAlgn="auto" latinLnBrk="0" hangingPunct="1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+mn-cs"/>
              </a:endParaRPr>
            </a:p>
          </p:txBody>
        </p:sp>
        <p:sp>
          <p:nvSpPr>
            <p:cNvPr id="12" name="直角三角形 10">
              <a:extLst>
                <a:ext uri="{FF2B5EF4-FFF2-40B4-BE49-F238E27FC236}">
                  <a16:creationId xmlns:a16="http://schemas.microsoft.com/office/drawing/2014/main" id="{7701CD44-D9B7-C57D-2B3B-44D9444431A7}"/>
                </a:ext>
              </a:extLst>
            </p:cNvPr>
            <p:cNvSpPr/>
            <p:nvPr/>
          </p:nvSpPr>
          <p:spPr>
            <a:xfrm rot="5400000">
              <a:off x="694423" y="692567"/>
              <a:ext cx="186433" cy="280161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/>
                <a:cs typeface="+mn-cs"/>
              </a:endParaRPr>
            </a:p>
          </p:txBody>
        </p:sp>
        <p:sp>
          <p:nvSpPr>
            <p:cNvPr id="13" name="テキスト プレースホルダー 6">
              <a:extLst>
                <a:ext uri="{FF2B5EF4-FFF2-40B4-BE49-F238E27FC236}">
                  <a16:creationId xmlns:a16="http://schemas.microsoft.com/office/drawing/2014/main" id="{FF689ABD-24DF-604F-A0D4-A7C22DC21FFC}"/>
                </a:ext>
              </a:extLst>
            </p:cNvPr>
            <p:cNvSpPr txBox="1">
              <a:spLocks/>
            </p:cNvSpPr>
            <p:nvPr/>
          </p:nvSpPr>
          <p:spPr>
            <a:xfrm>
              <a:off x="845768" y="90411"/>
              <a:ext cx="5707432" cy="567680"/>
            </a:xfrm>
            <a:prstGeom prst="rect">
              <a:avLst/>
            </a:prstGeom>
          </p:spPr>
          <p:txBody>
            <a:bodyPr vert="horz" lIns="163275" tIns="81638" rIns="163275" bIns="81638" rtlCol="0" anchor="t">
              <a:noAutofit/>
            </a:bodyPr>
            <a:lstStyle>
              <a:lvl1pPr marL="0" indent="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kumimoji="1" sz="3200" i="0" kern="1200" baseline="0">
                  <a:solidFill>
                    <a:schemeClr val="accent1"/>
                  </a:solidFill>
                  <a:latin typeface="Route 159 SemiBold" pitchFamily="50" charset="0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Media </a:t>
              </a:r>
              <a:r>
                <a:rPr lang="en-US" b="1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Sosial</a:t>
              </a:r>
              <a:r>
                <a:rPr lang="en-US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 dan </a:t>
              </a:r>
              <a:r>
                <a:rPr lang="en-US" b="1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Manfaatnya</a:t>
              </a:r>
              <a:endParaRPr lang="en-US" b="1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正方形/長方形 15">
              <a:extLst>
                <a:ext uri="{FF2B5EF4-FFF2-40B4-BE49-F238E27FC236}">
                  <a16:creationId xmlns:a16="http://schemas.microsoft.com/office/drawing/2014/main" id="{B853600D-C39C-311B-561B-DBE9727D8BAA}"/>
                </a:ext>
              </a:extLst>
            </p:cNvPr>
            <p:cNvSpPr/>
            <p:nvPr/>
          </p:nvSpPr>
          <p:spPr>
            <a:xfrm>
              <a:off x="1005738" y="701030"/>
              <a:ext cx="5052304" cy="45719"/>
            </a:xfrm>
            <a:prstGeom prst="rect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257A2CA-3815-7567-0AF5-EF1B3277AB1C}"/>
                </a:ext>
              </a:extLst>
            </p:cNvPr>
            <p:cNvSpPr txBox="1"/>
            <p:nvPr/>
          </p:nvSpPr>
          <p:spPr>
            <a:xfrm>
              <a:off x="364462" y="216220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A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88A6D4-C4AB-1E4F-80DD-9AF469F666CE}"/>
              </a:ext>
            </a:extLst>
          </p:cNvPr>
          <p:cNvGrpSpPr/>
          <p:nvPr/>
        </p:nvGrpSpPr>
        <p:grpSpPr>
          <a:xfrm>
            <a:off x="240323" y="882335"/>
            <a:ext cx="2151185" cy="461665"/>
            <a:chOff x="228600" y="1086758"/>
            <a:chExt cx="1768297" cy="46166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165A178-2492-04EA-4A77-B52476C387DF}"/>
                </a:ext>
              </a:extLst>
            </p:cNvPr>
            <p:cNvSpPr/>
            <p:nvPr/>
          </p:nvSpPr>
          <p:spPr>
            <a:xfrm>
              <a:off x="252683" y="1086758"/>
              <a:ext cx="17442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1.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Media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Sosial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36DB4A1-7B4B-45E6-ACA1-4DA8A6AFAF69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1768297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544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4BBA8A8F-6080-424A-BA0C-E2F63C8BC345}"/>
              </a:ext>
            </a:extLst>
          </p:cNvPr>
          <p:cNvSpPr txBox="1"/>
          <p:nvPr/>
        </p:nvSpPr>
        <p:spPr>
          <a:xfrm>
            <a:off x="390885" y="506432"/>
            <a:ext cx="40668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Calibri" panose="020F0502020204030204" pitchFamily="34" charset="0"/>
              </a:rPr>
              <a:t>Untuk menjalankan fungsinya, media sosial dilengkapi dengan fitur-fitur sebagai berikut</a:t>
            </a:r>
            <a:r>
              <a:rPr lang="en-US" b="1" dirty="0">
                <a:latin typeface="Calibri" panose="020F0502020204030204" pitchFamily="34" charset="0"/>
              </a:rPr>
              <a:t>.</a:t>
            </a:r>
            <a:endParaRPr lang="id-ID" b="1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Akun Pengguna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Profil Pengguna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Teman-Teman, Pengikut, Grup, </a:t>
            </a:r>
            <a:r>
              <a:rPr lang="id-ID" i="1" dirty="0">
                <a:latin typeface="Calibri" panose="020F0502020204030204" pitchFamily="34" charset="0"/>
              </a:rPr>
              <a:t>Hashtag, </a:t>
            </a:r>
            <a:r>
              <a:rPr lang="id-ID" dirty="0">
                <a:latin typeface="Calibri" panose="020F0502020204030204" pitchFamily="34" charset="0"/>
              </a:rPr>
              <a:t>dan lain-lain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i="1" dirty="0">
                <a:latin typeface="Calibri" panose="020F0502020204030204" pitchFamily="34" charset="0"/>
              </a:rPr>
              <a:t>News Feed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Notifikasi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Memperbarui atau mem-</a:t>
            </a:r>
            <a:r>
              <a:rPr lang="id-ID" i="1" dirty="0">
                <a:latin typeface="Calibri" panose="020F0502020204030204" pitchFamily="34" charset="0"/>
              </a:rPr>
              <a:t>posting</a:t>
            </a:r>
            <a:r>
              <a:rPr lang="id-ID" dirty="0">
                <a:latin typeface="Calibri" panose="020F0502020204030204" pitchFamily="34" charset="0"/>
              </a:rPr>
              <a:t> informasi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Tombol </a:t>
            </a:r>
            <a:r>
              <a:rPr lang="id-ID" i="1" dirty="0">
                <a:latin typeface="Calibri" panose="020F0502020204030204" pitchFamily="34" charset="0"/>
              </a:rPr>
              <a:t>like </a:t>
            </a:r>
            <a:r>
              <a:rPr lang="id-ID" dirty="0">
                <a:latin typeface="Calibri" panose="020F0502020204030204" pitchFamily="34" charset="0"/>
              </a:rPr>
              <a:t>dan komentar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i="1" dirty="0">
                <a:latin typeface="Calibri" panose="020F0502020204030204" pitchFamily="34" charset="0"/>
              </a:rPr>
              <a:t>Review, Rating </a:t>
            </a:r>
            <a:r>
              <a:rPr lang="id-ID" dirty="0">
                <a:latin typeface="Calibri" panose="020F0502020204030204" pitchFamily="34" charset="0"/>
              </a:rPr>
              <a:t>atau Sistem Voting </a:t>
            </a:r>
            <a:endParaRPr lang="id-ID" i="1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d-ID" dirty="0">
              <a:latin typeface="Calibri" panose="020F050202020403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9A40056-419F-429B-B363-F364D801977D}"/>
              </a:ext>
            </a:extLst>
          </p:cNvPr>
          <p:cNvCxnSpPr>
            <a:cxnSpLocks/>
          </p:cNvCxnSpPr>
          <p:nvPr/>
        </p:nvCxnSpPr>
        <p:spPr>
          <a:xfrm flipH="1">
            <a:off x="4571999" y="448030"/>
            <a:ext cx="1" cy="3959613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B42FAF2-A8D1-462C-8E8E-E554B2D1D9E5}"/>
              </a:ext>
            </a:extLst>
          </p:cNvPr>
          <p:cNvSpPr txBox="1"/>
          <p:nvPr/>
        </p:nvSpPr>
        <p:spPr>
          <a:xfrm>
            <a:off x="4866915" y="502229"/>
            <a:ext cx="388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Calibri" panose="020F0502020204030204" pitchFamily="34" charset="0"/>
              </a:rPr>
              <a:t>Untuk melindungi diri dari agar tetap dapat menggunakan media sosial dengan nyaman, menyenangkan, dan terhidar dari bahaya, tersedia fitur-fitur sebagai berikut</a:t>
            </a:r>
            <a:r>
              <a:rPr lang="en-US" b="1" dirty="0">
                <a:latin typeface="Calibri" panose="020F0502020204030204" pitchFamily="34" charset="0"/>
              </a:rPr>
              <a:t>.</a:t>
            </a:r>
            <a:endParaRPr lang="id-ID" b="1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Mengatur profil dan privasi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i="1" dirty="0">
                <a:latin typeface="Calibri" panose="020F0502020204030204" pitchFamily="34" charset="0"/>
              </a:rPr>
              <a:t>Unfollow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i="1" dirty="0">
                <a:latin typeface="Calibri" panose="020F0502020204030204" pitchFamily="34" charset="0"/>
              </a:rPr>
              <a:t>Unfriend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i="1" dirty="0">
                <a:latin typeface="Calibri" panose="020F0502020204030204" pitchFamily="34" charset="0"/>
              </a:rPr>
              <a:t>Block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Mematikan Notifikasi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Menghentikan Komentar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Mengatur </a:t>
            </a:r>
            <a:r>
              <a:rPr lang="id-ID" i="1" dirty="0">
                <a:latin typeface="Calibri" panose="020F0502020204030204" pitchFamily="34" charset="0"/>
              </a:rPr>
              <a:t>Posting</a:t>
            </a:r>
            <a:r>
              <a:rPr lang="id-ID" dirty="0">
                <a:latin typeface="Calibri" panose="020F0502020204030204" pitchFamily="34" charset="0"/>
              </a:rPr>
              <a:t>-an dan Komentar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d-ID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95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2A0040CF-1567-4E37-B8BA-542F721246FA}"/>
              </a:ext>
            </a:extLst>
          </p:cNvPr>
          <p:cNvSpPr txBox="1"/>
          <p:nvPr/>
        </p:nvSpPr>
        <p:spPr>
          <a:xfrm>
            <a:off x="381000" y="1002089"/>
            <a:ext cx="79427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latin typeface="Calibri" panose="020F0502020204030204" pitchFamily="34" charset="0"/>
              </a:rPr>
              <a:t>Kehadiran media sosial memberikan manfaat dan pengaruh yang baik bagi kehidupan manusia, di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id-ID" dirty="0">
                <a:latin typeface="Calibri" panose="020F0502020204030204" pitchFamily="34" charset="0"/>
              </a:rPr>
              <a:t>antaranya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sebagai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berikut</a:t>
            </a:r>
            <a:r>
              <a:rPr lang="en-US" dirty="0">
                <a:latin typeface="Calibri" panose="020F0502020204030204" pitchFamily="34" charset="0"/>
              </a:rPr>
              <a:t>.</a:t>
            </a:r>
            <a:endParaRPr lang="id-ID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Membuat pengguna dapat terhubung dengan pengguna lain, baik yang telah dikenal di dunia nyata maupun orang-orang yang baru.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Mampu memberikan akses kepada pengguna akan berbagai budaya, pendapat, serta nilai-nilai dari orang-orang yang berasal dari berbagai budaya dan negara yang berbeda.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Menyediakan banyak informasi yang berasal dari penggunanya.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Memungkinkan pengguna memberikan pendapat dan memberikan kesempatan yang sama bagi semua orang untuk mebagikan pemikiran dan pendapat mereka kepada masyarakat.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CEED22D-E7F6-1BC7-A94E-A0EFA63230DB}"/>
              </a:ext>
            </a:extLst>
          </p:cNvPr>
          <p:cNvGrpSpPr/>
          <p:nvPr/>
        </p:nvGrpSpPr>
        <p:grpSpPr>
          <a:xfrm>
            <a:off x="501904" y="342886"/>
            <a:ext cx="4942181" cy="461665"/>
            <a:chOff x="228600" y="1086758"/>
            <a:chExt cx="4062528" cy="46166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652AC4-A425-EEFD-FC55-A6AB3894DB7F}"/>
                </a:ext>
              </a:extLst>
            </p:cNvPr>
            <p:cNvSpPr/>
            <p:nvPr/>
          </p:nvSpPr>
          <p:spPr>
            <a:xfrm>
              <a:off x="252684" y="1086758"/>
              <a:ext cx="40384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2.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Manfaat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Penggunaan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Media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Sosial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8809ED6-1151-62B6-C739-9C00F1D0EB2F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4062528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398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2A0040CF-1567-4E37-B8BA-542F721246FA}"/>
              </a:ext>
            </a:extLst>
          </p:cNvPr>
          <p:cNvSpPr txBox="1"/>
          <p:nvPr/>
        </p:nvSpPr>
        <p:spPr>
          <a:xfrm>
            <a:off x="498669" y="858619"/>
            <a:ext cx="8492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latin typeface="Calibri" panose="020F0502020204030204" pitchFamily="34" charset="0"/>
              </a:rPr>
              <a:t>Sebagai pengguna media sosial, seseorang perlu memahami beberapa aturan, etika, atau petunjuk yang dapat dijadikan panduan, di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id-ID" dirty="0">
                <a:latin typeface="Calibri" panose="020F0502020204030204" pitchFamily="34" charset="0"/>
              </a:rPr>
              <a:t>antaranya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sebagai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berikut</a:t>
            </a:r>
            <a:r>
              <a:rPr lang="en-US" dirty="0">
                <a:latin typeface="Calibri" panose="020F0502020204030204" pitchFamily="34" charset="0"/>
              </a:rPr>
              <a:t>.</a:t>
            </a:r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A1C9ED-B023-45B6-8878-C0B2DC0179FB}"/>
              </a:ext>
            </a:extLst>
          </p:cNvPr>
          <p:cNvSpPr txBox="1"/>
          <p:nvPr/>
        </p:nvSpPr>
        <p:spPr>
          <a:xfrm>
            <a:off x="498668" y="1468161"/>
            <a:ext cx="44398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Menjaga privasi pribadi dan orang lain.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Hati-hati mem-</a:t>
            </a:r>
            <a:r>
              <a:rPr lang="id-ID" i="1" dirty="0">
                <a:latin typeface="Calibri" panose="020F0502020204030204" pitchFamily="34" charset="0"/>
              </a:rPr>
              <a:t>posting </a:t>
            </a:r>
            <a:r>
              <a:rPr lang="id-ID" dirty="0">
                <a:latin typeface="Calibri" panose="020F0502020204030204" pitchFamily="34" charset="0"/>
              </a:rPr>
              <a:t>sesuatu.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Memberi komentar yang wajar dan tidak menyerang pribadi.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Menggunakan bahasa yang baik.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Tidak mem-</a:t>
            </a:r>
            <a:r>
              <a:rPr lang="id-ID" i="1" dirty="0">
                <a:latin typeface="Calibri" panose="020F0502020204030204" pitchFamily="34" charset="0"/>
              </a:rPr>
              <a:t>posting </a:t>
            </a:r>
            <a:r>
              <a:rPr lang="id-ID" dirty="0">
                <a:latin typeface="Calibri" panose="020F0502020204030204" pitchFamily="34" charset="0"/>
              </a:rPr>
              <a:t>konten negatif.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Menghargai karya orang lain.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Tidak membagikan berita palsu atau hoaks.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dirty="0">
                <a:latin typeface="Calibri" panose="020F0502020204030204" pitchFamily="34" charset="0"/>
              </a:rPr>
              <a:t>Menggunakan etika komunikasi yang baik.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1B8E84-BE12-47CC-9B1E-1EFAB7BD64EA}"/>
              </a:ext>
            </a:extLst>
          </p:cNvPr>
          <p:cNvGrpSpPr/>
          <p:nvPr/>
        </p:nvGrpSpPr>
        <p:grpSpPr>
          <a:xfrm>
            <a:off x="5511245" y="1645140"/>
            <a:ext cx="3023155" cy="2984010"/>
            <a:chOff x="5381802" y="1406360"/>
            <a:chExt cx="3023155" cy="29840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439D13-D047-40FE-B512-EF7DCF26DE94}"/>
                </a:ext>
              </a:extLst>
            </p:cNvPr>
            <p:cNvSpPr txBox="1"/>
            <p:nvPr/>
          </p:nvSpPr>
          <p:spPr>
            <a:xfrm>
              <a:off x="5463442" y="3867150"/>
              <a:ext cx="29415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>
                  <a:latin typeface="Calibri" panose="020F0502020204030204" pitchFamily="34" charset="0"/>
                </a:rPr>
                <a:t>Ilustrasi Etika dalam Penggunaan Sosial Media</a:t>
              </a:r>
              <a:r>
                <a:rPr lang="en-US" sz="1400" b="1" dirty="0">
                  <a:latin typeface="Calibri" panose="020F0502020204030204" pitchFamily="34" charset="0"/>
                </a:rPr>
                <a:t>.</a:t>
              </a:r>
            </a:p>
          </p:txBody>
        </p:sp>
        <p:pic>
          <p:nvPicPr>
            <p:cNvPr id="18434" name="Picture 2" descr="Social Media Application Business - Free image on Pixabay">
              <a:extLst>
                <a:ext uri="{FF2B5EF4-FFF2-40B4-BE49-F238E27FC236}">
                  <a16:creationId xmlns:a16="http://schemas.microsoft.com/office/drawing/2014/main" id="{40CEED76-3860-4F81-80A4-BFBFDF31B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802" y="1406360"/>
              <a:ext cx="2941515" cy="251663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3E7A75-8987-4E30-AC31-5851CE90E206}"/>
                </a:ext>
              </a:extLst>
            </p:cNvPr>
            <p:cNvSpPr txBox="1"/>
            <p:nvPr/>
          </p:nvSpPr>
          <p:spPr>
            <a:xfrm>
              <a:off x="6934200" y="3618171"/>
              <a:ext cx="1389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1000" dirty="0" err="1">
                  <a:latin typeface="Calibri" panose="020F0502020204030204" pitchFamily="34" charset="0"/>
                </a:rPr>
                <a:t>Sumber</a:t>
              </a:r>
              <a:r>
                <a:rPr lang="en-ID" sz="1000" dirty="0">
                  <a:latin typeface="Calibri" panose="020F0502020204030204" pitchFamily="34" charset="0"/>
                </a:rPr>
                <a:t>: </a:t>
              </a:r>
              <a:r>
                <a:rPr lang="en-ID" sz="1000" i="1" dirty="0">
                  <a:latin typeface="Calibri" panose="020F0502020204030204" pitchFamily="34" charset="0"/>
                </a:rPr>
                <a:t>pixabay.com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0B748E-7794-8C15-9237-43D3B8D08A30}"/>
              </a:ext>
            </a:extLst>
          </p:cNvPr>
          <p:cNvGrpSpPr/>
          <p:nvPr/>
        </p:nvGrpSpPr>
        <p:grpSpPr>
          <a:xfrm>
            <a:off x="501904" y="342886"/>
            <a:ext cx="4480133" cy="461665"/>
            <a:chOff x="228600" y="1086758"/>
            <a:chExt cx="3682719" cy="4616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C152B0-5E8B-7100-D50A-69EF6E19DF78}"/>
                </a:ext>
              </a:extLst>
            </p:cNvPr>
            <p:cNvSpPr/>
            <p:nvPr/>
          </p:nvSpPr>
          <p:spPr>
            <a:xfrm>
              <a:off x="252684" y="1086758"/>
              <a:ext cx="36586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3.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Etika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Penggunaan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Media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Sosial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07EB84B-5926-7934-AA1A-80F0D230A8B7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3682719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235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68167F4-5CE3-59A2-C1AA-6EEBAD419E9B}"/>
              </a:ext>
            </a:extLst>
          </p:cNvPr>
          <p:cNvGrpSpPr/>
          <p:nvPr/>
        </p:nvGrpSpPr>
        <p:grpSpPr>
          <a:xfrm>
            <a:off x="228600" y="57150"/>
            <a:ext cx="6324600" cy="835453"/>
            <a:chOff x="228600" y="90411"/>
            <a:chExt cx="6324600" cy="835453"/>
          </a:xfrm>
        </p:grpSpPr>
        <p:sp>
          <p:nvSpPr>
            <p:cNvPr id="10" name="テキスト プレースホルダー 5">
              <a:extLst>
                <a:ext uri="{FF2B5EF4-FFF2-40B4-BE49-F238E27FC236}">
                  <a16:creationId xmlns:a16="http://schemas.microsoft.com/office/drawing/2014/main" id="{E8CD7A7A-3A8B-5F94-C1CD-2B31706981DB}"/>
                </a:ext>
              </a:extLst>
            </p:cNvPr>
            <p:cNvSpPr txBox="1">
              <a:spLocks/>
            </p:cNvSpPr>
            <p:nvPr/>
          </p:nvSpPr>
          <p:spPr>
            <a:xfrm>
              <a:off x="228600" y="285601"/>
              <a:ext cx="699120" cy="46608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lIns="163275" tIns="81638" rIns="163275" bIns="81638" rtlCol="0">
              <a:noAutofit/>
            </a:bodyPr>
            <a:lstStyle>
              <a:lvl1pPr marL="0" indent="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kumimoji="1" sz="2400" kern="1200" baseline="0">
                  <a:solidFill>
                    <a:schemeClr val="tx2"/>
                  </a:solidFill>
                  <a:latin typeface="Route 159 UltraLight" pitchFamily="50" charset="0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632753" rtl="0" eaLnBrk="1" fontAlgn="auto" latinLnBrk="0" hangingPunct="1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+mn-cs"/>
              </a:endParaRPr>
            </a:p>
          </p:txBody>
        </p:sp>
        <p:sp>
          <p:nvSpPr>
            <p:cNvPr id="11" name="直角三角形 10">
              <a:extLst>
                <a:ext uri="{FF2B5EF4-FFF2-40B4-BE49-F238E27FC236}">
                  <a16:creationId xmlns:a16="http://schemas.microsoft.com/office/drawing/2014/main" id="{5F1210E8-5492-ADDA-AFDD-38E5FF2A37F8}"/>
                </a:ext>
              </a:extLst>
            </p:cNvPr>
            <p:cNvSpPr/>
            <p:nvPr/>
          </p:nvSpPr>
          <p:spPr>
            <a:xfrm rot="5400000">
              <a:off x="694423" y="692567"/>
              <a:ext cx="186433" cy="280161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/>
                <a:cs typeface="+mn-cs"/>
              </a:endParaRPr>
            </a:p>
          </p:txBody>
        </p:sp>
        <p:sp>
          <p:nvSpPr>
            <p:cNvPr id="12" name="テキスト プレースホルダー 6">
              <a:extLst>
                <a:ext uri="{FF2B5EF4-FFF2-40B4-BE49-F238E27FC236}">
                  <a16:creationId xmlns:a16="http://schemas.microsoft.com/office/drawing/2014/main" id="{956F0FCF-D5C2-66D7-D85B-B13FDF0EE5BC}"/>
                </a:ext>
              </a:extLst>
            </p:cNvPr>
            <p:cNvSpPr txBox="1">
              <a:spLocks/>
            </p:cNvSpPr>
            <p:nvPr/>
          </p:nvSpPr>
          <p:spPr>
            <a:xfrm>
              <a:off x="845768" y="90411"/>
              <a:ext cx="5707432" cy="567680"/>
            </a:xfrm>
            <a:prstGeom prst="rect">
              <a:avLst/>
            </a:prstGeom>
          </p:spPr>
          <p:txBody>
            <a:bodyPr vert="horz" lIns="163275" tIns="81638" rIns="163275" bIns="81638" rtlCol="0" anchor="t">
              <a:noAutofit/>
            </a:bodyPr>
            <a:lstStyle>
              <a:lvl1pPr marL="0" indent="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kumimoji="1" sz="3200" i="0" kern="1200" baseline="0">
                  <a:solidFill>
                    <a:schemeClr val="accent1"/>
                  </a:solidFill>
                  <a:latin typeface="Route 159 SemiBold" pitchFamily="50" charset="0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Dampak</a:t>
              </a:r>
              <a:r>
                <a:rPr lang="en-US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Negatif</a:t>
              </a:r>
              <a:r>
                <a:rPr lang="en-US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 Media </a:t>
              </a:r>
              <a:r>
                <a:rPr lang="en-US" b="1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Sosial</a:t>
              </a:r>
              <a:endParaRPr lang="en-US" b="1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正方形/長方形 15">
              <a:extLst>
                <a:ext uri="{FF2B5EF4-FFF2-40B4-BE49-F238E27FC236}">
                  <a16:creationId xmlns:a16="http://schemas.microsoft.com/office/drawing/2014/main" id="{0082E34D-61D1-32B6-9CA1-93B852486AC6}"/>
                </a:ext>
              </a:extLst>
            </p:cNvPr>
            <p:cNvSpPr/>
            <p:nvPr/>
          </p:nvSpPr>
          <p:spPr>
            <a:xfrm>
              <a:off x="1005738" y="701030"/>
              <a:ext cx="5052304" cy="45719"/>
            </a:xfrm>
            <a:prstGeom prst="rect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CE244A-0BE5-E6D2-7A6B-8E9E1C4DCD30}"/>
                </a:ext>
              </a:extLst>
            </p:cNvPr>
            <p:cNvSpPr txBox="1"/>
            <p:nvPr/>
          </p:nvSpPr>
          <p:spPr>
            <a:xfrm>
              <a:off x="364462" y="216220"/>
              <a:ext cx="4154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B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2B5157-8370-7F24-8B70-B7F7520D2A77}"/>
              </a:ext>
            </a:extLst>
          </p:cNvPr>
          <p:cNvGrpSpPr/>
          <p:nvPr/>
        </p:nvGrpSpPr>
        <p:grpSpPr>
          <a:xfrm>
            <a:off x="304800" y="971550"/>
            <a:ext cx="2971801" cy="461665"/>
            <a:chOff x="228600" y="1086758"/>
            <a:chExt cx="2442853" cy="4616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D5F2F1-C443-342E-2D1E-DA5F07641D0C}"/>
                </a:ext>
              </a:extLst>
            </p:cNvPr>
            <p:cNvSpPr/>
            <p:nvPr/>
          </p:nvSpPr>
          <p:spPr>
            <a:xfrm>
              <a:off x="252684" y="1086758"/>
              <a:ext cx="234110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1.</a:t>
              </a:r>
              <a:r>
                <a:rPr lang="id-ID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Penyebaran</a:t>
              </a:r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4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Hoaks</a:t>
              </a:r>
              <a:endParaRPr lang="en-US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E3049CA-6245-4D8E-EA22-95F6D4CD2F45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" y="1515493"/>
              <a:ext cx="2442853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4F75EFA-5B52-D0AA-4AE3-0B915B6C8C9B}"/>
              </a:ext>
            </a:extLst>
          </p:cNvPr>
          <p:cNvSpPr txBox="1"/>
          <p:nvPr/>
        </p:nvSpPr>
        <p:spPr>
          <a:xfrm>
            <a:off x="152400" y="1498311"/>
            <a:ext cx="33528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benar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dikenal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juga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istilah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sz="16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fake news” 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bohong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sz="16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“post-truth” 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pasca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kebenaran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dan “</a:t>
            </a:r>
            <a:r>
              <a:rPr lang="en-US" sz="16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 facts”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fakta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alternatif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v-SE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Pemerintah mengeluarkan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Undang-undang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nomor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11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Tahun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2008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Informasi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Transaksi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pasal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28</a:t>
            </a:r>
            <a:r>
              <a:rPr lang="sv-SE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terkait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penyebaran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bohong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sanksi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dikenakan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E3154FC-BC97-4896-0F7C-3655EF6DB710}"/>
              </a:ext>
            </a:extLst>
          </p:cNvPr>
          <p:cNvGrpSpPr/>
          <p:nvPr/>
        </p:nvGrpSpPr>
        <p:grpSpPr>
          <a:xfrm>
            <a:off x="3733800" y="1047750"/>
            <a:ext cx="5257800" cy="3508653"/>
            <a:chOff x="304800" y="133350"/>
            <a:chExt cx="5257800" cy="350865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4413FB7-064A-C3C1-D8BE-502AB722F5D2}"/>
                </a:ext>
              </a:extLst>
            </p:cNvPr>
            <p:cNvSpPr/>
            <p:nvPr/>
          </p:nvSpPr>
          <p:spPr>
            <a:xfrm>
              <a:off x="304800" y="533460"/>
              <a:ext cx="5257800" cy="3108543"/>
            </a:xfrm>
            <a:prstGeom prst="rect">
              <a:avLst/>
            </a:prstGeom>
            <a:ln>
              <a:solidFill>
                <a:schemeClr val="accent3"/>
              </a:solidFill>
              <a:prstDash val="lgDash"/>
            </a:ln>
          </p:spPr>
          <p:txBody>
            <a:bodyPr wrap="square">
              <a:spAutoFit/>
            </a:bodyPr>
            <a:lstStyle/>
            <a:p>
              <a:pPr marL="342900" indent="-342900">
                <a:buAutoNum type="arabicParenR"/>
              </a:pP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Menggunakan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kalimat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sensasional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bombastis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buAutoNum type="arabicParenR"/>
              </a:pP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Mengutip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nama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pendapat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para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ahli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yang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telah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dimanipulasi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buAutoNum type="arabicParenR"/>
              </a:pP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Menyatakan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bahwa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informasi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dari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orang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terpercaya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dan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sudah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divalidasi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namun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sumber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dirahasiakan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buAutoNum type="arabicParenR"/>
              </a:pP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Penyebar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hoaks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menyatakan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berita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tersebut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tidak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ditemukan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 media karena media sudah diancam atau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dibeli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pihak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tertentu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buAutoNum type="arabicParenR"/>
              </a:pP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Menyinggung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isu-isu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sensitif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seperti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SARA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untuk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membangkitkan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emosi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para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penerima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berita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buAutoNum type="arabicParenR"/>
              </a:pP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Meminta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agar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penerima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langsung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mengambil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tindakan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tertentu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dengan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berbagai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macam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alasan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</a:p>
            <a:p>
              <a:pPr marL="342900" indent="-342900">
                <a:buAutoNum type="arabicParenR"/>
              </a:pPr>
              <a:r>
                <a:rPr lang="fi-FI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Menggunakan kalimat-kalimat yang memutarbalikkan logika.</a:t>
              </a:r>
              <a:endParaRPr lang="en-US" sz="14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AutoNum type="arabicParenR"/>
              </a:pP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Jika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diperlukan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dilengkapi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foto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atau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video yang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sudah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diedit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dipotong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dan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dimanipulasi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terutama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informasi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waktunya</a:t>
              </a:r>
              <a:r>
                <a:rPr lang="en-US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buAutoNum type="arabicParenR"/>
              </a:pPr>
              <a:r>
                <a:rPr lang="nn-NO" sz="1400" dirty="0">
                  <a:solidFill>
                    <a:srgbClr val="231F2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Hoaks seringkali disebar melalui grup di media sosial.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E7C7A4E-2DC4-A66D-7875-83E67D767192}"/>
                </a:ext>
              </a:extLst>
            </p:cNvPr>
            <p:cNvSpPr txBox="1"/>
            <p:nvPr/>
          </p:nvSpPr>
          <p:spPr>
            <a:xfrm>
              <a:off x="304800" y="133350"/>
              <a:ext cx="1905000" cy="400110"/>
            </a:xfrm>
            <a:prstGeom prst="rect">
              <a:avLst/>
            </a:prstGeom>
            <a:solidFill>
              <a:schemeClr val="accent2"/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</a:rPr>
                <a:t>Ciri-ciri</a:t>
              </a: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 </a:t>
              </a:r>
              <a:r>
                <a:rPr lang="en-US" sz="2000" b="1" dirty="0" err="1">
                  <a:solidFill>
                    <a:schemeClr val="bg1"/>
                  </a:solidFill>
                  <a:latin typeface="Calibri" panose="020F0502020204030204" pitchFamily="34" charset="0"/>
                </a:rPr>
                <a:t>hoaks</a:t>
              </a:r>
              <a:endParaRPr lang="id-ID" sz="20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85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64474C-6461-5009-1C49-2A49555F7B4D}"/>
              </a:ext>
            </a:extLst>
          </p:cNvPr>
          <p:cNvSpPr txBox="1"/>
          <p:nvPr/>
        </p:nvSpPr>
        <p:spPr>
          <a:xfrm>
            <a:off x="4419600" y="438150"/>
            <a:ext cx="4577024" cy="4031873"/>
          </a:xfrm>
          <a:prstGeom prst="rect">
            <a:avLst/>
          </a:prstGeom>
          <a:noFill/>
          <a:ln w="19050">
            <a:solidFill>
              <a:schemeClr val="accent6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Langkah-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langkah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melaporkan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postingan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kanan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postingan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ingin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ditandai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pada menu </a:t>
            </a:r>
            <a:r>
              <a:rPr lang="en-US" sz="16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pop-up 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muncul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perintah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Give feedback on this post. </a:t>
            </a:r>
          </a:p>
          <a:p>
            <a:pPr marL="342900" indent="-342900">
              <a:buAutoNum type="arabicParenR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Pilih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False News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menandai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postingan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tersebut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berupa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tombol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Send,</a:t>
            </a:r>
          </a:p>
          <a:p>
            <a:pPr marL="339725"/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umpan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balik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</a:t>
            </a:r>
          </a:p>
          <a:p>
            <a:pPr marL="339725"/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diberikan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39725"/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dikirimkan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39725"/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Facebook.</a:t>
            </a:r>
          </a:p>
          <a:p>
            <a:pPr marL="339725"/>
            <a:endParaRPr lang="en-US" sz="16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9725"/>
            <a:endParaRPr lang="en-US" sz="16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9725"/>
            <a:endParaRPr lang="en-US" sz="16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9725"/>
            <a:endParaRPr lang="en-US" sz="16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FEA0B0-1F31-FD82-6A1C-067E375A6F85}"/>
              </a:ext>
            </a:extLst>
          </p:cNvPr>
          <p:cNvSpPr txBox="1"/>
          <p:nvPr/>
        </p:nvSpPr>
        <p:spPr>
          <a:xfrm>
            <a:off x="295469" y="361950"/>
            <a:ext cx="39243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Facebook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fitur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menandai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Ketika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postingan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ditandai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tindakan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Facebook: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lebih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baik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bantuan pengguna, komunitas, dan pihak-pihak lain.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Membuat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aturan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sulit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kepada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orang-orang yang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diketahui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memposting hoaks untuk memasang iklan di Facebook.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Menerapkan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learning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membantu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Facebook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mendeteksi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pelanggaran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aturan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kebijakan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Facebook.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Memperbarui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deteksi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akun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palsu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Facebook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sehingga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semakin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sulit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melakukan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spam dan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menyebar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6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218D2-2D9E-1E01-5ADD-4F59AD03A960}"/>
              </a:ext>
            </a:extLst>
          </p:cNvPr>
          <p:cNvGrpSpPr/>
          <p:nvPr/>
        </p:nvGrpSpPr>
        <p:grpSpPr>
          <a:xfrm>
            <a:off x="4607169" y="2271562"/>
            <a:ext cx="4278941" cy="2122261"/>
            <a:chOff x="4607169" y="2271562"/>
            <a:chExt cx="4278941" cy="21222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89E7D94-6252-2D47-D75D-2B7032078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77000" y="2271562"/>
              <a:ext cx="2209800" cy="2052788"/>
            </a:xfrm>
            <a:prstGeom prst="rect">
              <a:avLst/>
            </a:prstGeom>
          </p:spPr>
        </p:pic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63C46339-B682-4703-AE53-9EB1DE268C77}"/>
                </a:ext>
              </a:extLst>
            </p:cNvPr>
            <p:cNvSpPr txBox="1"/>
            <p:nvPr/>
          </p:nvSpPr>
          <p:spPr>
            <a:xfrm>
              <a:off x="4607169" y="3711863"/>
              <a:ext cx="19274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500" b="1" dirty="0" err="1">
                  <a:latin typeface="Calibri" panose="020F0502020204030204" pitchFamily="34" charset="0"/>
                </a:rPr>
                <a:t>Memberi</a:t>
              </a:r>
              <a:r>
                <a:rPr lang="en-US" sz="1500" b="1" dirty="0">
                  <a:latin typeface="Calibri" panose="020F0502020204030204" pitchFamily="34" charset="0"/>
                </a:rPr>
                <a:t> </a:t>
              </a:r>
              <a:r>
                <a:rPr lang="en-US" sz="1500" b="1" dirty="0" err="1">
                  <a:latin typeface="Calibri" panose="020F0502020204030204" pitchFamily="34" charset="0"/>
                </a:rPr>
                <a:t>umpan</a:t>
              </a:r>
              <a:r>
                <a:rPr lang="en-US" sz="1500" b="1" dirty="0">
                  <a:latin typeface="Calibri" panose="020F0502020204030204" pitchFamily="34" charset="0"/>
                </a:rPr>
                <a:t> </a:t>
              </a:r>
              <a:r>
                <a:rPr lang="en-US" sz="1500" b="1" dirty="0" err="1">
                  <a:latin typeface="Calibri" panose="020F0502020204030204" pitchFamily="34" charset="0"/>
                </a:rPr>
                <a:t>balik</a:t>
              </a:r>
              <a:r>
                <a:rPr lang="en-US" sz="1500" b="1" dirty="0">
                  <a:latin typeface="Calibri" panose="020F0502020204030204" pitchFamily="34" charset="0"/>
                </a:rPr>
                <a:t> pada </a:t>
              </a:r>
              <a:r>
                <a:rPr lang="en-US" sz="1500" b="1" i="1" dirty="0">
                  <a:latin typeface="Calibri" panose="020F0502020204030204" pitchFamily="34" charset="0"/>
                </a:rPr>
                <a:t>posting-an</a:t>
              </a:r>
            </a:p>
          </p:txBody>
        </p:sp>
        <p:sp>
          <p:nvSpPr>
            <p:cNvPr id="10" name="TextBox 17">
              <a:extLst>
                <a:ext uri="{FF2B5EF4-FFF2-40B4-BE49-F238E27FC236}">
                  <a16:creationId xmlns:a16="http://schemas.microsoft.com/office/drawing/2014/main" id="{95989822-4316-411E-8301-0DFD598808D2}"/>
                </a:ext>
              </a:extLst>
            </p:cNvPr>
            <p:cNvSpPr txBox="1"/>
            <p:nvPr/>
          </p:nvSpPr>
          <p:spPr>
            <a:xfrm rot="16200000">
              <a:off x="7797450" y="3305163"/>
              <a:ext cx="193109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000" dirty="0" err="1">
                  <a:latin typeface="Calibri" panose="020F0502020204030204" pitchFamily="34" charset="0"/>
                </a:rPr>
                <a:t>Sumber</a:t>
              </a:r>
              <a:r>
                <a:rPr lang="en-ID" sz="1000" dirty="0">
                  <a:latin typeface="Calibri" panose="020F0502020204030204" pitchFamily="34" charset="0"/>
                </a:rPr>
                <a:t>: </a:t>
              </a:r>
              <a:r>
                <a:rPr lang="id-ID" sz="1000" i="1" dirty="0">
                  <a:latin typeface="Calibri" panose="020F0502020204030204" pitchFamily="34" charset="0"/>
                </a:rPr>
                <a:t>dokumen penerbit</a:t>
              </a:r>
              <a:endParaRPr lang="en-ID" sz="1000" i="1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90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E38D6E-9A25-5FC1-20A4-56AB6FBD408E}"/>
              </a:ext>
            </a:extLst>
          </p:cNvPr>
          <p:cNvSpPr txBox="1"/>
          <p:nvPr/>
        </p:nvSpPr>
        <p:spPr>
          <a:xfrm>
            <a:off x="533400" y="514350"/>
            <a:ext cx="80772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eberapa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dijadikan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acuan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memeriksa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tindakan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dilakukan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menghentikan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penyebarannya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Judul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Provokatif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Memeriksa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Narasumber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Perhatikan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Sumber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Mengecek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Gambar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Memeriksa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Penilaian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Sendiri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v-SE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Membedakan Fakta dan Opini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Mengecek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Tanggal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Berita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Memeriksa di Halaman </a:t>
            </a:r>
            <a:r>
              <a:rPr lang="it-IT" sz="18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 Secara Langsung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Bergabung</a:t>
            </a:r>
            <a:r>
              <a:rPr lang="en-U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Anti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endParaRPr lang="en-US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Melaporkan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Hoaks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i="1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email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en-US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alamat</a:t>
            </a:r>
            <a:r>
              <a:rPr lang="en-US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aduankonten@mail.kominfo.go.id </a:t>
            </a:r>
            <a:r>
              <a:rPr lang="fr-FR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Divisi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Cyber Crime </a:t>
            </a:r>
            <a:r>
              <a:rPr lang="fr-FR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Polri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email </a:t>
            </a:r>
            <a:r>
              <a:rPr lang="fr-FR" sz="1800" dirty="0" err="1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fr-FR" sz="18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cybercrime@polri.go.id</a:t>
            </a:r>
            <a:endParaRPr lang="en-US" sz="1800" dirty="0">
              <a:solidFill>
                <a:srgbClr val="231F2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46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Berlin Sans FB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1559</Words>
  <Application>Microsoft Office PowerPoint</Application>
  <PresentationFormat>On-screen Show (16:9)</PresentationFormat>
  <Paragraphs>164</Paragraphs>
  <Slides>15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Open Sans</vt:lpstr>
      <vt:lpstr>Wingdings</vt:lpstr>
      <vt:lpstr>Office Theme</vt:lpstr>
      <vt:lpstr>Custom Design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Putri Andini</dc:creator>
  <cp:lastModifiedBy>Ganendrajati Widagdo</cp:lastModifiedBy>
  <cp:revision>201</cp:revision>
  <dcterms:created xsi:type="dcterms:W3CDTF">2016-06-25T05:09:46Z</dcterms:created>
  <dcterms:modified xsi:type="dcterms:W3CDTF">2022-08-01T09:50:24Z</dcterms:modified>
</cp:coreProperties>
</file>