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48" r:id="rId2"/>
  </p:sldMasterIdLst>
  <p:notesMasterIdLst>
    <p:notesMasterId r:id="rId16"/>
  </p:notesMasterIdLst>
  <p:handoutMasterIdLst>
    <p:handoutMasterId r:id="rId17"/>
  </p:handoutMasterIdLst>
  <p:sldIdLst>
    <p:sldId id="283" r:id="rId3"/>
    <p:sldId id="284" r:id="rId4"/>
    <p:sldId id="256" r:id="rId5"/>
    <p:sldId id="275" r:id="rId6"/>
    <p:sldId id="258" r:id="rId7"/>
    <p:sldId id="276" r:id="rId8"/>
    <p:sldId id="264" r:id="rId9"/>
    <p:sldId id="277" r:id="rId10"/>
    <p:sldId id="261" r:id="rId11"/>
    <p:sldId id="278" r:id="rId12"/>
    <p:sldId id="280" r:id="rId13"/>
    <p:sldId id="281" r:id="rId14"/>
    <p:sldId id="28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65F"/>
    <a:srgbClr val="FFFFFF"/>
    <a:srgbClr val="CBDDEF"/>
    <a:srgbClr val="97FFDC"/>
    <a:srgbClr val="00B0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7" autoAdjust="0"/>
    <p:restoredTop sz="94424" autoAdjust="0"/>
  </p:normalViewPr>
  <p:slideViewPr>
    <p:cSldViewPr snapToGrid="0">
      <p:cViewPr varScale="1">
        <p:scale>
          <a:sx n="69" d="100"/>
          <a:sy n="69" d="100"/>
        </p:scale>
        <p:origin x="654" y="72"/>
      </p:cViewPr>
      <p:guideLst/>
    </p:cSldViewPr>
  </p:slideViewPr>
  <p:outlineViewPr>
    <p:cViewPr>
      <p:scale>
        <a:sx n="33" d="100"/>
        <a:sy n="33" d="100"/>
      </p:scale>
      <p:origin x="0" y="-127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564"/>
    </p:cViewPr>
  </p:sorterViewPr>
  <p:notesViewPr>
    <p:cSldViewPr snapToGrid="0">
      <p:cViewPr varScale="1">
        <p:scale>
          <a:sx n="56" d="100"/>
          <a:sy n="56" d="100"/>
        </p:scale>
        <p:origin x="780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7B903B-4CA0-4E80-94E7-8BE7E8296A11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6A263-480C-42EB-B372-1F8370A95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312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D90460-1A0F-4FA7-8714-EE48BBF0A6DC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A3AD65-F31B-4301-B9F6-8E9683771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85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SUMBER GAMBAR FONT 8-10pt </a:t>
            </a:r>
            <a:r>
              <a:rPr lang="en-US" dirty="0" err="1" smtClean="0"/>
              <a:t>calibri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8DBF48-6E1C-45EC-B47A-B7F2A7ED4C36}" type="slidenum">
              <a:rPr lang="id-ID" smtClean="0"/>
              <a:t>2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54253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3AD65-F31B-4301-B9F6-8E968377123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3421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3AD65-F31B-4301-B9F6-8E968377123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3102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Apabila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Kristal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senyawa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ionik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dipukul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akan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terjadi</a:t>
            </a:r>
            <a:r>
              <a:rPr lang="en-US" altLang="ko-K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pergeseran</a:t>
            </a:r>
            <a:r>
              <a:rPr lang="en-US" altLang="ko-K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posisi</a:t>
            </a:r>
            <a:r>
              <a:rPr lang="en-US" altLang="ko-K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ion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positif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dan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ion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negatif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yang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semula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berselang-seling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dan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tarik-menarik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mengakibatkan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beberapa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ion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bertemu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dengan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ion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sejenis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dan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terjadi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tolak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menolak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.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altLang="ko-KR" sz="12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Saat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kristal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senyawa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ionik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dimasukkan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dalam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air,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molekul-molekul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air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akan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menyusup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di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antara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ion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positif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dan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ion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negatif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sehingga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gaya</a:t>
            </a:r>
            <a:r>
              <a:rPr lang="en-US" altLang="ko-K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tarik</a:t>
            </a:r>
            <a:r>
              <a:rPr lang="en-US" altLang="ko-K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menarik</a:t>
            </a:r>
            <a:r>
              <a:rPr lang="en-US" altLang="ko-K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elektrostatik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dari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ion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positif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dan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jon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negatif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akan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melemah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dan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akhirnya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terpecah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. </a:t>
            </a:r>
            <a:endParaRPr lang="ko-KR" altLang="en-US" sz="12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ko-KR" altLang="en-US" sz="12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Dalam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keadaan</a:t>
            </a:r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padat</a:t>
            </a:r>
            <a:r>
              <a:rPr lang="en-US" sz="1200" b="0" baseline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200" b="0" baseline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senyawa</a:t>
            </a:r>
            <a:r>
              <a:rPr lang="en-US" sz="1200" b="0" baseline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200" b="0" baseline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ionik </a:t>
            </a:r>
            <a:r>
              <a:rPr lang="en-U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tidak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dapat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menghantar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listrik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karena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ion-</a:t>
            </a:r>
            <a:r>
              <a:rPr lang="en-U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ionnya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tidak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dapat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bergerak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 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3AD65-F31B-4301-B9F6-8E968377123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3925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3AD65-F31B-4301-B9F6-8E968377123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4315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3AD65-F31B-4301-B9F6-8E968377123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5505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3AD65-F31B-4301-B9F6-8E968377123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7970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Senyawa</a:t>
            </a:r>
            <a:r>
              <a:rPr lang="en-US" dirty="0" smtClean="0"/>
              <a:t> </a:t>
            </a:r>
            <a:r>
              <a:rPr lang="en-US" dirty="0" err="1" smtClean="0"/>
              <a:t>ionik</a:t>
            </a:r>
            <a:r>
              <a:rPr lang="en-US" dirty="0" smtClean="0"/>
              <a:t>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pasti</a:t>
            </a:r>
            <a:r>
              <a:rPr lang="en-US" dirty="0" smtClean="0"/>
              <a:t> </a:t>
            </a:r>
            <a:r>
              <a:rPr lang="en-US" dirty="0" err="1" smtClean="0"/>
              <a:t>senyawa</a:t>
            </a:r>
            <a:r>
              <a:rPr lang="en-US" dirty="0" smtClean="0"/>
              <a:t> polar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terbentuk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dari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ion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positif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negatif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3AD65-F31B-4301-B9F6-8E968377123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522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C711-A944-43E0-95C1-9E38E4441440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769E-D823-4A94-86AD-5F9AA7FD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765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C711-A944-43E0-95C1-9E38E4441440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769E-D823-4A94-86AD-5F9AA7FD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605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C711-A944-43E0-95C1-9E38E4441440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769E-D823-4A94-86AD-5F9AA7FD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7075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41718"/>
            <a:ext cx="12192000" cy="641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06807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4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E91-09D9-44DB-BEBE-97998F879006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AC2-0569-4BFA-825A-70E161A19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5215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E91-09D9-44DB-BEBE-97998F879006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AC2-0569-4BFA-825A-70E161A19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4517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20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E91-09D9-44DB-BEBE-97998F879006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AC2-0569-4BFA-825A-70E161A19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924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E91-09D9-44DB-BEBE-97998F879006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AC2-0569-4BFA-825A-70E161A1900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001712" y="1567543"/>
            <a:ext cx="10188575" cy="4027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45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E91-09D9-44DB-BEBE-97998F879006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AC2-0569-4BFA-825A-70E161A19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07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E91-09D9-44DB-BEBE-97998F879006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AC2-0569-4BFA-825A-70E161A19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3545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E91-09D9-44DB-BEBE-97998F879006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AC2-0569-4BFA-825A-70E161A19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216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C711-A944-43E0-95C1-9E38E4441440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769E-D823-4A94-86AD-5F9AA7FD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E91-09D9-44DB-BEBE-97998F879006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AC2-0569-4BFA-825A-70E161A19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5860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E91-09D9-44DB-BEBE-97998F879006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AC2-0569-4BFA-825A-70E161A19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487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E91-09D9-44DB-BEBE-97998F879006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AC2-0569-4BFA-825A-70E161A19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9270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E91-09D9-44DB-BEBE-97998F879006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AC2-0569-4BFA-825A-70E161A19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0864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E91-09D9-44DB-BEBE-97998F879006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AC2-0569-4BFA-825A-70E161A19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5851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E91-09D9-44DB-BEBE-97998F879006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AC2-0569-4BFA-825A-70E161A19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152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C711-A944-43E0-95C1-9E38E4441440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769E-D823-4A94-86AD-5F9AA7FD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565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C711-A944-43E0-95C1-9E38E4441440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769E-D823-4A94-86AD-5F9AA7FD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331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C711-A944-43E0-95C1-9E38E4441440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769E-D823-4A94-86AD-5F9AA7FD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032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C711-A944-43E0-95C1-9E38E4441440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769E-D823-4A94-86AD-5F9AA7FD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518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C711-A944-43E0-95C1-9E38E4441440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769E-D823-4A94-86AD-5F9AA7FD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791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C711-A944-43E0-95C1-9E38E4441440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769E-D823-4A94-86AD-5F9AA7FD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67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C711-A944-43E0-95C1-9E38E4441440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769E-D823-4A94-86AD-5F9AA7FD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90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1C711-A944-43E0-95C1-9E38E4441440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4769E-D823-4A94-86AD-5F9AA7FD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656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4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1816" y="1213030"/>
            <a:ext cx="10515600" cy="48481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2DE91-09D9-44DB-BEBE-97998F879006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ABAC2-0569-4BFA-825A-70E161A1900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lowchart: Terminator 6"/>
          <p:cNvSpPr/>
          <p:nvPr userDrawn="1"/>
        </p:nvSpPr>
        <p:spPr>
          <a:xfrm>
            <a:off x="0" y="6356349"/>
            <a:ext cx="12192000" cy="757237"/>
          </a:xfrm>
          <a:prstGeom prst="flowChartTerminator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Terminator 7"/>
          <p:cNvSpPr/>
          <p:nvPr userDrawn="1"/>
        </p:nvSpPr>
        <p:spPr>
          <a:xfrm>
            <a:off x="744583" y="-47623"/>
            <a:ext cx="10702833" cy="936624"/>
          </a:xfrm>
          <a:prstGeom prst="flowChartTerminator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41863" y="0"/>
            <a:ext cx="10515600" cy="889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874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73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2" r="19341" b="23885"/>
          <a:stretch/>
        </p:blipFill>
        <p:spPr>
          <a:xfrm>
            <a:off x="0" y="1"/>
            <a:ext cx="12192000" cy="6858523"/>
          </a:xfrm>
          <a:prstGeom prst="rect">
            <a:avLst/>
          </a:prstGeom>
        </p:spPr>
      </p:pic>
      <p:cxnSp>
        <p:nvCxnSpPr>
          <p:cNvPr id="8" name="直線コネクタ 9"/>
          <p:cNvCxnSpPr/>
          <p:nvPr/>
        </p:nvCxnSpPr>
        <p:spPr>
          <a:xfrm>
            <a:off x="5080035" y="3835400"/>
            <a:ext cx="5994367" cy="0"/>
          </a:xfrm>
          <a:prstGeom prst="line">
            <a:avLst/>
          </a:prstGeom>
          <a:noFill/>
          <a:ln w="28575" cap="flat" cmpd="sng" algn="ctr">
            <a:solidFill>
              <a:srgbClr val="000000"/>
            </a:solidFill>
            <a:prstDash val="solid"/>
            <a:headEnd type="oval"/>
            <a:tailEnd type="oval"/>
          </a:ln>
          <a:effectLst/>
        </p:spPr>
      </p:cxnSp>
      <p:sp>
        <p:nvSpPr>
          <p:cNvPr id="9" name="タイトル 1"/>
          <p:cNvSpPr txBox="1">
            <a:spLocks/>
          </p:cNvSpPr>
          <p:nvPr/>
        </p:nvSpPr>
        <p:spPr>
          <a:xfrm>
            <a:off x="4694639" y="1592459"/>
            <a:ext cx="6765157" cy="625359"/>
          </a:xfrm>
          <a:prstGeom prst="rect">
            <a:avLst/>
          </a:prstGeom>
        </p:spPr>
        <p:txBody>
          <a:bodyPr lIns="91440" tIns="45720" rIns="91440" bIns="4572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2176842">
              <a:defRPr/>
            </a:pPr>
            <a:r>
              <a:rPr kumimoji="1" lang="en-US" altLang="ja-JP" sz="4267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4267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32567" y="3969802"/>
            <a:ext cx="3089307" cy="420564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133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SMA/MA KELAS X</a:t>
            </a:r>
            <a:endParaRPr lang="id-ID" sz="2133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358886" y="663083"/>
            <a:ext cx="3454399" cy="4802184"/>
            <a:chOff x="812802" y="584206"/>
            <a:chExt cx="3454399" cy="4802184"/>
          </a:xfrm>
        </p:grpSpPr>
        <p:sp>
          <p:nvSpPr>
            <p:cNvPr id="4" name="Cube 3"/>
            <p:cNvSpPr/>
            <p:nvPr/>
          </p:nvSpPr>
          <p:spPr>
            <a:xfrm>
              <a:off x="812802" y="584206"/>
              <a:ext cx="3454399" cy="4802184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0" scaled="1"/>
              <a:tileRect/>
            </a:gradFill>
            <a:ln w="2540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  <p:txBody>
            <a:bodyPr lIns="285561" tIns="142780" rIns="285561" bIns="142780" rtlCol="0" anchor="ctr"/>
            <a:lstStyle/>
            <a:p>
              <a:pPr algn="ctr" defTabSz="1219080">
                <a:defRPr/>
              </a:pPr>
              <a:endParaRPr lang="en-US" sz="2400" kern="0">
                <a:solidFill>
                  <a:prstClr val="white"/>
                </a:solidFill>
                <a:latin typeface="Signika" panose="020B0604020202020204" charset="0"/>
                <a:cs typeface="Arial"/>
                <a:sym typeface="Arial"/>
              </a:endParaRP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5027" y="721681"/>
              <a:ext cx="3259146" cy="4664708"/>
            </a:xfrm>
            <a:prstGeom prst="rect">
              <a:avLst/>
            </a:prstGeom>
          </p:spPr>
        </p:pic>
      </p:grpSp>
      <p:sp>
        <p:nvSpPr>
          <p:cNvPr id="14" name="テキスト プレースホルダー 11"/>
          <p:cNvSpPr txBox="1">
            <a:spLocks/>
          </p:cNvSpPr>
          <p:nvPr/>
        </p:nvSpPr>
        <p:spPr>
          <a:xfrm>
            <a:off x="4876801" y="2502330"/>
            <a:ext cx="5994367" cy="957620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267" b="1" dirty="0">
                <a:solidFill>
                  <a:srgbClr val="CA1F27"/>
                </a:solidFill>
                <a:cs typeface="Arial" pitchFamily="34" charset="0"/>
              </a:rPr>
              <a:t>IPA </a:t>
            </a:r>
            <a:r>
              <a:rPr lang="en-US" sz="4267" dirty="0">
                <a:solidFill>
                  <a:srgbClr val="CA1F27"/>
                </a:solidFill>
                <a:cs typeface="Arial" pitchFamily="34" charset="0"/>
              </a:rPr>
              <a:t>Kimia</a:t>
            </a:r>
          </a:p>
        </p:txBody>
      </p:sp>
    </p:spTree>
    <p:extLst>
      <p:ext uri="{BB962C8B-B14F-4D97-AF65-F5344CB8AC3E}">
        <p14:creationId xmlns:p14="http://schemas.microsoft.com/office/powerpoint/2010/main" val="389172002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IKATAN KOVALEN</a:t>
            </a:r>
            <a:endParaRPr lang="en-US" b="1" dirty="0"/>
          </a:p>
        </p:txBody>
      </p:sp>
      <p:sp>
        <p:nvSpPr>
          <p:cNvPr id="4" name="Up Ribbon 3"/>
          <p:cNvSpPr/>
          <p:nvPr/>
        </p:nvSpPr>
        <p:spPr>
          <a:xfrm rot="19984831">
            <a:off x="-327139" y="157120"/>
            <a:ext cx="1828800" cy="889001"/>
          </a:xfrm>
          <a:prstGeom prst="ribbon2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200" b="1" dirty="0" smtClean="0">
                <a:solidFill>
                  <a:schemeClr val="tx2"/>
                </a:solidFill>
              </a:rPr>
              <a:t>C.</a:t>
            </a:r>
            <a:endParaRPr lang="en-US" sz="4200" b="1" dirty="0">
              <a:solidFill>
                <a:schemeClr val="tx2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676707" y="1016465"/>
            <a:ext cx="5307803" cy="1044589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/>
              <a:t>Ikatan</a:t>
            </a:r>
            <a:r>
              <a:rPr lang="en-US" dirty="0"/>
              <a:t> </a:t>
            </a:r>
            <a:r>
              <a:rPr lang="en-US" dirty="0" err="1" smtClean="0"/>
              <a:t>kovalen</a:t>
            </a:r>
            <a:r>
              <a:rPr lang="en-US" dirty="0" smtClean="0"/>
              <a:t>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apabila</a:t>
            </a:r>
            <a:r>
              <a:rPr lang="en-US" dirty="0" smtClean="0"/>
              <a:t> atom –atom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stabil</a:t>
            </a:r>
            <a:r>
              <a:rPr lang="en-US" dirty="0" smtClean="0"/>
              <a:t> </a:t>
            </a:r>
            <a:r>
              <a:rPr lang="en-US" dirty="0" err="1" smtClean="0"/>
              <a:t>bergabung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menggunakan </a:t>
            </a:r>
            <a:r>
              <a:rPr lang="en-US" dirty="0" err="1" smtClean="0"/>
              <a:t>pasangan</a:t>
            </a:r>
            <a:r>
              <a:rPr lang="en-US" dirty="0" smtClean="0"/>
              <a:t> </a:t>
            </a:r>
            <a:r>
              <a:rPr lang="en-US" dirty="0" err="1" smtClean="0"/>
              <a:t>elektron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bersama-sama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132701" y="2784675"/>
            <a:ext cx="7377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aseline="-25000" dirty="0" smtClean="0"/>
              <a:t>1</a:t>
            </a:r>
            <a:r>
              <a:rPr lang="en-US" sz="2200" dirty="0" smtClean="0"/>
              <a:t>H: </a:t>
            </a:r>
            <a:r>
              <a:rPr lang="en-US" sz="2200" dirty="0" smtClean="0">
                <a:solidFill>
                  <a:srgbClr val="FF0000"/>
                </a:solidFill>
              </a:rPr>
              <a:t>1</a:t>
            </a:r>
          </a:p>
        </p:txBody>
      </p:sp>
      <p:grpSp>
        <p:nvGrpSpPr>
          <p:cNvPr id="91" name="Group 90"/>
          <p:cNvGrpSpPr/>
          <p:nvPr/>
        </p:nvGrpSpPr>
        <p:grpSpPr>
          <a:xfrm>
            <a:off x="1199447" y="2211541"/>
            <a:ext cx="576164" cy="548640"/>
            <a:chOff x="1329503" y="4736131"/>
            <a:chExt cx="576164" cy="548640"/>
          </a:xfrm>
        </p:grpSpPr>
        <p:sp>
          <p:nvSpPr>
            <p:cNvPr id="6" name="Oval 5"/>
            <p:cNvSpPr/>
            <p:nvPr/>
          </p:nvSpPr>
          <p:spPr>
            <a:xfrm>
              <a:off x="1329503" y="4736131"/>
              <a:ext cx="548640" cy="54864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3" name="Oval 2"/>
            <p:cNvSpPr/>
            <p:nvPr/>
          </p:nvSpPr>
          <p:spPr>
            <a:xfrm>
              <a:off x="1512383" y="4919011"/>
              <a:ext cx="182880" cy="182880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1814227" y="5101891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673464" y="3284839"/>
            <a:ext cx="1463040" cy="1463040"/>
            <a:chOff x="4418534" y="4325720"/>
            <a:chExt cx="1463040" cy="1463040"/>
          </a:xfrm>
        </p:grpSpPr>
        <p:sp>
          <p:nvSpPr>
            <p:cNvPr id="65" name="Oval 64"/>
            <p:cNvSpPr/>
            <p:nvPr/>
          </p:nvSpPr>
          <p:spPr>
            <a:xfrm>
              <a:off x="4418534" y="4325720"/>
              <a:ext cx="1463040" cy="146304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5058614" y="4965800"/>
              <a:ext cx="182880" cy="18288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4875734" y="4782920"/>
              <a:ext cx="548640" cy="5486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62" name="Oval 61"/>
            <p:cNvSpPr/>
            <p:nvPr/>
          </p:nvSpPr>
          <p:spPr>
            <a:xfrm>
              <a:off x="4647134" y="4554320"/>
              <a:ext cx="1005840" cy="10058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5360458" y="5148680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4886157" y="4874360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6" name="Group 65"/>
            <p:cNvGrpSpPr/>
            <p:nvPr/>
          </p:nvGrpSpPr>
          <p:grpSpPr>
            <a:xfrm>
              <a:off x="5053136" y="4516355"/>
              <a:ext cx="197191" cy="91440"/>
              <a:chOff x="3784031" y="4416091"/>
              <a:chExt cx="197191" cy="91440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>
              <a:off x="5058614" y="5489946"/>
              <a:ext cx="197191" cy="91440"/>
              <a:chOff x="3784031" y="4416091"/>
              <a:chExt cx="197191" cy="91440"/>
            </a:xfrm>
          </p:grpSpPr>
          <p:sp>
            <p:nvSpPr>
              <p:cNvPr id="75" name="Oval 74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 rot="5400000">
              <a:off x="4569596" y="5005433"/>
              <a:ext cx="197191" cy="91440"/>
              <a:chOff x="3784031" y="4416091"/>
              <a:chExt cx="197191" cy="91440"/>
            </a:xfrm>
          </p:grpSpPr>
          <p:sp>
            <p:nvSpPr>
              <p:cNvPr id="73" name="Oval 72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/>
            <p:cNvGrpSpPr/>
            <p:nvPr/>
          </p:nvGrpSpPr>
          <p:grpSpPr>
            <a:xfrm rot="5400000">
              <a:off x="5547577" y="5008612"/>
              <a:ext cx="197191" cy="91440"/>
              <a:chOff x="3784031" y="4416091"/>
              <a:chExt cx="197191" cy="91440"/>
            </a:xfrm>
          </p:grpSpPr>
          <p:sp>
            <p:nvSpPr>
              <p:cNvPr id="71" name="Oval 70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0" name="Oval 69"/>
            <p:cNvSpPr/>
            <p:nvPr/>
          </p:nvSpPr>
          <p:spPr>
            <a:xfrm>
              <a:off x="4532111" y="4549942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9" name="Group 78"/>
            <p:cNvGrpSpPr/>
            <p:nvPr/>
          </p:nvGrpSpPr>
          <p:grpSpPr>
            <a:xfrm rot="2700000">
              <a:off x="4490218" y="5488877"/>
              <a:ext cx="197191" cy="91440"/>
              <a:chOff x="3784031" y="4416091"/>
              <a:chExt cx="197191" cy="91440"/>
            </a:xfrm>
          </p:grpSpPr>
          <p:sp>
            <p:nvSpPr>
              <p:cNvPr id="80" name="Oval 79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5" name="Group 84"/>
            <p:cNvGrpSpPr/>
            <p:nvPr/>
          </p:nvGrpSpPr>
          <p:grpSpPr>
            <a:xfrm rot="2700000">
              <a:off x="5571403" y="4502785"/>
              <a:ext cx="197191" cy="91440"/>
              <a:chOff x="3784031" y="4416091"/>
              <a:chExt cx="197191" cy="91440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8" name="Group 87"/>
            <p:cNvGrpSpPr/>
            <p:nvPr/>
          </p:nvGrpSpPr>
          <p:grpSpPr>
            <a:xfrm rot="18900000">
              <a:off x="5571403" y="5488877"/>
              <a:ext cx="197191" cy="91440"/>
              <a:chOff x="3784031" y="4416091"/>
              <a:chExt cx="197191" cy="91440"/>
            </a:xfrm>
          </p:grpSpPr>
          <p:sp>
            <p:nvSpPr>
              <p:cNvPr id="89" name="Oval 88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2" name="TextBox 81"/>
          <p:cNvSpPr txBox="1"/>
          <p:nvPr/>
        </p:nvSpPr>
        <p:spPr>
          <a:xfrm>
            <a:off x="706047" y="4747879"/>
            <a:ext cx="12843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aseline="-25000" dirty="0" smtClean="0"/>
              <a:t>17</a:t>
            </a:r>
            <a:r>
              <a:rPr lang="en-US" sz="2200" dirty="0" smtClean="0"/>
              <a:t>Cl: 2 8 </a:t>
            </a:r>
            <a:r>
              <a:rPr lang="en-US" sz="2200" dirty="0" smtClean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87041" y="1660579"/>
            <a:ext cx="5674759" cy="4924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600" dirty="0" err="1" smtClean="0"/>
              <a:t>Terbentuknya</a:t>
            </a:r>
            <a:r>
              <a:rPr lang="en-US" sz="2600" dirty="0" smtClean="0"/>
              <a:t> </a:t>
            </a:r>
            <a:r>
              <a:rPr lang="en-US" sz="2600" dirty="0" err="1" smtClean="0"/>
              <a:t>HCl</a:t>
            </a:r>
            <a:r>
              <a:rPr lang="en-US" sz="2600" dirty="0" smtClean="0"/>
              <a:t> </a:t>
            </a:r>
            <a:r>
              <a:rPr lang="en-US" sz="2600" dirty="0" err="1" smtClean="0"/>
              <a:t>melalui</a:t>
            </a:r>
            <a:r>
              <a:rPr lang="en-US" sz="2600" dirty="0" smtClean="0"/>
              <a:t> </a:t>
            </a:r>
            <a:r>
              <a:rPr lang="en-US" sz="2600" dirty="0" err="1" smtClean="0"/>
              <a:t>ikatan</a:t>
            </a:r>
            <a:r>
              <a:rPr lang="en-US" sz="2600" dirty="0" smtClean="0"/>
              <a:t> </a:t>
            </a:r>
            <a:r>
              <a:rPr lang="en-US" sz="2600" dirty="0" err="1" smtClean="0"/>
              <a:t>Kovalen</a:t>
            </a:r>
            <a:endParaRPr lang="en-US" sz="26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4093201" y="3454458"/>
            <a:ext cx="1069421" cy="1065031"/>
            <a:chOff x="9801897" y="4368913"/>
            <a:chExt cx="1069421" cy="1065031"/>
          </a:xfrm>
          <a:solidFill>
            <a:schemeClr val="accent2"/>
          </a:solidFill>
        </p:grpSpPr>
        <p:sp>
          <p:nvSpPr>
            <p:cNvPr id="116" name="Oval 115"/>
            <p:cNvSpPr/>
            <p:nvPr/>
          </p:nvSpPr>
          <p:spPr>
            <a:xfrm>
              <a:off x="9826559" y="4406878"/>
              <a:ext cx="1005840" cy="10058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tx1"/>
                  </a:solidFill>
                </a:rPr>
                <a:t>Cl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119" name="Group 118"/>
            <p:cNvGrpSpPr/>
            <p:nvPr/>
          </p:nvGrpSpPr>
          <p:grpSpPr>
            <a:xfrm>
              <a:off x="10232561" y="4368913"/>
              <a:ext cx="197191" cy="91440"/>
              <a:chOff x="3784031" y="4416091"/>
              <a:chExt cx="197191" cy="91440"/>
            </a:xfrm>
            <a:grpFill/>
          </p:grpSpPr>
          <p:sp>
            <p:nvSpPr>
              <p:cNvPr id="139" name="Oval 138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Oval 139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0" name="Group 119"/>
            <p:cNvGrpSpPr/>
            <p:nvPr/>
          </p:nvGrpSpPr>
          <p:grpSpPr>
            <a:xfrm>
              <a:off x="10238039" y="5342504"/>
              <a:ext cx="197191" cy="91440"/>
              <a:chOff x="3784031" y="4416091"/>
              <a:chExt cx="197191" cy="91440"/>
            </a:xfrm>
            <a:grpFill/>
          </p:grpSpPr>
          <p:sp>
            <p:nvSpPr>
              <p:cNvPr id="137" name="Oval 136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Oval 137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5" name="Oval 134"/>
            <p:cNvSpPr/>
            <p:nvPr/>
          </p:nvSpPr>
          <p:spPr>
            <a:xfrm rot="5400000">
              <a:off x="9801897" y="4805116"/>
              <a:ext cx="91440" cy="9144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2" name="Group 121"/>
            <p:cNvGrpSpPr/>
            <p:nvPr/>
          </p:nvGrpSpPr>
          <p:grpSpPr>
            <a:xfrm rot="5400000">
              <a:off x="10727002" y="4861171"/>
              <a:ext cx="197192" cy="91440"/>
              <a:chOff x="3784031" y="4416091"/>
              <a:chExt cx="197192" cy="91440"/>
            </a:xfrm>
            <a:grpFill/>
          </p:grpSpPr>
          <p:sp>
            <p:nvSpPr>
              <p:cNvPr id="133" name="Oval 132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rgbClr val="00965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Oval 133"/>
              <p:cNvSpPr/>
              <p:nvPr/>
            </p:nvSpPr>
            <p:spPr>
              <a:xfrm>
                <a:off x="3889783" y="4416091"/>
                <a:ext cx="91440" cy="9144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41" name="Group 140"/>
          <p:cNvGrpSpPr/>
          <p:nvPr/>
        </p:nvGrpSpPr>
        <p:grpSpPr>
          <a:xfrm>
            <a:off x="4284124" y="2388063"/>
            <a:ext cx="594360" cy="548640"/>
            <a:chOff x="1329503" y="4736131"/>
            <a:chExt cx="594360" cy="548640"/>
          </a:xfrm>
        </p:grpSpPr>
        <p:sp>
          <p:nvSpPr>
            <p:cNvPr id="147" name="Oval 146"/>
            <p:cNvSpPr/>
            <p:nvPr/>
          </p:nvSpPr>
          <p:spPr>
            <a:xfrm>
              <a:off x="1329503" y="4736131"/>
              <a:ext cx="548640" cy="5486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H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9" name="Oval 148"/>
            <p:cNvSpPr/>
            <p:nvPr/>
          </p:nvSpPr>
          <p:spPr>
            <a:xfrm>
              <a:off x="1832423" y="4971359"/>
              <a:ext cx="91440" cy="9144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0" name="Right Arrow 149"/>
          <p:cNvSpPr/>
          <p:nvPr/>
        </p:nvSpPr>
        <p:spPr>
          <a:xfrm>
            <a:off x="2167555" y="3556037"/>
            <a:ext cx="1816117" cy="837531"/>
          </a:xfrm>
          <a:prstGeom prst="rightArrow">
            <a:avLst>
              <a:gd name="adj1" fmla="val 50000"/>
              <a:gd name="adj2" fmla="val 28472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Rumus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Lewis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elektron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valensinya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1" name="Right Arrow 150"/>
          <p:cNvSpPr/>
          <p:nvPr/>
        </p:nvSpPr>
        <p:spPr>
          <a:xfrm>
            <a:off x="2167554" y="2190499"/>
            <a:ext cx="1816117" cy="837531"/>
          </a:xfrm>
          <a:prstGeom prst="rightArrow">
            <a:avLst>
              <a:gd name="adj1" fmla="val 50000"/>
              <a:gd name="adj2" fmla="val 28472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Rumus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Lewis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elektron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valensinya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2" name="Right Arrow 151"/>
          <p:cNvSpPr/>
          <p:nvPr/>
        </p:nvSpPr>
        <p:spPr>
          <a:xfrm>
            <a:off x="5335684" y="2190498"/>
            <a:ext cx="984195" cy="837531"/>
          </a:xfrm>
          <a:prstGeom prst="rightArrow">
            <a:avLst>
              <a:gd name="adj1" fmla="val 50000"/>
              <a:gd name="adj2" fmla="val 28472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Titik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elektron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6" name="Right Arrow 155"/>
          <p:cNvSpPr/>
          <p:nvPr/>
        </p:nvSpPr>
        <p:spPr>
          <a:xfrm>
            <a:off x="5335684" y="3554138"/>
            <a:ext cx="984195" cy="837531"/>
          </a:xfrm>
          <a:prstGeom prst="rightArrow">
            <a:avLst>
              <a:gd name="adj1" fmla="val 50000"/>
              <a:gd name="adj2" fmla="val 28472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Titik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elektron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649618" y="2394421"/>
            <a:ext cx="437411" cy="393192"/>
            <a:chOff x="6646182" y="2179132"/>
            <a:chExt cx="437411" cy="393192"/>
          </a:xfrm>
        </p:grpSpPr>
        <p:sp>
          <p:nvSpPr>
            <p:cNvPr id="158" name="Rectangle 157"/>
            <p:cNvSpPr/>
            <p:nvPr/>
          </p:nvSpPr>
          <p:spPr>
            <a:xfrm>
              <a:off x="6646182" y="2179132"/>
              <a:ext cx="391691" cy="39319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H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6992153" y="2323692"/>
              <a:ext cx="91440" cy="914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585268" y="3663194"/>
            <a:ext cx="488991" cy="473558"/>
            <a:chOff x="6581832" y="3447905"/>
            <a:chExt cx="488991" cy="473558"/>
          </a:xfrm>
        </p:grpSpPr>
        <p:sp>
          <p:nvSpPr>
            <p:cNvPr id="161" name="Rectangle 160"/>
            <p:cNvSpPr/>
            <p:nvPr/>
          </p:nvSpPr>
          <p:spPr>
            <a:xfrm>
              <a:off x="6646182" y="3493625"/>
              <a:ext cx="391691" cy="39409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tx1"/>
                  </a:solidFill>
                </a:rPr>
                <a:t>Cl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162" name="Group 161"/>
            <p:cNvGrpSpPr/>
            <p:nvPr/>
          </p:nvGrpSpPr>
          <p:grpSpPr>
            <a:xfrm>
              <a:off x="6743431" y="3447905"/>
              <a:ext cx="197191" cy="91440"/>
              <a:chOff x="3784031" y="4416091"/>
              <a:chExt cx="197191" cy="91440"/>
            </a:xfrm>
            <a:solidFill>
              <a:schemeClr val="accent2"/>
            </a:solidFill>
          </p:grpSpPr>
          <p:sp>
            <p:nvSpPr>
              <p:cNvPr id="170" name="Oval 169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1" name="Oval 170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3" name="Group 162"/>
            <p:cNvGrpSpPr/>
            <p:nvPr/>
          </p:nvGrpSpPr>
          <p:grpSpPr>
            <a:xfrm>
              <a:off x="6747391" y="3830023"/>
              <a:ext cx="197191" cy="91440"/>
              <a:chOff x="3784031" y="4416091"/>
              <a:chExt cx="197191" cy="91440"/>
            </a:xfrm>
            <a:solidFill>
              <a:schemeClr val="accent2"/>
            </a:solidFill>
          </p:grpSpPr>
          <p:sp>
            <p:nvSpPr>
              <p:cNvPr id="168" name="Oval 167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" name="Oval 168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4" name="Oval 163"/>
            <p:cNvSpPr/>
            <p:nvPr/>
          </p:nvSpPr>
          <p:spPr>
            <a:xfrm rot="5400000">
              <a:off x="6581832" y="3622330"/>
              <a:ext cx="91440" cy="914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5" name="Group 164"/>
            <p:cNvGrpSpPr/>
            <p:nvPr/>
          </p:nvGrpSpPr>
          <p:grpSpPr>
            <a:xfrm rot="5400000">
              <a:off x="6926507" y="3613298"/>
              <a:ext cx="197192" cy="91440"/>
              <a:chOff x="3784031" y="4416091"/>
              <a:chExt cx="197192" cy="91440"/>
            </a:xfrm>
            <a:solidFill>
              <a:schemeClr val="accent2"/>
            </a:solidFill>
          </p:grpSpPr>
          <p:sp>
            <p:nvSpPr>
              <p:cNvPr id="166" name="Oval 165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" name="Oval 166"/>
              <p:cNvSpPr/>
              <p:nvPr/>
            </p:nvSpPr>
            <p:spPr>
              <a:xfrm>
                <a:off x="3889783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1" name="TextBox 10"/>
          <p:cNvSpPr txBox="1"/>
          <p:nvPr/>
        </p:nvSpPr>
        <p:spPr>
          <a:xfrm>
            <a:off x="7668456" y="2728623"/>
            <a:ext cx="28479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Kedua</a:t>
            </a:r>
            <a:r>
              <a:rPr lang="en-US" dirty="0" smtClean="0"/>
              <a:t> </a:t>
            </a:r>
            <a:r>
              <a:rPr lang="en-US" dirty="0" err="1" smtClean="0"/>
              <a:t>elektron</a:t>
            </a:r>
            <a:r>
              <a:rPr lang="en-US" dirty="0" smtClean="0"/>
              <a:t>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berpasangan</a:t>
            </a:r>
            <a:r>
              <a:rPr lang="en-US" dirty="0" smtClean="0"/>
              <a:t> </a:t>
            </a:r>
            <a:r>
              <a:rPr lang="en-US" dirty="0" err="1" smtClean="0"/>
              <a:t>membentuk</a:t>
            </a:r>
            <a:r>
              <a:rPr lang="en-US" dirty="0" smtClean="0"/>
              <a:t> </a:t>
            </a:r>
            <a:r>
              <a:rPr lang="en-US" dirty="0" err="1" smtClean="0"/>
              <a:t>pasangan</a:t>
            </a:r>
            <a:r>
              <a:rPr lang="en-US" dirty="0" smtClean="0"/>
              <a:t> </a:t>
            </a:r>
            <a:r>
              <a:rPr lang="en-US" dirty="0" err="1" smtClean="0"/>
              <a:t>elektron</a:t>
            </a:r>
            <a:r>
              <a:rPr lang="en-US" dirty="0" smtClean="0"/>
              <a:t> </a:t>
            </a:r>
            <a:r>
              <a:rPr lang="en-US" dirty="0" err="1" smtClean="0"/>
              <a:t>bersama</a:t>
            </a:r>
            <a:r>
              <a:rPr lang="en-US" dirty="0" smtClean="0"/>
              <a:t> (PEB). </a:t>
            </a:r>
            <a:endParaRPr lang="en-US" dirty="0"/>
          </a:p>
        </p:txBody>
      </p:sp>
      <p:grpSp>
        <p:nvGrpSpPr>
          <p:cNvPr id="56" name="Group 55"/>
          <p:cNvGrpSpPr/>
          <p:nvPr/>
        </p:nvGrpSpPr>
        <p:grpSpPr>
          <a:xfrm>
            <a:off x="7981381" y="4152801"/>
            <a:ext cx="437411" cy="393192"/>
            <a:chOff x="8555069" y="3455266"/>
            <a:chExt cx="437411" cy="393192"/>
          </a:xfrm>
        </p:grpSpPr>
        <p:sp>
          <p:nvSpPr>
            <p:cNvPr id="173" name="Rectangle 172"/>
            <p:cNvSpPr/>
            <p:nvPr/>
          </p:nvSpPr>
          <p:spPr>
            <a:xfrm>
              <a:off x="8555069" y="3455266"/>
              <a:ext cx="391691" cy="39319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H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74" name="Oval 173"/>
            <p:cNvSpPr/>
            <p:nvPr/>
          </p:nvSpPr>
          <p:spPr>
            <a:xfrm>
              <a:off x="8901040" y="3599826"/>
              <a:ext cx="91440" cy="914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9584861" y="4124666"/>
            <a:ext cx="488991" cy="473558"/>
            <a:chOff x="9829189" y="3427131"/>
            <a:chExt cx="488991" cy="473558"/>
          </a:xfrm>
        </p:grpSpPr>
        <p:sp>
          <p:nvSpPr>
            <p:cNvPr id="176" name="Rectangle 175"/>
            <p:cNvSpPr/>
            <p:nvPr/>
          </p:nvSpPr>
          <p:spPr>
            <a:xfrm>
              <a:off x="9893539" y="3472851"/>
              <a:ext cx="391691" cy="39409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tx1"/>
                  </a:solidFill>
                </a:rPr>
                <a:t>Cl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177" name="Group 176"/>
            <p:cNvGrpSpPr/>
            <p:nvPr/>
          </p:nvGrpSpPr>
          <p:grpSpPr>
            <a:xfrm>
              <a:off x="9990788" y="3427131"/>
              <a:ext cx="197191" cy="91440"/>
              <a:chOff x="3784031" y="4416091"/>
              <a:chExt cx="197191" cy="91440"/>
            </a:xfrm>
            <a:solidFill>
              <a:schemeClr val="accent2"/>
            </a:solidFill>
          </p:grpSpPr>
          <p:sp>
            <p:nvSpPr>
              <p:cNvPr id="185" name="Oval 184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6" name="Oval 185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8" name="Group 177"/>
            <p:cNvGrpSpPr/>
            <p:nvPr/>
          </p:nvGrpSpPr>
          <p:grpSpPr>
            <a:xfrm>
              <a:off x="9994748" y="3809249"/>
              <a:ext cx="197191" cy="91440"/>
              <a:chOff x="3784031" y="4416091"/>
              <a:chExt cx="197191" cy="91440"/>
            </a:xfrm>
            <a:solidFill>
              <a:schemeClr val="accent2"/>
            </a:solidFill>
          </p:grpSpPr>
          <p:sp>
            <p:nvSpPr>
              <p:cNvPr id="183" name="Oval 182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4" name="Oval 183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9" name="Oval 178"/>
            <p:cNvSpPr/>
            <p:nvPr/>
          </p:nvSpPr>
          <p:spPr>
            <a:xfrm rot="5400000">
              <a:off x="9829189" y="3601556"/>
              <a:ext cx="91440" cy="914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0" name="Group 179"/>
            <p:cNvGrpSpPr/>
            <p:nvPr/>
          </p:nvGrpSpPr>
          <p:grpSpPr>
            <a:xfrm rot="5400000">
              <a:off x="10173864" y="3592524"/>
              <a:ext cx="197192" cy="91440"/>
              <a:chOff x="3784031" y="4416091"/>
              <a:chExt cx="197192" cy="91440"/>
            </a:xfrm>
            <a:solidFill>
              <a:schemeClr val="accent2"/>
            </a:solidFill>
          </p:grpSpPr>
          <p:sp>
            <p:nvSpPr>
              <p:cNvPr id="181" name="Oval 180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2" name="Oval 181"/>
              <p:cNvSpPr/>
              <p:nvPr/>
            </p:nvSpPr>
            <p:spPr>
              <a:xfrm>
                <a:off x="3889783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30" name="Straight Arrow Connector 29"/>
          <p:cNvCxnSpPr>
            <a:stCxn id="11" idx="2"/>
            <a:endCxn id="174" idx="7"/>
          </p:cNvCxnSpPr>
          <p:nvPr/>
        </p:nvCxnSpPr>
        <p:spPr>
          <a:xfrm flipH="1">
            <a:off x="8405401" y="3928952"/>
            <a:ext cx="687011" cy="3818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1" idx="2"/>
            <a:endCxn id="179" idx="3"/>
          </p:cNvCxnSpPr>
          <p:nvPr/>
        </p:nvCxnSpPr>
        <p:spPr>
          <a:xfrm>
            <a:off x="9092412" y="3928952"/>
            <a:ext cx="505840" cy="3835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Group 57"/>
          <p:cNvGrpSpPr/>
          <p:nvPr/>
        </p:nvGrpSpPr>
        <p:grpSpPr>
          <a:xfrm>
            <a:off x="8676007" y="5252964"/>
            <a:ext cx="832807" cy="473558"/>
            <a:chOff x="9373278" y="4726698"/>
            <a:chExt cx="832807" cy="473558"/>
          </a:xfrm>
        </p:grpSpPr>
        <p:sp>
          <p:nvSpPr>
            <p:cNvPr id="188" name="Rectangle 187"/>
            <p:cNvSpPr/>
            <p:nvPr/>
          </p:nvSpPr>
          <p:spPr>
            <a:xfrm>
              <a:off x="9373278" y="4777079"/>
              <a:ext cx="391691" cy="39319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H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91" name="Rectangle 190"/>
            <p:cNvSpPr/>
            <p:nvPr/>
          </p:nvSpPr>
          <p:spPr>
            <a:xfrm>
              <a:off x="9781444" y="4772418"/>
              <a:ext cx="391691" cy="39409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tx1"/>
                  </a:solidFill>
                </a:rPr>
                <a:t>Cl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192" name="Group 191"/>
            <p:cNvGrpSpPr/>
            <p:nvPr/>
          </p:nvGrpSpPr>
          <p:grpSpPr>
            <a:xfrm>
              <a:off x="9878693" y="4726698"/>
              <a:ext cx="197191" cy="91440"/>
              <a:chOff x="3784031" y="4416091"/>
              <a:chExt cx="197191" cy="91440"/>
            </a:xfrm>
            <a:solidFill>
              <a:schemeClr val="accent2"/>
            </a:solidFill>
          </p:grpSpPr>
          <p:sp>
            <p:nvSpPr>
              <p:cNvPr id="200" name="Oval 199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1" name="Oval 200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3" name="Group 192"/>
            <p:cNvGrpSpPr/>
            <p:nvPr/>
          </p:nvGrpSpPr>
          <p:grpSpPr>
            <a:xfrm>
              <a:off x="9882653" y="5108816"/>
              <a:ext cx="197191" cy="91440"/>
              <a:chOff x="3784031" y="4416091"/>
              <a:chExt cx="197191" cy="91440"/>
            </a:xfrm>
            <a:solidFill>
              <a:schemeClr val="accent2"/>
            </a:solidFill>
          </p:grpSpPr>
          <p:sp>
            <p:nvSpPr>
              <p:cNvPr id="198" name="Oval 197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9" name="Oval 198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5" name="Group 194"/>
            <p:cNvGrpSpPr/>
            <p:nvPr/>
          </p:nvGrpSpPr>
          <p:grpSpPr>
            <a:xfrm rot="5400000">
              <a:off x="10061769" y="4892091"/>
              <a:ext cx="197192" cy="91440"/>
              <a:chOff x="3784031" y="4416091"/>
              <a:chExt cx="197192" cy="91440"/>
            </a:xfrm>
            <a:solidFill>
              <a:schemeClr val="accent2"/>
            </a:solidFill>
          </p:grpSpPr>
          <p:sp>
            <p:nvSpPr>
              <p:cNvPr id="196" name="Oval 195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7" name="Oval 196"/>
              <p:cNvSpPr/>
              <p:nvPr/>
            </p:nvSpPr>
            <p:spPr>
              <a:xfrm>
                <a:off x="3889783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2" name="Group 201"/>
            <p:cNvGrpSpPr/>
            <p:nvPr/>
          </p:nvGrpSpPr>
          <p:grpSpPr>
            <a:xfrm rot="5400000">
              <a:off x="9682848" y="4899247"/>
              <a:ext cx="197192" cy="91440"/>
              <a:chOff x="3784031" y="4416091"/>
              <a:chExt cx="197192" cy="91440"/>
            </a:xfrm>
            <a:solidFill>
              <a:schemeClr val="accent2"/>
            </a:solidFill>
          </p:grpSpPr>
          <p:sp>
            <p:nvSpPr>
              <p:cNvPr id="203" name="Oval 202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4" name="Oval 203"/>
              <p:cNvSpPr/>
              <p:nvPr/>
            </p:nvSpPr>
            <p:spPr>
              <a:xfrm>
                <a:off x="3889783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9" name="Group 58"/>
          <p:cNvGrpSpPr/>
          <p:nvPr/>
        </p:nvGrpSpPr>
        <p:grpSpPr>
          <a:xfrm>
            <a:off x="3841108" y="5143736"/>
            <a:ext cx="1570499" cy="1065031"/>
            <a:chOff x="3731295" y="4891860"/>
            <a:chExt cx="1570499" cy="1065031"/>
          </a:xfrm>
          <a:solidFill>
            <a:schemeClr val="accent2"/>
          </a:solidFill>
        </p:grpSpPr>
        <p:grpSp>
          <p:nvGrpSpPr>
            <p:cNvPr id="208" name="Group 207"/>
            <p:cNvGrpSpPr/>
            <p:nvPr/>
          </p:nvGrpSpPr>
          <p:grpSpPr>
            <a:xfrm>
              <a:off x="4232373" y="4891860"/>
              <a:ext cx="1069421" cy="1065031"/>
              <a:chOff x="9801897" y="4368913"/>
              <a:chExt cx="1069421" cy="1065031"/>
            </a:xfrm>
            <a:grpFill/>
          </p:grpSpPr>
          <p:sp>
            <p:nvSpPr>
              <p:cNvPr id="209" name="Oval 208"/>
              <p:cNvSpPr/>
              <p:nvPr/>
            </p:nvSpPr>
            <p:spPr>
              <a:xfrm>
                <a:off x="9826559" y="4406878"/>
                <a:ext cx="1005840" cy="10058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err="1" smtClean="0">
                    <a:solidFill>
                      <a:schemeClr val="tx1"/>
                    </a:solidFill>
                  </a:rPr>
                  <a:t>Cl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10" name="Group 209"/>
              <p:cNvGrpSpPr/>
              <p:nvPr/>
            </p:nvGrpSpPr>
            <p:grpSpPr>
              <a:xfrm>
                <a:off x="10232561" y="4368913"/>
                <a:ext cx="197191" cy="91440"/>
                <a:chOff x="3784031" y="4416091"/>
                <a:chExt cx="197191" cy="91440"/>
              </a:xfrm>
              <a:grpFill/>
            </p:grpSpPr>
            <p:sp>
              <p:nvSpPr>
                <p:cNvPr id="218" name="Oval 217"/>
                <p:cNvSpPr/>
                <p:nvPr/>
              </p:nvSpPr>
              <p:spPr>
                <a:xfrm>
                  <a:off x="3784031" y="4416091"/>
                  <a:ext cx="91440" cy="91440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9" name="Oval 218"/>
                <p:cNvSpPr/>
                <p:nvPr/>
              </p:nvSpPr>
              <p:spPr>
                <a:xfrm>
                  <a:off x="3889782" y="4416091"/>
                  <a:ext cx="91440" cy="91440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11" name="Group 210"/>
              <p:cNvGrpSpPr/>
              <p:nvPr/>
            </p:nvGrpSpPr>
            <p:grpSpPr>
              <a:xfrm>
                <a:off x="10238039" y="5342504"/>
                <a:ext cx="197191" cy="91440"/>
                <a:chOff x="3784031" y="4416091"/>
                <a:chExt cx="197191" cy="91440"/>
              </a:xfrm>
              <a:grpFill/>
            </p:grpSpPr>
            <p:sp>
              <p:nvSpPr>
                <p:cNvPr id="216" name="Oval 215"/>
                <p:cNvSpPr/>
                <p:nvPr/>
              </p:nvSpPr>
              <p:spPr>
                <a:xfrm>
                  <a:off x="3784031" y="4416091"/>
                  <a:ext cx="91440" cy="91440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7" name="Oval 216"/>
                <p:cNvSpPr/>
                <p:nvPr/>
              </p:nvSpPr>
              <p:spPr>
                <a:xfrm>
                  <a:off x="3889782" y="4416091"/>
                  <a:ext cx="91440" cy="91440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12" name="Oval 211"/>
              <p:cNvSpPr/>
              <p:nvPr/>
            </p:nvSpPr>
            <p:spPr>
              <a:xfrm rot="5400000">
                <a:off x="9801897" y="4805116"/>
                <a:ext cx="91440" cy="9144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3" name="Group 212"/>
              <p:cNvGrpSpPr/>
              <p:nvPr/>
            </p:nvGrpSpPr>
            <p:grpSpPr>
              <a:xfrm rot="5400000">
                <a:off x="10727002" y="4861171"/>
                <a:ext cx="197192" cy="91440"/>
                <a:chOff x="3784031" y="4416091"/>
                <a:chExt cx="197192" cy="91440"/>
              </a:xfrm>
              <a:grpFill/>
            </p:grpSpPr>
            <p:sp>
              <p:nvSpPr>
                <p:cNvPr id="214" name="Oval 213"/>
                <p:cNvSpPr/>
                <p:nvPr/>
              </p:nvSpPr>
              <p:spPr>
                <a:xfrm>
                  <a:off x="3784031" y="4416091"/>
                  <a:ext cx="91440" cy="91440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5" name="Oval 214"/>
                <p:cNvSpPr/>
                <p:nvPr/>
              </p:nvSpPr>
              <p:spPr>
                <a:xfrm>
                  <a:off x="3889783" y="4416091"/>
                  <a:ext cx="91440" cy="91440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20" name="Group 219"/>
            <p:cNvGrpSpPr/>
            <p:nvPr/>
          </p:nvGrpSpPr>
          <p:grpSpPr>
            <a:xfrm>
              <a:off x="3731295" y="5219716"/>
              <a:ext cx="594360" cy="548640"/>
              <a:chOff x="1329503" y="4736131"/>
              <a:chExt cx="594360" cy="548640"/>
            </a:xfrm>
            <a:grpFill/>
          </p:grpSpPr>
          <p:sp>
            <p:nvSpPr>
              <p:cNvPr id="221" name="Oval 220"/>
              <p:cNvSpPr/>
              <p:nvPr/>
            </p:nvSpPr>
            <p:spPr>
              <a:xfrm>
                <a:off x="1329503" y="4736131"/>
                <a:ext cx="548640" cy="5486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H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2" name="Oval 221"/>
              <p:cNvSpPr/>
              <p:nvPr/>
            </p:nvSpPr>
            <p:spPr>
              <a:xfrm>
                <a:off x="1832423" y="4971359"/>
                <a:ext cx="91440" cy="91440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23" name="Down Arrow 222"/>
          <p:cNvSpPr/>
          <p:nvPr/>
        </p:nvSpPr>
        <p:spPr>
          <a:xfrm>
            <a:off x="4280374" y="4600447"/>
            <a:ext cx="737568" cy="422936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Down Arrow 223"/>
          <p:cNvSpPr/>
          <p:nvPr/>
        </p:nvSpPr>
        <p:spPr>
          <a:xfrm>
            <a:off x="8725526" y="4598224"/>
            <a:ext cx="737568" cy="422936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Down Arrow 224"/>
          <p:cNvSpPr/>
          <p:nvPr/>
        </p:nvSpPr>
        <p:spPr>
          <a:xfrm rot="16200000">
            <a:off x="6659755" y="5423614"/>
            <a:ext cx="737568" cy="422936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TextBox 89"/>
          <p:cNvSpPr txBox="1">
            <a:spLocks noChangeArrowheads="1"/>
          </p:cNvSpPr>
          <p:nvPr/>
        </p:nvSpPr>
        <p:spPr bwMode="auto">
          <a:xfrm>
            <a:off x="778373" y="1035866"/>
            <a:ext cx="5541506" cy="584775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1. </a:t>
            </a:r>
            <a:r>
              <a:rPr lang="en-US" altLang="zh-CN" sz="3200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Terbentuknya</a:t>
            </a:r>
            <a:r>
              <a:rPr lang="en-US" altLang="zh-CN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 </a:t>
            </a:r>
            <a:r>
              <a:rPr lang="en-US" altLang="zh-CN" sz="3200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Ikatan</a:t>
            </a:r>
            <a:r>
              <a:rPr lang="en-US" altLang="zh-CN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 </a:t>
            </a:r>
            <a:r>
              <a:rPr lang="en-US" altLang="zh-CN" sz="3200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Kovalen</a:t>
            </a:r>
            <a:endParaRPr lang="en-US" altLang="zh-CN" sz="3200" b="1" dirty="0">
              <a:solidFill>
                <a:schemeClr val="accent3">
                  <a:lumMod val="20000"/>
                  <a:lumOff val="80000"/>
                </a:schemeClr>
              </a:solidFill>
              <a:latin typeface="+mn-lt"/>
            </a:endParaRPr>
          </a:p>
        </p:txBody>
      </p:sp>
      <p:pic>
        <p:nvPicPr>
          <p:cNvPr id="128" name="Picture 1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712"/>
            <a:ext cx="12192000" cy="7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609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34" grpId="0"/>
      <p:bldP spid="82" grpId="0"/>
      <p:bldP spid="16" grpId="0" animBg="1"/>
      <p:bldP spid="150" grpId="0" animBg="1"/>
      <p:bldP spid="151" grpId="0" animBg="1"/>
      <p:bldP spid="152" grpId="0" animBg="1"/>
      <p:bldP spid="156" grpId="0" animBg="1"/>
      <p:bldP spid="11" grpId="0"/>
      <p:bldP spid="223" grpId="0" animBg="1"/>
      <p:bldP spid="224" grpId="0" animBg="1"/>
      <p:bldP spid="225" grpId="0" animBg="1"/>
      <p:bldP spid="2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IKATAN KOVALEN</a:t>
            </a:r>
            <a:endParaRPr lang="en-US" b="1" dirty="0"/>
          </a:p>
        </p:txBody>
      </p:sp>
      <p:sp>
        <p:nvSpPr>
          <p:cNvPr id="4" name="Up Ribbon 3"/>
          <p:cNvSpPr/>
          <p:nvPr/>
        </p:nvSpPr>
        <p:spPr>
          <a:xfrm rot="19984831">
            <a:off x="-327139" y="157120"/>
            <a:ext cx="1828800" cy="889001"/>
          </a:xfrm>
          <a:prstGeom prst="ribbon2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200" b="1" dirty="0" smtClean="0">
                <a:solidFill>
                  <a:schemeClr val="tx2"/>
                </a:solidFill>
              </a:rPr>
              <a:t>C.</a:t>
            </a:r>
            <a:endParaRPr lang="en-US" sz="4200" b="1" dirty="0">
              <a:solidFill>
                <a:schemeClr val="tx2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2772" y="1128185"/>
            <a:ext cx="5253061" cy="1478537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Pasangan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elektron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bersama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disebut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juga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pasangan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elektron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ikatan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digambarkan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dengan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garis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−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).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Jumlah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pasangan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elektron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ikatan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memberikan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informasi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jumlah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ikatan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dalam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suatu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molekul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kovalen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950976" y="3026419"/>
            <a:ext cx="969264" cy="733918"/>
            <a:chOff x="950976" y="3026419"/>
            <a:chExt cx="969264" cy="733918"/>
          </a:xfrm>
        </p:grpSpPr>
        <p:sp>
          <p:nvSpPr>
            <p:cNvPr id="205" name="Rectangle 204"/>
            <p:cNvSpPr/>
            <p:nvPr/>
          </p:nvSpPr>
          <p:spPr>
            <a:xfrm>
              <a:off x="950976" y="3026419"/>
              <a:ext cx="969264" cy="7339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sz="2200" b="1" dirty="0" smtClean="0">
                  <a:solidFill>
                    <a:schemeClr val="tx1"/>
                  </a:solidFill>
                </a:rPr>
                <a:t>H    </a:t>
              </a:r>
              <a:r>
                <a:rPr lang="en-US" sz="2200" b="1" dirty="0" err="1" smtClean="0">
                  <a:solidFill>
                    <a:schemeClr val="tx1"/>
                  </a:solidFill>
                </a:rPr>
                <a:t>H</a:t>
              </a:r>
              <a:endParaRPr lang="en-US" sz="2200" b="1" dirty="0" smtClean="0">
                <a:solidFill>
                  <a:schemeClr val="tx1"/>
                </a:solidFill>
              </a:endParaRPr>
            </a:p>
            <a:p>
              <a:pPr algn="ctr">
                <a:lnSpc>
                  <a:spcPct val="150000"/>
                </a:lnSpc>
              </a:pPr>
              <a:r>
                <a:rPr lang="en-US" sz="2200" b="1" dirty="0" smtClean="0">
                  <a:solidFill>
                    <a:schemeClr val="tx1"/>
                  </a:solidFill>
                </a:rPr>
                <a:t>H − H</a:t>
              </a:r>
            </a:p>
          </p:txBody>
        </p:sp>
        <p:grpSp>
          <p:nvGrpSpPr>
            <p:cNvPr id="206" name="Group 205"/>
            <p:cNvGrpSpPr/>
            <p:nvPr/>
          </p:nvGrpSpPr>
          <p:grpSpPr>
            <a:xfrm rot="5400000">
              <a:off x="1324282" y="3170820"/>
              <a:ext cx="197192" cy="91440"/>
              <a:chOff x="3784031" y="4416091"/>
              <a:chExt cx="197192" cy="91440"/>
            </a:xfrm>
            <a:solidFill>
              <a:schemeClr val="accent2"/>
            </a:solidFill>
          </p:grpSpPr>
          <p:sp>
            <p:nvSpPr>
              <p:cNvPr id="207" name="Oval 206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200"/>
              </a:p>
            </p:txBody>
          </p:sp>
          <p:sp>
            <p:nvSpPr>
              <p:cNvPr id="226" name="Oval 225"/>
              <p:cNvSpPr/>
              <p:nvPr/>
            </p:nvSpPr>
            <p:spPr>
              <a:xfrm>
                <a:off x="3889783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200"/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3565360" y="3026419"/>
            <a:ext cx="988799" cy="811952"/>
            <a:chOff x="3325808" y="3552956"/>
            <a:chExt cx="988799" cy="811952"/>
          </a:xfrm>
        </p:grpSpPr>
        <p:sp>
          <p:nvSpPr>
            <p:cNvPr id="128" name="Rectangle 127"/>
            <p:cNvSpPr/>
            <p:nvPr/>
          </p:nvSpPr>
          <p:spPr>
            <a:xfrm>
              <a:off x="3325808" y="3630990"/>
              <a:ext cx="988799" cy="7339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sz="2200" b="1" dirty="0" smtClean="0">
                  <a:solidFill>
                    <a:schemeClr val="tx1"/>
                  </a:solidFill>
                </a:rPr>
                <a:t>O    </a:t>
              </a:r>
              <a:r>
                <a:rPr lang="en-US" sz="2200" b="1" dirty="0" err="1" smtClean="0">
                  <a:solidFill>
                    <a:schemeClr val="tx1"/>
                  </a:solidFill>
                </a:rPr>
                <a:t>O</a:t>
              </a:r>
              <a:endParaRPr lang="en-US" sz="2200" b="1" dirty="0" smtClean="0">
                <a:solidFill>
                  <a:schemeClr val="tx1"/>
                </a:solidFill>
              </a:endParaRPr>
            </a:p>
            <a:p>
              <a:pPr algn="ctr">
                <a:lnSpc>
                  <a:spcPct val="150000"/>
                </a:lnSpc>
              </a:pPr>
              <a:r>
                <a:rPr lang="en-US" sz="2200" b="1" dirty="0" smtClean="0">
                  <a:solidFill>
                    <a:schemeClr val="tx1"/>
                  </a:solidFill>
                </a:rPr>
                <a:t>O = O</a:t>
              </a: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3712123" y="3692100"/>
              <a:ext cx="216168" cy="215480"/>
              <a:chOff x="5203488" y="3467902"/>
              <a:chExt cx="216168" cy="215480"/>
            </a:xfrm>
          </p:grpSpPr>
          <p:sp>
            <p:nvSpPr>
              <p:cNvPr id="142" name="Oval 141"/>
              <p:cNvSpPr/>
              <p:nvPr/>
            </p:nvSpPr>
            <p:spPr>
              <a:xfrm rot="5400000">
                <a:off x="5203488" y="3467902"/>
                <a:ext cx="91440" cy="9144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200"/>
              </a:p>
            </p:txBody>
          </p:sp>
          <p:sp>
            <p:nvSpPr>
              <p:cNvPr id="143" name="Oval 142"/>
              <p:cNvSpPr/>
              <p:nvPr/>
            </p:nvSpPr>
            <p:spPr>
              <a:xfrm rot="5400000">
                <a:off x="5203488" y="3591942"/>
                <a:ext cx="91440" cy="9144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200"/>
              </a:p>
            </p:txBody>
          </p:sp>
          <p:sp>
            <p:nvSpPr>
              <p:cNvPr id="228" name="Oval 227"/>
              <p:cNvSpPr/>
              <p:nvPr/>
            </p:nvSpPr>
            <p:spPr>
              <a:xfrm rot="5400000">
                <a:off x="5323033" y="3479034"/>
                <a:ext cx="91440" cy="9144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200"/>
              </a:p>
            </p:txBody>
          </p:sp>
          <p:sp>
            <p:nvSpPr>
              <p:cNvPr id="229" name="Oval 228"/>
              <p:cNvSpPr/>
              <p:nvPr/>
            </p:nvSpPr>
            <p:spPr>
              <a:xfrm rot="5400000">
                <a:off x="5328216" y="3591479"/>
                <a:ext cx="91440" cy="9144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200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4116711" y="3565985"/>
              <a:ext cx="116422" cy="461167"/>
              <a:chOff x="4116711" y="3565985"/>
              <a:chExt cx="116422" cy="461167"/>
            </a:xfrm>
          </p:grpSpPr>
          <p:grpSp>
            <p:nvGrpSpPr>
              <p:cNvPr id="230" name="Group 229"/>
              <p:cNvGrpSpPr/>
              <p:nvPr/>
            </p:nvGrpSpPr>
            <p:grpSpPr>
              <a:xfrm rot="7200000">
                <a:off x="4079673" y="3873692"/>
                <a:ext cx="190498" cy="116422"/>
                <a:chOff x="3784031" y="4416091"/>
                <a:chExt cx="190498" cy="116422"/>
              </a:xfrm>
              <a:solidFill>
                <a:schemeClr val="accent2"/>
              </a:solidFill>
            </p:grpSpPr>
            <p:sp>
              <p:nvSpPr>
                <p:cNvPr id="231" name="Oval 230"/>
                <p:cNvSpPr/>
                <p:nvPr/>
              </p:nvSpPr>
              <p:spPr>
                <a:xfrm>
                  <a:off x="3784031" y="4416091"/>
                  <a:ext cx="91440" cy="914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200"/>
                </a:p>
              </p:txBody>
            </p:sp>
            <p:sp>
              <p:nvSpPr>
                <p:cNvPr id="232" name="Oval 231"/>
                <p:cNvSpPr/>
                <p:nvPr/>
              </p:nvSpPr>
              <p:spPr>
                <a:xfrm>
                  <a:off x="3883089" y="4441073"/>
                  <a:ext cx="91440" cy="914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200"/>
                </a:p>
              </p:txBody>
            </p:sp>
          </p:grpSp>
          <p:grpSp>
            <p:nvGrpSpPr>
              <p:cNvPr id="236" name="Group 235"/>
              <p:cNvGrpSpPr/>
              <p:nvPr/>
            </p:nvGrpSpPr>
            <p:grpSpPr>
              <a:xfrm rot="14400000">
                <a:off x="4079673" y="3603023"/>
                <a:ext cx="190498" cy="116422"/>
                <a:chOff x="3784031" y="4391109"/>
                <a:chExt cx="190498" cy="116422"/>
              </a:xfrm>
              <a:solidFill>
                <a:schemeClr val="accent2"/>
              </a:solidFill>
            </p:grpSpPr>
            <p:sp>
              <p:nvSpPr>
                <p:cNvPr id="237" name="Oval 236"/>
                <p:cNvSpPr/>
                <p:nvPr/>
              </p:nvSpPr>
              <p:spPr>
                <a:xfrm>
                  <a:off x="3784031" y="4416091"/>
                  <a:ext cx="91440" cy="914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200"/>
                </a:p>
              </p:txBody>
            </p:sp>
            <p:sp>
              <p:nvSpPr>
                <p:cNvPr id="238" name="Oval 237"/>
                <p:cNvSpPr/>
                <p:nvPr/>
              </p:nvSpPr>
              <p:spPr>
                <a:xfrm>
                  <a:off x="3883089" y="4391109"/>
                  <a:ext cx="91440" cy="914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200"/>
                </a:p>
              </p:txBody>
            </p:sp>
          </p:grpSp>
        </p:grpSp>
        <p:grpSp>
          <p:nvGrpSpPr>
            <p:cNvPr id="246" name="Group 245"/>
            <p:cNvGrpSpPr/>
            <p:nvPr/>
          </p:nvGrpSpPr>
          <p:grpSpPr>
            <a:xfrm rot="10800000">
              <a:off x="3427679" y="3552956"/>
              <a:ext cx="116422" cy="461167"/>
              <a:chOff x="4116711" y="3565985"/>
              <a:chExt cx="116422" cy="461167"/>
            </a:xfrm>
          </p:grpSpPr>
          <p:grpSp>
            <p:nvGrpSpPr>
              <p:cNvPr id="247" name="Group 246"/>
              <p:cNvGrpSpPr/>
              <p:nvPr/>
            </p:nvGrpSpPr>
            <p:grpSpPr>
              <a:xfrm rot="7200000">
                <a:off x="4079673" y="3873692"/>
                <a:ext cx="190498" cy="116422"/>
                <a:chOff x="3784031" y="4416091"/>
                <a:chExt cx="190498" cy="116422"/>
              </a:xfrm>
              <a:solidFill>
                <a:schemeClr val="accent2"/>
              </a:solidFill>
            </p:grpSpPr>
            <p:sp>
              <p:nvSpPr>
                <p:cNvPr id="251" name="Oval 250"/>
                <p:cNvSpPr/>
                <p:nvPr/>
              </p:nvSpPr>
              <p:spPr>
                <a:xfrm>
                  <a:off x="3784031" y="4416091"/>
                  <a:ext cx="91440" cy="914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200"/>
                </a:p>
              </p:txBody>
            </p:sp>
            <p:sp>
              <p:nvSpPr>
                <p:cNvPr id="252" name="Oval 251"/>
                <p:cNvSpPr/>
                <p:nvPr/>
              </p:nvSpPr>
              <p:spPr>
                <a:xfrm>
                  <a:off x="3883089" y="4441073"/>
                  <a:ext cx="91440" cy="914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200"/>
                </a:p>
              </p:txBody>
            </p:sp>
          </p:grpSp>
          <p:grpSp>
            <p:nvGrpSpPr>
              <p:cNvPr id="248" name="Group 247"/>
              <p:cNvGrpSpPr/>
              <p:nvPr/>
            </p:nvGrpSpPr>
            <p:grpSpPr>
              <a:xfrm rot="14400000">
                <a:off x="4079673" y="3603023"/>
                <a:ext cx="190498" cy="116422"/>
                <a:chOff x="3784031" y="4391109"/>
                <a:chExt cx="190498" cy="116422"/>
              </a:xfrm>
              <a:solidFill>
                <a:schemeClr val="accent2"/>
              </a:solidFill>
            </p:grpSpPr>
            <p:sp>
              <p:nvSpPr>
                <p:cNvPr id="249" name="Oval 248"/>
                <p:cNvSpPr/>
                <p:nvPr/>
              </p:nvSpPr>
              <p:spPr>
                <a:xfrm>
                  <a:off x="3784031" y="4416091"/>
                  <a:ext cx="91440" cy="914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200"/>
                </a:p>
              </p:txBody>
            </p:sp>
            <p:sp>
              <p:nvSpPr>
                <p:cNvPr id="250" name="Oval 249"/>
                <p:cNvSpPr/>
                <p:nvPr/>
              </p:nvSpPr>
              <p:spPr>
                <a:xfrm>
                  <a:off x="3883089" y="4391109"/>
                  <a:ext cx="91440" cy="914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200"/>
                </a:p>
              </p:txBody>
            </p:sp>
          </p:grpSp>
        </p:grpSp>
      </p:grpSp>
      <p:sp>
        <p:nvSpPr>
          <p:cNvPr id="23" name="TextBox 22"/>
          <p:cNvSpPr txBox="1"/>
          <p:nvPr/>
        </p:nvSpPr>
        <p:spPr>
          <a:xfrm>
            <a:off x="352492" y="3901336"/>
            <a:ext cx="2140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err="1" smtClean="0"/>
              <a:t>Ikatan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tunggal</a:t>
            </a:r>
            <a:r>
              <a:rPr lang="en-US" sz="2200" b="1" dirty="0"/>
              <a:t> </a:t>
            </a:r>
            <a:r>
              <a:rPr lang="en-US" sz="2200" dirty="0" err="1" smtClean="0"/>
              <a:t>pada</a:t>
            </a:r>
            <a:r>
              <a:rPr lang="en-US" sz="2200" dirty="0" smtClean="0"/>
              <a:t> </a:t>
            </a:r>
            <a:r>
              <a:rPr lang="en-US" sz="2200" dirty="0" err="1" smtClean="0"/>
              <a:t>molekul</a:t>
            </a:r>
            <a:r>
              <a:rPr lang="en-US" sz="2200" dirty="0" smtClean="0"/>
              <a:t> H</a:t>
            </a:r>
            <a:r>
              <a:rPr lang="en-US" sz="2200" baseline="-25000" dirty="0" smtClean="0"/>
              <a:t>2</a:t>
            </a:r>
            <a:endParaRPr lang="en-US" sz="2200" baseline="-25000" dirty="0"/>
          </a:p>
        </p:txBody>
      </p:sp>
      <p:sp>
        <p:nvSpPr>
          <p:cNvPr id="253" name="TextBox 252"/>
          <p:cNvSpPr txBox="1"/>
          <p:nvPr/>
        </p:nvSpPr>
        <p:spPr>
          <a:xfrm>
            <a:off x="2796217" y="3901336"/>
            <a:ext cx="25270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err="1" smtClean="0"/>
              <a:t>Ikatan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rangkap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dua</a:t>
            </a:r>
            <a:r>
              <a:rPr lang="en-US" sz="2200" b="1" dirty="0" smtClean="0"/>
              <a:t> </a:t>
            </a:r>
            <a:r>
              <a:rPr lang="en-US" sz="2200" dirty="0" err="1" smtClean="0"/>
              <a:t>pada</a:t>
            </a:r>
            <a:r>
              <a:rPr lang="en-US" sz="2200" dirty="0" smtClean="0"/>
              <a:t> </a:t>
            </a:r>
            <a:r>
              <a:rPr lang="en-US" sz="2200" dirty="0" err="1" smtClean="0"/>
              <a:t>molekul</a:t>
            </a:r>
            <a:r>
              <a:rPr lang="en-US" sz="2200" dirty="0" smtClean="0"/>
              <a:t> O</a:t>
            </a:r>
            <a:r>
              <a:rPr lang="en-US" sz="2200" baseline="-25000" dirty="0" smtClean="0"/>
              <a:t>2</a:t>
            </a:r>
            <a:endParaRPr lang="en-US" sz="2200" baseline="-25000" dirty="0"/>
          </a:p>
        </p:txBody>
      </p:sp>
      <p:grpSp>
        <p:nvGrpSpPr>
          <p:cNvPr id="31" name="Group 30"/>
          <p:cNvGrpSpPr/>
          <p:nvPr/>
        </p:nvGrpSpPr>
        <p:grpSpPr>
          <a:xfrm>
            <a:off x="6450961" y="2912235"/>
            <a:ext cx="877163" cy="1055545"/>
            <a:chOff x="7451039" y="4101390"/>
            <a:chExt cx="877163" cy="1055545"/>
          </a:xfrm>
        </p:grpSpPr>
        <p:sp>
          <p:nvSpPr>
            <p:cNvPr id="25" name="Rectangle 24"/>
            <p:cNvSpPr/>
            <p:nvPr/>
          </p:nvSpPr>
          <p:spPr>
            <a:xfrm>
              <a:off x="7451039" y="4101390"/>
              <a:ext cx="877163" cy="10555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200" b="1" dirty="0">
                  <a:solidFill>
                    <a:srgbClr val="202122"/>
                  </a:solidFill>
                </a:rPr>
                <a:t>N </a:t>
              </a:r>
              <a:r>
                <a:rPr lang="en-US" sz="2200" b="1" dirty="0" smtClean="0">
                  <a:solidFill>
                    <a:srgbClr val="202122"/>
                  </a:solidFill>
                </a:rPr>
                <a:t>    </a:t>
              </a:r>
              <a:r>
                <a:rPr lang="en-US" sz="2200" b="1" dirty="0" err="1" smtClean="0">
                  <a:solidFill>
                    <a:srgbClr val="202122"/>
                  </a:solidFill>
                </a:rPr>
                <a:t>N</a:t>
              </a:r>
              <a:endParaRPr lang="en-US" sz="2200" b="1" dirty="0" smtClean="0">
                <a:solidFill>
                  <a:srgbClr val="202122"/>
                </a:solidFill>
              </a:endParaRPr>
            </a:p>
            <a:p>
              <a:pPr algn="ctr">
                <a:lnSpc>
                  <a:spcPct val="150000"/>
                </a:lnSpc>
              </a:pPr>
              <a:r>
                <a:rPr lang="en-US" sz="2200" b="1" dirty="0" smtClean="0">
                  <a:solidFill>
                    <a:srgbClr val="202122"/>
                  </a:solidFill>
                </a:rPr>
                <a:t>N ≡ N</a:t>
              </a:r>
              <a:endParaRPr lang="en-US" sz="2200" b="1" dirty="0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7756942" y="4286056"/>
              <a:ext cx="265356" cy="308754"/>
              <a:chOff x="8683111" y="2963192"/>
              <a:chExt cx="265356" cy="308754"/>
            </a:xfrm>
          </p:grpSpPr>
          <p:sp>
            <p:nvSpPr>
              <p:cNvPr id="259" name="Oval 258"/>
              <p:cNvSpPr/>
              <p:nvPr/>
            </p:nvSpPr>
            <p:spPr>
              <a:xfrm rot="5400000">
                <a:off x="8683111" y="2963192"/>
                <a:ext cx="91440" cy="9144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200"/>
              </a:p>
            </p:txBody>
          </p:sp>
          <p:sp>
            <p:nvSpPr>
              <p:cNvPr id="260" name="Oval 259"/>
              <p:cNvSpPr/>
              <p:nvPr/>
            </p:nvSpPr>
            <p:spPr>
              <a:xfrm rot="5400000">
                <a:off x="8683111" y="3068944"/>
                <a:ext cx="91440" cy="9144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200"/>
              </a:p>
            </p:txBody>
          </p:sp>
          <p:sp>
            <p:nvSpPr>
              <p:cNvPr id="261" name="Oval 260"/>
              <p:cNvSpPr/>
              <p:nvPr/>
            </p:nvSpPr>
            <p:spPr>
              <a:xfrm rot="5400000">
                <a:off x="8683111" y="3179241"/>
                <a:ext cx="91440" cy="9144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200"/>
              </a:p>
            </p:txBody>
          </p:sp>
          <p:sp>
            <p:nvSpPr>
              <p:cNvPr id="262" name="Oval 261"/>
              <p:cNvSpPr/>
              <p:nvPr/>
            </p:nvSpPr>
            <p:spPr>
              <a:xfrm rot="5400000">
                <a:off x="8857027" y="2964457"/>
                <a:ext cx="91440" cy="9144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200"/>
              </a:p>
            </p:txBody>
          </p:sp>
          <p:sp>
            <p:nvSpPr>
              <p:cNvPr id="263" name="Oval 262"/>
              <p:cNvSpPr/>
              <p:nvPr/>
            </p:nvSpPr>
            <p:spPr>
              <a:xfrm rot="5400000">
                <a:off x="8857027" y="3070209"/>
                <a:ext cx="91440" cy="9144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200"/>
              </a:p>
            </p:txBody>
          </p:sp>
          <p:sp>
            <p:nvSpPr>
              <p:cNvPr id="264" name="Oval 263"/>
              <p:cNvSpPr/>
              <p:nvPr/>
            </p:nvSpPr>
            <p:spPr>
              <a:xfrm rot="5400000">
                <a:off x="8857027" y="3180506"/>
                <a:ext cx="91440" cy="9144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200"/>
              </a:p>
            </p:txBody>
          </p:sp>
        </p:grpSp>
      </p:grpSp>
      <p:sp>
        <p:nvSpPr>
          <p:cNvPr id="265" name="TextBox 264"/>
          <p:cNvSpPr txBox="1"/>
          <p:nvPr/>
        </p:nvSpPr>
        <p:spPr>
          <a:xfrm>
            <a:off x="5626000" y="3901336"/>
            <a:ext cx="25270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err="1" smtClean="0"/>
              <a:t>Ikatan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rangkap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tiga</a:t>
            </a:r>
            <a:r>
              <a:rPr lang="en-US" sz="2200" b="1" dirty="0" smtClean="0"/>
              <a:t> </a:t>
            </a:r>
            <a:r>
              <a:rPr lang="en-US" sz="2200" dirty="0" err="1" smtClean="0"/>
              <a:t>pada</a:t>
            </a:r>
            <a:r>
              <a:rPr lang="en-US" sz="2200" dirty="0" smtClean="0"/>
              <a:t> </a:t>
            </a:r>
            <a:r>
              <a:rPr lang="en-US" sz="2200" dirty="0" err="1" smtClean="0"/>
              <a:t>molekul</a:t>
            </a:r>
            <a:r>
              <a:rPr lang="en-US" sz="2200" dirty="0" smtClean="0"/>
              <a:t> N</a:t>
            </a:r>
            <a:r>
              <a:rPr lang="en-US" sz="2200" baseline="-25000" dirty="0" smtClean="0"/>
              <a:t>2</a:t>
            </a:r>
            <a:endParaRPr lang="en-US" sz="2200" baseline="-25000" dirty="0"/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712"/>
            <a:ext cx="12192000" cy="7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821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3" grpId="0"/>
      <p:bldP spid="253" grpId="0"/>
      <p:bldP spid="2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IKATAN KOVALEN </a:t>
            </a:r>
            <a:endParaRPr lang="en-US" b="1" dirty="0"/>
          </a:p>
        </p:txBody>
      </p:sp>
      <p:sp>
        <p:nvSpPr>
          <p:cNvPr id="4" name="Up Ribbon 3"/>
          <p:cNvSpPr/>
          <p:nvPr/>
        </p:nvSpPr>
        <p:spPr>
          <a:xfrm rot="19984831">
            <a:off x="-327139" y="157120"/>
            <a:ext cx="1828800" cy="889001"/>
          </a:xfrm>
          <a:prstGeom prst="ribbon2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200" b="1" dirty="0">
                <a:solidFill>
                  <a:schemeClr val="tx2"/>
                </a:solidFill>
              </a:rPr>
              <a:t>C</a:t>
            </a:r>
            <a:r>
              <a:rPr lang="en-US" sz="4200" b="1" dirty="0" smtClean="0">
                <a:solidFill>
                  <a:schemeClr val="tx2"/>
                </a:solidFill>
              </a:rPr>
              <a:t>.</a:t>
            </a:r>
            <a:endParaRPr lang="en-US" sz="4200" b="1" dirty="0">
              <a:solidFill>
                <a:schemeClr val="tx2"/>
              </a:solidFill>
            </a:endParaRPr>
          </a:p>
        </p:txBody>
      </p:sp>
      <p:sp>
        <p:nvSpPr>
          <p:cNvPr id="34" name="TextBox 89"/>
          <p:cNvSpPr txBox="1">
            <a:spLocks noChangeArrowheads="1"/>
          </p:cNvSpPr>
          <p:nvPr/>
        </p:nvSpPr>
        <p:spPr bwMode="auto">
          <a:xfrm>
            <a:off x="778372" y="1035866"/>
            <a:ext cx="5073787" cy="584775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2. </a:t>
            </a:r>
            <a:r>
              <a:rPr lang="en-US" altLang="zh-CN" sz="3200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Ikatan</a:t>
            </a:r>
            <a:r>
              <a:rPr lang="en-US" altLang="zh-CN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 </a:t>
            </a:r>
            <a:r>
              <a:rPr lang="en-US" altLang="zh-CN" sz="3200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Kovalen</a:t>
            </a:r>
            <a:r>
              <a:rPr lang="en-US" altLang="zh-CN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 </a:t>
            </a:r>
            <a:r>
              <a:rPr lang="en-US" altLang="zh-CN" sz="3200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Koordinasi</a:t>
            </a:r>
            <a:r>
              <a:rPr lang="en-US" altLang="zh-CN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 </a:t>
            </a:r>
            <a:endParaRPr lang="en-US" altLang="zh-CN" sz="3200" b="1" dirty="0">
              <a:solidFill>
                <a:schemeClr val="accent3">
                  <a:lumMod val="20000"/>
                  <a:lumOff val="80000"/>
                </a:schemeClr>
              </a:solidFill>
              <a:latin typeface="+mn-lt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778370" y="2611472"/>
            <a:ext cx="9470434" cy="1107996"/>
            <a:chOff x="1784110" y="4473377"/>
            <a:chExt cx="10064860" cy="1107996"/>
          </a:xfrm>
        </p:grpSpPr>
        <p:sp>
          <p:nvSpPr>
            <p:cNvPr id="36" name="Rectangle 35"/>
            <p:cNvSpPr/>
            <p:nvPr/>
          </p:nvSpPr>
          <p:spPr>
            <a:xfrm>
              <a:off x="4942064" y="4473377"/>
              <a:ext cx="6906906" cy="1107996"/>
            </a:xfrm>
            <a:prstGeom prst="rect">
              <a:avLst/>
            </a:prstGeom>
            <a:ln>
              <a:solidFill>
                <a:srgbClr val="008E55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2200" dirty="0" err="1" smtClean="0"/>
                <a:t>Pasangan</a:t>
              </a:r>
              <a:r>
                <a:rPr lang="en-US" sz="2200" dirty="0" smtClean="0"/>
                <a:t> </a:t>
              </a:r>
              <a:r>
                <a:rPr lang="en-US" sz="2200" dirty="0" err="1"/>
                <a:t>elektron</a:t>
              </a:r>
              <a:r>
                <a:rPr lang="en-US" sz="2200" dirty="0"/>
                <a:t> yang </a:t>
              </a:r>
              <a:r>
                <a:rPr lang="en-US" sz="2200" dirty="0" err="1"/>
                <a:t>digunakan</a:t>
              </a:r>
              <a:r>
                <a:rPr lang="en-US" sz="2200" dirty="0"/>
                <a:t> </a:t>
              </a:r>
              <a:r>
                <a:rPr lang="en-US" sz="2200" dirty="0" err="1"/>
                <a:t>dalam</a:t>
              </a:r>
              <a:r>
                <a:rPr lang="en-US" sz="2200" dirty="0"/>
                <a:t> </a:t>
              </a:r>
              <a:r>
                <a:rPr lang="en-US" sz="2200" dirty="0" err="1"/>
                <a:t>pembentukan</a:t>
              </a:r>
              <a:r>
                <a:rPr lang="en-US" sz="2200" dirty="0"/>
                <a:t> </a:t>
              </a:r>
              <a:r>
                <a:rPr lang="en-US" sz="2200" dirty="0" err="1"/>
                <a:t>ikatan</a:t>
              </a:r>
              <a:r>
                <a:rPr lang="en-US" sz="2200" dirty="0"/>
                <a:t> </a:t>
              </a:r>
              <a:r>
                <a:rPr lang="en-US" sz="2200" dirty="0" err="1"/>
                <a:t>kovalen</a:t>
              </a:r>
              <a:r>
                <a:rPr lang="en-US" sz="2200" dirty="0"/>
                <a:t> </a:t>
              </a:r>
              <a:r>
                <a:rPr lang="en-US" sz="2200" dirty="0" err="1"/>
                <a:t>berasal</a:t>
              </a:r>
              <a:r>
                <a:rPr lang="en-US" sz="2200" dirty="0"/>
                <a:t> </a:t>
              </a:r>
              <a:r>
                <a:rPr lang="en-US" sz="2200" dirty="0" err="1"/>
                <a:t>dari</a:t>
              </a:r>
              <a:r>
                <a:rPr lang="en-US" sz="2200" dirty="0"/>
                <a:t> </a:t>
              </a:r>
              <a:r>
                <a:rPr lang="en-US" sz="2200" dirty="0" err="1"/>
                <a:t>salah</a:t>
              </a:r>
              <a:r>
                <a:rPr lang="en-US" sz="2200" dirty="0"/>
                <a:t> </a:t>
              </a:r>
              <a:r>
                <a:rPr lang="en-US" sz="2200" dirty="0" err="1"/>
                <a:t>satu</a:t>
              </a:r>
              <a:r>
                <a:rPr lang="en-US" sz="2200" dirty="0"/>
                <a:t> atom yang </a:t>
              </a:r>
              <a:r>
                <a:rPr lang="en-US" sz="2200" dirty="0" err="1"/>
                <a:t>berikatan</a:t>
              </a:r>
              <a:endParaRPr lang="en-US" sz="2200" dirty="0"/>
            </a:p>
          </p:txBody>
        </p:sp>
        <p:sp>
          <p:nvSpPr>
            <p:cNvPr id="37" name="Right Arrow 36"/>
            <p:cNvSpPr/>
            <p:nvPr/>
          </p:nvSpPr>
          <p:spPr>
            <a:xfrm>
              <a:off x="4355210" y="4719437"/>
              <a:ext cx="586854" cy="354105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sp>
          <p:nvSpPr>
            <p:cNvPr id="38" name="Snip Diagonal Corner Rectangle 37"/>
            <p:cNvSpPr/>
            <p:nvPr/>
          </p:nvSpPr>
          <p:spPr>
            <a:xfrm>
              <a:off x="1784110" y="4473377"/>
              <a:ext cx="2571102" cy="991731"/>
            </a:xfrm>
            <a:prstGeom prst="snip2DiagRect">
              <a:avLst/>
            </a:prstGeom>
            <a:solidFill>
              <a:schemeClr val="tx2"/>
            </a:solidFill>
            <a:ln w="3810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 err="1">
                  <a:solidFill>
                    <a:srgbClr val="FFFFFF"/>
                  </a:solidFill>
                </a:rPr>
                <a:t>Ikatan</a:t>
              </a:r>
              <a:r>
                <a:rPr lang="en-US" sz="2400" b="1" dirty="0">
                  <a:solidFill>
                    <a:srgbClr val="FFFFFF"/>
                  </a:solidFill>
                </a:rPr>
                <a:t> </a:t>
              </a:r>
              <a:r>
                <a:rPr lang="en-US" sz="2400" b="1" dirty="0" err="1" smtClean="0">
                  <a:solidFill>
                    <a:srgbClr val="FFFFFF"/>
                  </a:solidFill>
                </a:rPr>
                <a:t>kovalen</a:t>
              </a:r>
              <a:r>
                <a:rPr lang="en-US" sz="2400" b="1" dirty="0" smtClean="0">
                  <a:solidFill>
                    <a:srgbClr val="FFFFFF"/>
                  </a:solidFill>
                </a:rPr>
                <a:t> </a:t>
              </a:r>
              <a:r>
                <a:rPr lang="en-US" sz="2400" b="1" dirty="0" err="1" smtClean="0">
                  <a:solidFill>
                    <a:srgbClr val="FFFFFF"/>
                  </a:solidFill>
                </a:rPr>
                <a:t>koordinasi</a:t>
              </a:r>
              <a:endParaRPr lang="en-US" sz="24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78372" y="1752810"/>
            <a:ext cx="9470432" cy="769441"/>
            <a:chOff x="1905366" y="4641609"/>
            <a:chExt cx="10064859" cy="769441"/>
          </a:xfrm>
        </p:grpSpPr>
        <p:sp>
          <p:nvSpPr>
            <p:cNvPr id="40" name="Rectangle 39"/>
            <p:cNvSpPr/>
            <p:nvPr/>
          </p:nvSpPr>
          <p:spPr>
            <a:xfrm>
              <a:off x="5063319" y="4641609"/>
              <a:ext cx="6906906" cy="769441"/>
            </a:xfrm>
            <a:prstGeom prst="rect">
              <a:avLst/>
            </a:prstGeom>
            <a:ln>
              <a:solidFill>
                <a:srgbClr val="008E55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2200" dirty="0" err="1" smtClean="0"/>
                <a:t>Pasangan</a:t>
              </a:r>
              <a:r>
                <a:rPr lang="en-US" sz="2200" dirty="0" smtClean="0"/>
                <a:t> </a:t>
              </a:r>
              <a:r>
                <a:rPr lang="en-US" sz="2200" dirty="0" err="1"/>
                <a:t>elektron</a:t>
              </a:r>
              <a:r>
                <a:rPr lang="en-US" sz="2200" dirty="0"/>
                <a:t> yang </a:t>
              </a:r>
              <a:r>
                <a:rPr lang="en-US" sz="2200" dirty="0" err="1"/>
                <a:t>digunakan</a:t>
              </a:r>
              <a:r>
                <a:rPr lang="en-US" sz="2200" dirty="0"/>
                <a:t> </a:t>
              </a:r>
              <a:r>
                <a:rPr lang="en-US" sz="2200" dirty="0" err="1"/>
                <a:t>bersama</a:t>
              </a:r>
              <a:r>
                <a:rPr lang="en-US" sz="2200" dirty="0"/>
                <a:t> </a:t>
              </a:r>
              <a:r>
                <a:rPr lang="en-US" sz="2200" dirty="0" err="1"/>
                <a:t>untuk</a:t>
              </a:r>
              <a:r>
                <a:rPr lang="en-US" sz="2200" dirty="0"/>
                <a:t> </a:t>
              </a:r>
              <a:r>
                <a:rPr lang="en-US" sz="2200" dirty="0" err="1"/>
                <a:t>berikatan</a:t>
              </a:r>
              <a:r>
                <a:rPr lang="en-US" sz="2200" dirty="0"/>
                <a:t> </a:t>
              </a:r>
              <a:r>
                <a:rPr lang="en-US" sz="2200" dirty="0" err="1"/>
                <a:t>berasal</a:t>
              </a:r>
              <a:r>
                <a:rPr lang="en-US" sz="2200" dirty="0"/>
                <a:t> </a:t>
              </a:r>
              <a:r>
                <a:rPr lang="en-US" sz="2200" dirty="0" err="1"/>
                <a:t>dari</a:t>
              </a:r>
              <a:r>
                <a:rPr lang="en-US" sz="2200" dirty="0"/>
                <a:t> </a:t>
              </a:r>
              <a:r>
                <a:rPr lang="en-US" sz="2200" dirty="0" err="1"/>
                <a:t>dua</a:t>
              </a:r>
              <a:r>
                <a:rPr lang="en-US" sz="2200" dirty="0"/>
                <a:t> atom yang </a:t>
              </a:r>
              <a:r>
                <a:rPr lang="en-US" sz="2200" dirty="0" err="1"/>
                <a:t>saling</a:t>
              </a:r>
              <a:r>
                <a:rPr lang="en-US" sz="2200" dirty="0"/>
                <a:t> </a:t>
              </a:r>
              <a:r>
                <a:rPr lang="en-US" sz="2200" dirty="0" err="1"/>
                <a:t>berikatan</a:t>
              </a:r>
              <a:endParaRPr lang="en-US" sz="2200" dirty="0"/>
            </a:p>
          </p:txBody>
        </p:sp>
        <p:sp>
          <p:nvSpPr>
            <p:cNvPr id="41" name="Right Arrow 40"/>
            <p:cNvSpPr/>
            <p:nvPr/>
          </p:nvSpPr>
          <p:spPr>
            <a:xfrm>
              <a:off x="4355211" y="4721867"/>
              <a:ext cx="586854" cy="354105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sp>
          <p:nvSpPr>
            <p:cNvPr id="42" name="Snip Diagonal Corner Rectangle 41"/>
            <p:cNvSpPr/>
            <p:nvPr/>
          </p:nvSpPr>
          <p:spPr>
            <a:xfrm>
              <a:off x="1905366" y="4641609"/>
              <a:ext cx="2449846" cy="550962"/>
            </a:xfrm>
            <a:prstGeom prst="snip2DiagRect">
              <a:avLst/>
            </a:prstGeom>
            <a:solidFill>
              <a:schemeClr val="tx2"/>
            </a:solidFill>
            <a:ln w="38100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sz="2400" b="1" dirty="0" err="1" smtClean="0">
                  <a:solidFill>
                    <a:srgbClr val="FFFFFF"/>
                  </a:solidFill>
                </a:rPr>
                <a:t>Ikatan</a:t>
              </a:r>
              <a:r>
                <a:rPr lang="en-US" sz="2400" b="1" dirty="0" smtClean="0">
                  <a:solidFill>
                    <a:srgbClr val="FFFFFF"/>
                  </a:solidFill>
                </a:rPr>
                <a:t> </a:t>
              </a:r>
              <a:r>
                <a:rPr lang="en-US" sz="2400" b="1" dirty="0" err="1" smtClean="0">
                  <a:solidFill>
                    <a:srgbClr val="FFFFFF"/>
                  </a:solidFill>
                </a:rPr>
                <a:t>kovalen</a:t>
              </a:r>
              <a:endParaRPr lang="en-US" sz="2400" dirty="0">
                <a:solidFill>
                  <a:srgbClr val="FFFFFF"/>
                </a:solidFill>
              </a:endParaRPr>
            </a:p>
          </p:txBody>
        </p:sp>
      </p:grpSp>
      <p:sp>
        <p:nvSpPr>
          <p:cNvPr id="43" name="Pentagon 42"/>
          <p:cNvSpPr/>
          <p:nvPr/>
        </p:nvSpPr>
        <p:spPr>
          <a:xfrm>
            <a:off x="0" y="3877657"/>
            <a:ext cx="1585548" cy="492443"/>
          </a:xfrm>
          <a:prstGeom prst="homePlate">
            <a:avLst/>
          </a:prstGeom>
          <a:solidFill>
            <a:schemeClr val="accent6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CONTOH </a:t>
            </a:r>
            <a:endParaRPr lang="en-US" sz="26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159109" y="5421340"/>
            <a:ext cx="488991" cy="473558"/>
            <a:chOff x="6581832" y="3447905"/>
            <a:chExt cx="488991" cy="473558"/>
          </a:xfrm>
        </p:grpSpPr>
        <p:sp>
          <p:nvSpPr>
            <p:cNvPr id="45" name="Rectangle 44"/>
            <p:cNvSpPr/>
            <p:nvPr/>
          </p:nvSpPr>
          <p:spPr>
            <a:xfrm>
              <a:off x="6646182" y="3493625"/>
              <a:ext cx="391691" cy="39409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O</a:t>
              </a:r>
            </a:p>
          </p:txBody>
        </p:sp>
        <p:sp>
          <p:nvSpPr>
            <p:cNvPr id="55" name="Oval 54"/>
            <p:cNvSpPr/>
            <p:nvPr/>
          </p:nvSpPr>
          <p:spPr>
            <a:xfrm>
              <a:off x="6849182" y="3447905"/>
              <a:ext cx="91440" cy="914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6747391" y="3830023"/>
              <a:ext cx="197191" cy="91440"/>
              <a:chOff x="3784031" y="4416091"/>
              <a:chExt cx="197191" cy="91440"/>
            </a:xfrm>
            <a:solidFill>
              <a:schemeClr val="accent2"/>
            </a:solidFill>
          </p:grpSpPr>
          <p:sp>
            <p:nvSpPr>
              <p:cNvPr id="52" name="Oval 51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8" name="Oval 47"/>
            <p:cNvSpPr/>
            <p:nvPr/>
          </p:nvSpPr>
          <p:spPr>
            <a:xfrm rot="5400000">
              <a:off x="6581832" y="3622330"/>
              <a:ext cx="91440" cy="914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9" name="Group 48"/>
            <p:cNvGrpSpPr/>
            <p:nvPr/>
          </p:nvGrpSpPr>
          <p:grpSpPr>
            <a:xfrm rot="5400000">
              <a:off x="6926507" y="3613298"/>
              <a:ext cx="197192" cy="91440"/>
              <a:chOff x="3784031" y="4416091"/>
              <a:chExt cx="197192" cy="91440"/>
            </a:xfrm>
            <a:solidFill>
              <a:schemeClr val="accent2"/>
            </a:solidFill>
          </p:grpSpPr>
          <p:sp>
            <p:nvSpPr>
              <p:cNvPr id="50" name="Oval 49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3889783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4" name="Group 83"/>
          <p:cNvGrpSpPr/>
          <p:nvPr/>
        </p:nvGrpSpPr>
        <p:grpSpPr>
          <a:xfrm>
            <a:off x="914983" y="5430336"/>
            <a:ext cx="488991" cy="473558"/>
            <a:chOff x="6581832" y="3447905"/>
            <a:chExt cx="488991" cy="473558"/>
          </a:xfrm>
        </p:grpSpPr>
        <p:sp>
          <p:nvSpPr>
            <p:cNvPr id="85" name="Rectangle 84"/>
            <p:cNvSpPr/>
            <p:nvPr/>
          </p:nvSpPr>
          <p:spPr>
            <a:xfrm>
              <a:off x="6646182" y="3493625"/>
              <a:ext cx="391691" cy="39409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6849182" y="3447905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7" name="Group 86"/>
            <p:cNvGrpSpPr/>
            <p:nvPr/>
          </p:nvGrpSpPr>
          <p:grpSpPr>
            <a:xfrm>
              <a:off x="6747391" y="3830023"/>
              <a:ext cx="197191" cy="91440"/>
              <a:chOff x="3784031" y="4416091"/>
              <a:chExt cx="197191" cy="91440"/>
            </a:xfrm>
            <a:solidFill>
              <a:schemeClr val="accent2"/>
            </a:solidFill>
          </p:grpSpPr>
          <p:sp>
            <p:nvSpPr>
              <p:cNvPr id="92" name="Oval 91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8" name="Oval 87"/>
            <p:cNvSpPr/>
            <p:nvPr/>
          </p:nvSpPr>
          <p:spPr>
            <a:xfrm rot="5400000">
              <a:off x="6581832" y="3622330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9" name="Group 88"/>
            <p:cNvGrpSpPr/>
            <p:nvPr/>
          </p:nvGrpSpPr>
          <p:grpSpPr>
            <a:xfrm rot="5400000">
              <a:off x="6926507" y="3613298"/>
              <a:ext cx="197192" cy="91440"/>
              <a:chOff x="3784031" y="4416091"/>
              <a:chExt cx="197192" cy="91440"/>
            </a:xfrm>
            <a:solidFill>
              <a:schemeClr val="accent2"/>
            </a:solidFill>
          </p:grpSpPr>
          <p:sp>
            <p:nvSpPr>
              <p:cNvPr id="90" name="Oval 89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/>
              <p:cNvSpPr/>
              <p:nvPr/>
            </p:nvSpPr>
            <p:spPr>
              <a:xfrm>
                <a:off x="3889783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4" name="TextBox 93"/>
          <p:cNvSpPr txBox="1"/>
          <p:nvPr/>
        </p:nvSpPr>
        <p:spPr>
          <a:xfrm>
            <a:off x="1838675" y="3874556"/>
            <a:ext cx="5525615" cy="4924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600" dirty="0" err="1" smtClean="0"/>
              <a:t>Terbentuknya</a:t>
            </a:r>
            <a:r>
              <a:rPr lang="en-US" sz="2600" dirty="0" smtClean="0"/>
              <a:t> </a:t>
            </a:r>
            <a:r>
              <a:rPr lang="en-US" sz="2600" dirty="0" err="1" smtClean="0"/>
              <a:t>ikatan</a:t>
            </a:r>
            <a:r>
              <a:rPr lang="en-US" sz="2600" dirty="0" smtClean="0"/>
              <a:t> </a:t>
            </a:r>
            <a:r>
              <a:rPr lang="en-US" sz="2600" dirty="0" err="1" smtClean="0"/>
              <a:t>pada</a:t>
            </a:r>
            <a:r>
              <a:rPr lang="en-US" sz="2600" dirty="0" smtClean="0"/>
              <a:t> </a:t>
            </a:r>
            <a:r>
              <a:rPr lang="en-US" sz="2600" dirty="0" err="1" smtClean="0"/>
              <a:t>senyawa</a:t>
            </a:r>
            <a:r>
              <a:rPr lang="en-US" sz="2600" dirty="0" smtClean="0"/>
              <a:t> SO</a:t>
            </a:r>
            <a:r>
              <a:rPr lang="en-US" sz="2600" baseline="-25000" dirty="0" smtClean="0"/>
              <a:t>3</a:t>
            </a:r>
            <a:endParaRPr lang="en-US" sz="2600" baseline="-25000" dirty="0"/>
          </a:p>
        </p:txBody>
      </p:sp>
      <p:sp>
        <p:nvSpPr>
          <p:cNvPr id="95" name="Down Arrow 94"/>
          <p:cNvSpPr/>
          <p:nvPr/>
        </p:nvSpPr>
        <p:spPr>
          <a:xfrm rot="16200000">
            <a:off x="1805572" y="5452641"/>
            <a:ext cx="737568" cy="422936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2585330" y="5351984"/>
            <a:ext cx="751503" cy="748689"/>
            <a:chOff x="2715600" y="4987190"/>
            <a:chExt cx="751503" cy="748689"/>
          </a:xfrm>
        </p:grpSpPr>
        <p:sp>
          <p:nvSpPr>
            <p:cNvPr id="97" name="Rectangle 96"/>
            <p:cNvSpPr/>
            <p:nvPr/>
          </p:nvSpPr>
          <p:spPr>
            <a:xfrm>
              <a:off x="3042462" y="5308041"/>
              <a:ext cx="391691" cy="39409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O</a:t>
              </a:r>
            </a:p>
          </p:txBody>
        </p:sp>
        <p:grpSp>
          <p:nvGrpSpPr>
            <p:cNvPr id="99" name="Group 98"/>
            <p:cNvGrpSpPr/>
            <p:nvPr/>
          </p:nvGrpSpPr>
          <p:grpSpPr>
            <a:xfrm>
              <a:off x="3143671" y="5644439"/>
              <a:ext cx="197191" cy="91440"/>
              <a:chOff x="3784031" y="4416091"/>
              <a:chExt cx="197191" cy="91440"/>
            </a:xfrm>
            <a:solidFill>
              <a:schemeClr val="accent2"/>
            </a:solidFill>
          </p:grpSpPr>
          <p:sp>
            <p:nvSpPr>
              <p:cNvPr id="104" name="Oval 103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Oval 104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1" name="Group 100"/>
            <p:cNvGrpSpPr/>
            <p:nvPr/>
          </p:nvGrpSpPr>
          <p:grpSpPr>
            <a:xfrm rot="5400000">
              <a:off x="3322787" y="5427714"/>
              <a:ext cx="197192" cy="91440"/>
              <a:chOff x="3784031" y="4416091"/>
              <a:chExt cx="197192" cy="91440"/>
            </a:xfrm>
            <a:solidFill>
              <a:schemeClr val="accent2"/>
            </a:solidFill>
          </p:grpSpPr>
          <p:sp>
            <p:nvSpPr>
              <p:cNvPr id="102" name="Oval 101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Oval 102"/>
              <p:cNvSpPr/>
              <p:nvPr/>
            </p:nvSpPr>
            <p:spPr>
              <a:xfrm>
                <a:off x="3889783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7" name="Rectangle 106"/>
            <p:cNvSpPr/>
            <p:nvPr/>
          </p:nvSpPr>
          <p:spPr>
            <a:xfrm>
              <a:off x="2761320" y="5033204"/>
              <a:ext cx="391691" cy="39409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109" name="Group 108"/>
            <p:cNvGrpSpPr/>
            <p:nvPr/>
          </p:nvGrpSpPr>
          <p:grpSpPr>
            <a:xfrm>
              <a:off x="2854611" y="4987190"/>
              <a:ext cx="197191" cy="91440"/>
              <a:chOff x="3784031" y="4416091"/>
              <a:chExt cx="197191" cy="91440"/>
            </a:xfrm>
            <a:solidFill>
              <a:schemeClr val="accent2"/>
            </a:solidFill>
          </p:grpSpPr>
          <p:sp>
            <p:nvSpPr>
              <p:cNvPr id="114" name="Oval 113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Oval 114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1" name="Group 110"/>
            <p:cNvGrpSpPr/>
            <p:nvPr/>
          </p:nvGrpSpPr>
          <p:grpSpPr>
            <a:xfrm rot="5400000">
              <a:off x="2662724" y="5181416"/>
              <a:ext cx="197192" cy="91440"/>
              <a:chOff x="3784031" y="4416091"/>
              <a:chExt cx="197192" cy="91440"/>
            </a:xfrm>
            <a:solidFill>
              <a:schemeClr val="accent2"/>
            </a:solidFill>
          </p:grpSpPr>
          <p:sp>
            <p:nvSpPr>
              <p:cNvPr id="112" name="Oval 111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Oval 112"/>
              <p:cNvSpPr/>
              <p:nvPr/>
            </p:nvSpPr>
            <p:spPr>
              <a:xfrm>
                <a:off x="3889783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8" name="Group 117"/>
            <p:cNvGrpSpPr/>
            <p:nvPr/>
          </p:nvGrpSpPr>
          <p:grpSpPr>
            <a:xfrm rot="2700000">
              <a:off x="3001772" y="5266726"/>
              <a:ext cx="216168" cy="215480"/>
              <a:chOff x="5203488" y="3467902"/>
              <a:chExt cx="216168" cy="215480"/>
            </a:xfrm>
          </p:grpSpPr>
          <p:sp>
            <p:nvSpPr>
              <p:cNvPr id="133" name="Oval 132"/>
              <p:cNvSpPr/>
              <p:nvPr/>
            </p:nvSpPr>
            <p:spPr>
              <a:xfrm rot="5400000">
                <a:off x="5203488" y="3467902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200"/>
              </a:p>
            </p:txBody>
          </p:sp>
          <p:sp>
            <p:nvSpPr>
              <p:cNvPr id="134" name="Oval 133"/>
              <p:cNvSpPr/>
              <p:nvPr/>
            </p:nvSpPr>
            <p:spPr>
              <a:xfrm rot="5400000">
                <a:off x="5203488" y="3591942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200"/>
              </a:p>
            </p:txBody>
          </p:sp>
          <p:sp>
            <p:nvSpPr>
              <p:cNvPr id="135" name="Oval 134"/>
              <p:cNvSpPr/>
              <p:nvPr/>
            </p:nvSpPr>
            <p:spPr>
              <a:xfrm rot="5400000">
                <a:off x="5323033" y="3479034"/>
                <a:ext cx="91440" cy="9144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200"/>
              </a:p>
            </p:txBody>
          </p:sp>
          <p:sp>
            <p:nvSpPr>
              <p:cNvPr id="136" name="Oval 135"/>
              <p:cNvSpPr/>
              <p:nvPr/>
            </p:nvSpPr>
            <p:spPr>
              <a:xfrm rot="5400000">
                <a:off x="5328216" y="3591479"/>
                <a:ext cx="91440" cy="9144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200"/>
              </a:p>
            </p:txBody>
          </p:sp>
        </p:grpSp>
      </p:grpSp>
      <p:sp>
        <p:nvSpPr>
          <p:cNvPr id="137" name="Down Arrow 136"/>
          <p:cNvSpPr/>
          <p:nvPr/>
        </p:nvSpPr>
        <p:spPr>
          <a:xfrm rot="16200000">
            <a:off x="4404473" y="5445979"/>
            <a:ext cx="737568" cy="422936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5280806" y="5069035"/>
            <a:ext cx="1143643" cy="1141165"/>
            <a:chOff x="5458208" y="4910004"/>
            <a:chExt cx="1143643" cy="1141165"/>
          </a:xfrm>
        </p:grpSpPr>
        <p:sp>
          <p:nvSpPr>
            <p:cNvPr id="139" name="Rectangle 138"/>
            <p:cNvSpPr/>
            <p:nvPr/>
          </p:nvSpPr>
          <p:spPr>
            <a:xfrm>
              <a:off x="6177210" y="5623331"/>
              <a:ext cx="391691" cy="39409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O</a:t>
              </a:r>
            </a:p>
          </p:txBody>
        </p:sp>
        <p:grpSp>
          <p:nvGrpSpPr>
            <p:cNvPr id="140" name="Group 139"/>
            <p:cNvGrpSpPr/>
            <p:nvPr/>
          </p:nvGrpSpPr>
          <p:grpSpPr>
            <a:xfrm>
              <a:off x="6278419" y="5959729"/>
              <a:ext cx="197191" cy="91440"/>
              <a:chOff x="3784031" y="4416091"/>
              <a:chExt cx="197191" cy="91440"/>
            </a:xfrm>
            <a:solidFill>
              <a:schemeClr val="accent2"/>
            </a:solidFill>
          </p:grpSpPr>
          <p:sp>
            <p:nvSpPr>
              <p:cNvPr id="156" name="Oval 155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Oval 156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1" name="Group 140"/>
            <p:cNvGrpSpPr/>
            <p:nvPr/>
          </p:nvGrpSpPr>
          <p:grpSpPr>
            <a:xfrm rot="5400000">
              <a:off x="6457535" y="5743004"/>
              <a:ext cx="197192" cy="91440"/>
              <a:chOff x="3784031" y="4416091"/>
              <a:chExt cx="197192" cy="91440"/>
            </a:xfrm>
            <a:solidFill>
              <a:schemeClr val="accent2"/>
            </a:solidFill>
          </p:grpSpPr>
          <p:sp>
            <p:nvSpPr>
              <p:cNvPr id="154" name="Oval 153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" name="Oval 154"/>
              <p:cNvSpPr/>
              <p:nvPr/>
            </p:nvSpPr>
            <p:spPr>
              <a:xfrm>
                <a:off x="3889783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2" name="Rectangle 141"/>
            <p:cNvSpPr/>
            <p:nvPr/>
          </p:nvSpPr>
          <p:spPr>
            <a:xfrm>
              <a:off x="5508488" y="5348494"/>
              <a:ext cx="779271" cy="39409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O     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143" name="Group 142"/>
            <p:cNvGrpSpPr/>
            <p:nvPr/>
          </p:nvGrpSpPr>
          <p:grpSpPr>
            <a:xfrm>
              <a:off x="5989359" y="5302480"/>
              <a:ext cx="197191" cy="91440"/>
              <a:chOff x="3784031" y="4416091"/>
              <a:chExt cx="197191" cy="91440"/>
            </a:xfrm>
            <a:solidFill>
              <a:schemeClr val="accent2"/>
            </a:solidFill>
          </p:grpSpPr>
          <p:sp>
            <p:nvSpPr>
              <p:cNvPr id="152" name="Oval 151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Oval 152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4" name="Group 143"/>
            <p:cNvGrpSpPr/>
            <p:nvPr/>
          </p:nvGrpSpPr>
          <p:grpSpPr>
            <a:xfrm rot="5400000">
              <a:off x="5797472" y="5496706"/>
              <a:ext cx="197192" cy="91440"/>
              <a:chOff x="3784031" y="4416091"/>
              <a:chExt cx="197192" cy="91440"/>
            </a:xfrm>
            <a:solidFill>
              <a:schemeClr val="accent2"/>
            </a:solidFill>
          </p:grpSpPr>
          <p:sp>
            <p:nvSpPr>
              <p:cNvPr id="150" name="Oval 149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Oval 150"/>
              <p:cNvSpPr/>
              <p:nvPr/>
            </p:nvSpPr>
            <p:spPr>
              <a:xfrm>
                <a:off x="3889783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5" name="Group 144"/>
            <p:cNvGrpSpPr/>
            <p:nvPr/>
          </p:nvGrpSpPr>
          <p:grpSpPr>
            <a:xfrm rot="2700000">
              <a:off x="6136520" y="5582016"/>
              <a:ext cx="216168" cy="215480"/>
              <a:chOff x="5203488" y="3467902"/>
              <a:chExt cx="216168" cy="215480"/>
            </a:xfrm>
          </p:grpSpPr>
          <p:sp>
            <p:nvSpPr>
              <p:cNvPr id="146" name="Oval 145"/>
              <p:cNvSpPr/>
              <p:nvPr/>
            </p:nvSpPr>
            <p:spPr>
              <a:xfrm rot="5400000">
                <a:off x="5203488" y="3467902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200"/>
              </a:p>
            </p:txBody>
          </p:sp>
          <p:sp>
            <p:nvSpPr>
              <p:cNvPr id="147" name="Oval 146"/>
              <p:cNvSpPr/>
              <p:nvPr/>
            </p:nvSpPr>
            <p:spPr>
              <a:xfrm rot="5400000">
                <a:off x="5203488" y="3591942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200"/>
              </a:p>
            </p:txBody>
          </p:sp>
          <p:sp>
            <p:nvSpPr>
              <p:cNvPr id="148" name="Oval 147"/>
              <p:cNvSpPr/>
              <p:nvPr/>
            </p:nvSpPr>
            <p:spPr>
              <a:xfrm rot="5400000">
                <a:off x="5323033" y="3479034"/>
                <a:ext cx="91440" cy="9144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200"/>
              </a:p>
            </p:txBody>
          </p:sp>
          <p:sp>
            <p:nvSpPr>
              <p:cNvPr id="149" name="Oval 148"/>
              <p:cNvSpPr/>
              <p:nvPr/>
            </p:nvSpPr>
            <p:spPr>
              <a:xfrm rot="5400000">
                <a:off x="5328216" y="3591479"/>
                <a:ext cx="91440" cy="9144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200"/>
              </a:p>
            </p:txBody>
          </p:sp>
        </p:grpSp>
        <p:sp>
          <p:nvSpPr>
            <p:cNvPr id="159" name="Rectangle 158"/>
            <p:cNvSpPr/>
            <p:nvPr/>
          </p:nvSpPr>
          <p:spPr>
            <a:xfrm>
              <a:off x="5888108" y="4978855"/>
              <a:ext cx="391691" cy="39409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O</a:t>
              </a:r>
            </a:p>
          </p:txBody>
        </p:sp>
        <p:grpSp>
          <p:nvGrpSpPr>
            <p:cNvPr id="161" name="Group 160"/>
            <p:cNvGrpSpPr/>
            <p:nvPr/>
          </p:nvGrpSpPr>
          <p:grpSpPr>
            <a:xfrm>
              <a:off x="5985357" y="4910004"/>
              <a:ext cx="197191" cy="91440"/>
              <a:chOff x="3784031" y="4416091"/>
              <a:chExt cx="197191" cy="91440"/>
            </a:xfrm>
            <a:solidFill>
              <a:schemeClr val="accent2"/>
            </a:solidFill>
          </p:grpSpPr>
          <p:sp>
            <p:nvSpPr>
              <p:cNvPr id="166" name="Oval 165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" name="Oval 166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3" name="Group 162"/>
            <p:cNvGrpSpPr/>
            <p:nvPr/>
          </p:nvGrpSpPr>
          <p:grpSpPr>
            <a:xfrm rot="5400000">
              <a:off x="6168433" y="5098528"/>
              <a:ext cx="197192" cy="91440"/>
              <a:chOff x="3784031" y="4416091"/>
              <a:chExt cx="197192" cy="91440"/>
            </a:xfrm>
            <a:solidFill>
              <a:schemeClr val="accent2"/>
            </a:solidFill>
          </p:grpSpPr>
          <p:sp>
            <p:nvSpPr>
              <p:cNvPr id="164" name="Oval 163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Oval 164"/>
              <p:cNvSpPr/>
              <p:nvPr/>
            </p:nvSpPr>
            <p:spPr>
              <a:xfrm>
                <a:off x="3889783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8" name="Group 167"/>
            <p:cNvGrpSpPr/>
            <p:nvPr/>
          </p:nvGrpSpPr>
          <p:grpSpPr>
            <a:xfrm rot="5400000">
              <a:off x="5789512" y="5093818"/>
              <a:ext cx="197192" cy="91440"/>
              <a:chOff x="3784031" y="4416091"/>
              <a:chExt cx="197192" cy="91440"/>
            </a:xfrm>
            <a:solidFill>
              <a:schemeClr val="accent2"/>
            </a:solidFill>
          </p:grpSpPr>
          <p:sp>
            <p:nvSpPr>
              <p:cNvPr id="169" name="Oval 168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Oval 169"/>
              <p:cNvSpPr/>
              <p:nvPr/>
            </p:nvSpPr>
            <p:spPr>
              <a:xfrm>
                <a:off x="3889783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1" name="Group 170"/>
            <p:cNvGrpSpPr/>
            <p:nvPr/>
          </p:nvGrpSpPr>
          <p:grpSpPr>
            <a:xfrm rot="5400000">
              <a:off x="5405332" y="5496995"/>
              <a:ext cx="197192" cy="91440"/>
              <a:chOff x="3784031" y="4416091"/>
              <a:chExt cx="197192" cy="91440"/>
            </a:xfrm>
            <a:solidFill>
              <a:schemeClr val="accent2"/>
            </a:solidFill>
          </p:grpSpPr>
          <p:sp>
            <p:nvSpPr>
              <p:cNvPr id="172" name="Oval 171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3" name="Oval 172"/>
              <p:cNvSpPr/>
              <p:nvPr/>
            </p:nvSpPr>
            <p:spPr>
              <a:xfrm>
                <a:off x="3889783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4" name="Group 173"/>
            <p:cNvGrpSpPr/>
            <p:nvPr/>
          </p:nvGrpSpPr>
          <p:grpSpPr>
            <a:xfrm>
              <a:off x="5616169" y="5700730"/>
              <a:ext cx="197191" cy="91440"/>
              <a:chOff x="3784031" y="4416091"/>
              <a:chExt cx="197191" cy="91440"/>
            </a:xfrm>
            <a:solidFill>
              <a:schemeClr val="accent2"/>
            </a:solidFill>
          </p:grpSpPr>
          <p:sp>
            <p:nvSpPr>
              <p:cNvPr id="175" name="Oval 174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Oval 175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7" name="Group 176"/>
            <p:cNvGrpSpPr/>
            <p:nvPr/>
          </p:nvGrpSpPr>
          <p:grpSpPr>
            <a:xfrm>
              <a:off x="5608934" y="5302480"/>
              <a:ext cx="197191" cy="91440"/>
              <a:chOff x="3784031" y="4416091"/>
              <a:chExt cx="197191" cy="91440"/>
            </a:xfrm>
            <a:solidFill>
              <a:schemeClr val="accent2"/>
            </a:solidFill>
          </p:grpSpPr>
          <p:sp>
            <p:nvSpPr>
              <p:cNvPr id="178" name="Oval 177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9" name="Oval 178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180" name="Straight Connector 179"/>
          <p:cNvCxnSpPr>
            <a:endCxn id="181" idx="2"/>
          </p:cNvCxnSpPr>
          <p:nvPr/>
        </p:nvCxnSpPr>
        <p:spPr>
          <a:xfrm flipH="1" flipV="1">
            <a:off x="2456807" y="5070379"/>
            <a:ext cx="59573" cy="509107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TextBox 180"/>
          <p:cNvSpPr txBox="1"/>
          <p:nvPr/>
        </p:nvSpPr>
        <p:spPr>
          <a:xfrm>
            <a:off x="1439895" y="4355290"/>
            <a:ext cx="2033824" cy="715089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Pasangan</a:t>
            </a:r>
            <a:r>
              <a:rPr lang="en-US" dirty="0" smtClean="0"/>
              <a:t> </a:t>
            </a:r>
            <a:r>
              <a:rPr lang="en-US" dirty="0" err="1" smtClean="0"/>
              <a:t>elektron</a:t>
            </a:r>
            <a:r>
              <a:rPr lang="en-US" dirty="0" smtClean="0"/>
              <a:t> </a:t>
            </a:r>
            <a:r>
              <a:rPr lang="en-US" dirty="0" err="1" smtClean="0"/>
              <a:t>bebas</a:t>
            </a:r>
            <a:endParaRPr lang="en-US" dirty="0"/>
          </a:p>
        </p:txBody>
      </p:sp>
      <p:cxnSp>
        <p:nvCxnSpPr>
          <p:cNvPr id="182" name="Straight Connector 181"/>
          <p:cNvCxnSpPr>
            <a:endCxn id="181" idx="2"/>
          </p:cNvCxnSpPr>
          <p:nvPr/>
        </p:nvCxnSpPr>
        <p:spPr>
          <a:xfrm flipH="1" flipV="1">
            <a:off x="2456807" y="5070379"/>
            <a:ext cx="384294" cy="254907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3" name="Group 182"/>
          <p:cNvGrpSpPr/>
          <p:nvPr/>
        </p:nvGrpSpPr>
        <p:grpSpPr>
          <a:xfrm>
            <a:off x="3749817" y="5079393"/>
            <a:ext cx="488991" cy="473558"/>
            <a:chOff x="6581832" y="3447905"/>
            <a:chExt cx="488991" cy="473558"/>
          </a:xfrm>
        </p:grpSpPr>
        <p:sp>
          <p:nvSpPr>
            <p:cNvPr id="184" name="Rectangle 183"/>
            <p:cNvSpPr/>
            <p:nvPr/>
          </p:nvSpPr>
          <p:spPr>
            <a:xfrm>
              <a:off x="6646182" y="3493625"/>
              <a:ext cx="391691" cy="39409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O</a:t>
              </a:r>
            </a:p>
          </p:txBody>
        </p:sp>
        <p:sp>
          <p:nvSpPr>
            <p:cNvPr id="185" name="Oval 184"/>
            <p:cNvSpPr/>
            <p:nvPr/>
          </p:nvSpPr>
          <p:spPr>
            <a:xfrm>
              <a:off x="6849182" y="3447905"/>
              <a:ext cx="91440" cy="914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6" name="Group 185"/>
            <p:cNvGrpSpPr/>
            <p:nvPr/>
          </p:nvGrpSpPr>
          <p:grpSpPr>
            <a:xfrm>
              <a:off x="6747391" y="3830023"/>
              <a:ext cx="197191" cy="91440"/>
              <a:chOff x="3784031" y="4416091"/>
              <a:chExt cx="197191" cy="91440"/>
            </a:xfrm>
            <a:solidFill>
              <a:schemeClr val="accent2"/>
            </a:solidFill>
          </p:grpSpPr>
          <p:sp>
            <p:nvSpPr>
              <p:cNvPr id="191" name="Oval 190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2" name="Oval 191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7" name="Oval 186"/>
            <p:cNvSpPr/>
            <p:nvPr/>
          </p:nvSpPr>
          <p:spPr>
            <a:xfrm rot="5400000">
              <a:off x="6581832" y="3622330"/>
              <a:ext cx="91440" cy="914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8" name="Group 187"/>
            <p:cNvGrpSpPr/>
            <p:nvPr/>
          </p:nvGrpSpPr>
          <p:grpSpPr>
            <a:xfrm rot="5400000">
              <a:off x="6926507" y="3613298"/>
              <a:ext cx="197192" cy="91440"/>
              <a:chOff x="3784031" y="4416091"/>
              <a:chExt cx="197192" cy="91440"/>
            </a:xfrm>
            <a:solidFill>
              <a:schemeClr val="accent2"/>
            </a:solidFill>
          </p:grpSpPr>
          <p:sp>
            <p:nvSpPr>
              <p:cNvPr id="189" name="Oval 188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0" name="Oval 189"/>
              <p:cNvSpPr/>
              <p:nvPr/>
            </p:nvSpPr>
            <p:spPr>
              <a:xfrm>
                <a:off x="3889783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93" name="Group 192"/>
          <p:cNvGrpSpPr/>
          <p:nvPr/>
        </p:nvGrpSpPr>
        <p:grpSpPr>
          <a:xfrm>
            <a:off x="3749817" y="5715965"/>
            <a:ext cx="488991" cy="473558"/>
            <a:chOff x="6581832" y="3447905"/>
            <a:chExt cx="488991" cy="473558"/>
          </a:xfrm>
        </p:grpSpPr>
        <p:sp>
          <p:nvSpPr>
            <p:cNvPr id="194" name="Rectangle 193"/>
            <p:cNvSpPr/>
            <p:nvPr/>
          </p:nvSpPr>
          <p:spPr>
            <a:xfrm>
              <a:off x="6646182" y="3493625"/>
              <a:ext cx="391691" cy="39409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O</a:t>
              </a:r>
            </a:p>
          </p:txBody>
        </p:sp>
        <p:sp>
          <p:nvSpPr>
            <p:cNvPr id="195" name="Oval 194"/>
            <p:cNvSpPr/>
            <p:nvPr/>
          </p:nvSpPr>
          <p:spPr>
            <a:xfrm>
              <a:off x="6849182" y="3447905"/>
              <a:ext cx="91440" cy="914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6" name="Group 195"/>
            <p:cNvGrpSpPr/>
            <p:nvPr/>
          </p:nvGrpSpPr>
          <p:grpSpPr>
            <a:xfrm>
              <a:off x="6747391" y="3830023"/>
              <a:ext cx="197191" cy="91440"/>
              <a:chOff x="3784031" y="4416091"/>
              <a:chExt cx="197191" cy="91440"/>
            </a:xfrm>
            <a:solidFill>
              <a:schemeClr val="accent2"/>
            </a:solidFill>
          </p:grpSpPr>
          <p:sp>
            <p:nvSpPr>
              <p:cNvPr id="201" name="Oval 200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2" name="Oval 201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7" name="Oval 196"/>
            <p:cNvSpPr/>
            <p:nvPr/>
          </p:nvSpPr>
          <p:spPr>
            <a:xfrm rot="5400000">
              <a:off x="6581832" y="3622330"/>
              <a:ext cx="91440" cy="914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8" name="Group 197"/>
            <p:cNvGrpSpPr/>
            <p:nvPr/>
          </p:nvGrpSpPr>
          <p:grpSpPr>
            <a:xfrm rot="5400000">
              <a:off x="6926507" y="3613298"/>
              <a:ext cx="197192" cy="91440"/>
              <a:chOff x="3784031" y="4416091"/>
              <a:chExt cx="197192" cy="91440"/>
            </a:xfrm>
            <a:solidFill>
              <a:schemeClr val="accent2"/>
            </a:solidFill>
          </p:grpSpPr>
          <p:sp>
            <p:nvSpPr>
              <p:cNvPr id="199" name="Oval 198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0" name="Oval 199"/>
              <p:cNvSpPr/>
              <p:nvPr/>
            </p:nvSpPr>
            <p:spPr>
              <a:xfrm>
                <a:off x="3889783" y="4416091"/>
                <a:ext cx="91440" cy="914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203" name="Straight Connector 202"/>
          <p:cNvCxnSpPr>
            <a:endCxn id="204" idx="2"/>
          </p:cNvCxnSpPr>
          <p:nvPr/>
        </p:nvCxnSpPr>
        <p:spPr>
          <a:xfrm flipV="1">
            <a:off x="5777856" y="4832173"/>
            <a:ext cx="394353" cy="868538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/>
          <p:cNvSpPr txBox="1"/>
          <p:nvPr/>
        </p:nvSpPr>
        <p:spPr>
          <a:xfrm>
            <a:off x="4850177" y="4423550"/>
            <a:ext cx="2644064" cy="408623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Ikatan</a:t>
            </a:r>
            <a:r>
              <a:rPr lang="en-US" dirty="0" smtClean="0"/>
              <a:t> </a:t>
            </a:r>
            <a:r>
              <a:rPr lang="en-US" dirty="0" err="1" smtClean="0"/>
              <a:t>kovalen</a:t>
            </a:r>
            <a:r>
              <a:rPr lang="en-US" dirty="0" smtClean="0"/>
              <a:t> </a:t>
            </a:r>
            <a:r>
              <a:rPr lang="en-US" dirty="0" err="1" smtClean="0"/>
              <a:t>koordinasi</a:t>
            </a:r>
            <a:endParaRPr lang="en-US" dirty="0"/>
          </a:p>
        </p:txBody>
      </p:sp>
      <p:cxnSp>
        <p:nvCxnSpPr>
          <p:cNvPr id="205" name="Straight Connector 204"/>
          <p:cNvCxnSpPr>
            <a:endCxn id="204" idx="2"/>
          </p:cNvCxnSpPr>
          <p:nvPr/>
        </p:nvCxnSpPr>
        <p:spPr>
          <a:xfrm flipV="1">
            <a:off x="6042226" y="4832173"/>
            <a:ext cx="129983" cy="68246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Down Arrow 216"/>
          <p:cNvSpPr/>
          <p:nvPr/>
        </p:nvSpPr>
        <p:spPr>
          <a:xfrm rot="16200000">
            <a:off x="8455380" y="5439478"/>
            <a:ext cx="737568" cy="422936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TextBox 218"/>
          <p:cNvSpPr txBox="1"/>
          <p:nvPr/>
        </p:nvSpPr>
        <p:spPr>
          <a:xfrm>
            <a:off x="6889296" y="5542578"/>
            <a:ext cx="1574173" cy="408623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Ikatan</a:t>
            </a:r>
            <a:r>
              <a:rPr lang="en-US" dirty="0" smtClean="0"/>
              <a:t> </a:t>
            </a:r>
            <a:r>
              <a:rPr lang="en-US" dirty="0" err="1" smtClean="0"/>
              <a:t>kovalen</a:t>
            </a:r>
            <a:endParaRPr lang="en-US" dirty="0"/>
          </a:p>
        </p:txBody>
      </p:sp>
      <p:cxnSp>
        <p:nvCxnSpPr>
          <p:cNvPr id="220" name="Straight Connector 219"/>
          <p:cNvCxnSpPr>
            <a:stCxn id="139" idx="0"/>
            <a:endCxn id="219" idx="1"/>
          </p:cNvCxnSpPr>
          <p:nvPr/>
        </p:nvCxnSpPr>
        <p:spPr>
          <a:xfrm flipV="1">
            <a:off x="6195654" y="5746890"/>
            <a:ext cx="693642" cy="3547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2" name="Group 321"/>
          <p:cNvGrpSpPr/>
          <p:nvPr/>
        </p:nvGrpSpPr>
        <p:grpSpPr>
          <a:xfrm>
            <a:off x="9110682" y="4832173"/>
            <a:ext cx="1456215" cy="1488610"/>
            <a:chOff x="9110682" y="4832173"/>
            <a:chExt cx="1456215" cy="1488610"/>
          </a:xfrm>
        </p:grpSpPr>
        <p:sp>
          <p:nvSpPr>
            <p:cNvPr id="255" name="Rectangle 254"/>
            <p:cNvSpPr/>
            <p:nvPr/>
          </p:nvSpPr>
          <p:spPr>
            <a:xfrm>
              <a:off x="10175206" y="5926685"/>
              <a:ext cx="391691" cy="39409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>
                  <a:solidFill>
                    <a:schemeClr val="tx1"/>
                  </a:solidFill>
                </a:rPr>
                <a:t>O</a:t>
              </a:r>
            </a:p>
          </p:txBody>
        </p:sp>
        <p:sp>
          <p:nvSpPr>
            <p:cNvPr id="258" name="Rectangle 257"/>
            <p:cNvSpPr/>
            <p:nvPr/>
          </p:nvSpPr>
          <p:spPr>
            <a:xfrm>
              <a:off x="9734607" y="5479704"/>
              <a:ext cx="440599" cy="39409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chemeClr val="tx1"/>
                  </a:solidFill>
                </a:rPr>
                <a:t>S</a:t>
              </a:r>
              <a:endParaRPr lang="en-US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262" name="Rectangle 261"/>
            <p:cNvSpPr/>
            <p:nvPr/>
          </p:nvSpPr>
          <p:spPr>
            <a:xfrm>
              <a:off x="9759060" y="4832173"/>
              <a:ext cx="391691" cy="39409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>
                  <a:solidFill>
                    <a:schemeClr val="tx1"/>
                  </a:solidFill>
                </a:rPr>
                <a:t>O</a:t>
              </a:r>
            </a:p>
          </p:txBody>
        </p:sp>
        <p:cxnSp>
          <p:nvCxnSpPr>
            <p:cNvPr id="294" name="Straight Arrow Connector 293"/>
            <p:cNvCxnSpPr>
              <a:stCxn id="258" idx="0"/>
              <a:endCxn id="262" idx="2"/>
            </p:cNvCxnSpPr>
            <p:nvPr/>
          </p:nvCxnSpPr>
          <p:spPr>
            <a:xfrm flipH="1" flipV="1">
              <a:off x="9954906" y="5226271"/>
              <a:ext cx="1" cy="253433"/>
            </a:xfrm>
            <a:prstGeom prst="straightConnector1">
              <a:avLst/>
            </a:prstGeom>
            <a:ln w="31750">
              <a:solidFill>
                <a:schemeClr val="accent2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5" name="Rectangle 294"/>
            <p:cNvSpPr/>
            <p:nvPr/>
          </p:nvSpPr>
          <p:spPr>
            <a:xfrm>
              <a:off x="9110682" y="5474084"/>
              <a:ext cx="391691" cy="39409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>
                  <a:solidFill>
                    <a:schemeClr val="tx1"/>
                  </a:solidFill>
                </a:rPr>
                <a:t>O</a:t>
              </a:r>
            </a:p>
          </p:txBody>
        </p:sp>
        <p:cxnSp>
          <p:nvCxnSpPr>
            <p:cNvPr id="302" name="Straight Arrow Connector 301"/>
            <p:cNvCxnSpPr>
              <a:stCxn id="258" idx="1"/>
              <a:endCxn id="295" idx="3"/>
            </p:cNvCxnSpPr>
            <p:nvPr/>
          </p:nvCxnSpPr>
          <p:spPr>
            <a:xfrm flipH="1" flipV="1">
              <a:off x="9502373" y="5671133"/>
              <a:ext cx="232234" cy="5620"/>
            </a:xfrm>
            <a:prstGeom prst="straightConnector1">
              <a:avLst/>
            </a:prstGeom>
            <a:ln w="31750">
              <a:solidFill>
                <a:schemeClr val="accent2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1" name="Group 320"/>
            <p:cNvGrpSpPr/>
            <p:nvPr/>
          </p:nvGrpSpPr>
          <p:grpSpPr>
            <a:xfrm rot="2700000">
              <a:off x="10058706" y="5862721"/>
              <a:ext cx="233001" cy="70763"/>
              <a:chOff x="8107356" y="6118760"/>
              <a:chExt cx="233001" cy="70763"/>
            </a:xfrm>
          </p:grpSpPr>
          <p:cxnSp>
            <p:nvCxnSpPr>
              <p:cNvPr id="306" name="Straight Connector 305"/>
              <p:cNvCxnSpPr/>
              <p:nvPr/>
            </p:nvCxnSpPr>
            <p:spPr>
              <a:xfrm>
                <a:off x="8107356" y="6189523"/>
                <a:ext cx="231992" cy="0"/>
              </a:xfrm>
              <a:prstGeom prst="line">
                <a:avLst/>
              </a:prstGeom>
              <a:ln w="31750" cmpd="sng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0" name="Straight Connector 319"/>
              <p:cNvCxnSpPr/>
              <p:nvPr/>
            </p:nvCxnSpPr>
            <p:spPr>
              <a:xfrm>
                <a:off x="8108365" y="6118760"/>
                <a:ext cx="231992" cy="0"/>
              </a:xfrm>
              <a:prstGeom prst="line">
                <a:avLst/>
              </a:prstGeom>
              <a:ln w="31750" cmpd="sng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3" name="TextBox 322"/>
          <p:cNvSpPr txBox="1"/>
          <p:nvPr/>
        </p:nvSpPr>
        <p:spPr>
          <a:xfrm>
            <a:off x="8231210" y="3854734"/>
            <a:ext cx="3837241" cy="1021556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Tanda</a:t>
            </a:r>
            <a:r>
              <a:rPr lang="en-US" dirty="0" smtClean="0"/>
              <a:t> </a:t>
            </a:r>
            <a:r>
              <a:rPr lang="en-US" dirty="0" err="1" smtClean="0"/>
              <a:t>panah</a:t>
            </a:r>
            <a:r>
              <a:rPr lang="en-US" dirty="0" smtClean="0"/>
              <a:t> </a:t>
            </a:r>
            <a:r>
              <a:rPr lang="en-US" dirty="0" err="1" smtClean="0"/>
              <a:t>menunjukkan</a:t>
            </a:r>
            <a:r>
              <a:rPr lang="en-US" dirty="0" smtClean="0"/>
              <a:t> </a:t>
            </a:r>
            <a:r>
              <a:rPr lang="en-US" dirty="0" err="1" smtClean="0"/>
              <a:t>bahwa</a:t>
            </a:r>
            <a:r>
              <a:rPr lang="en-US" dirty="0" smtClean="0"/>
              <a:t> atom S </a:t>
            </a:r>
            <a:r>
              <a:rPr lang="en-US" dirty="0" err="1" smtClean="0"/>
              <a:t>memberikan</a:t>
            </a:r>
            <a:r>
              <a:rPr lang="en-US" dirty="0" smtClean="0"/>
              <a:t> </a:t>
            </a:r>
            <a:r>
              <a:rPr lang="en-US" dirty="0" err="1" smtClean="0"/>
              <a:t>pasangan</a:t>
            </a:r>
            <a:r>
              <a:rPr lang="en-US" dirty="0" smtClean="0"/>
              <a:t> </a:t>
            </a:r>
            <a:r>
              <a:rPr lang="en-US" dirty="0" err="1" smtClean="0"/>
              <a:t>elektron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atom O</a:t>
            </a:r>
            <a:endParaRPr lang="en-US" dirty="0"/>
          </a:p>
        </p:txBody>
      </p:sp>
      <p:cxnSp>
        <p:nvCxnSpPr>
          <p:cNvPr id="328" name="Curved Connector 327"/>
          <p:cNvCxnSpPr>
            <a:stCxn id="323" idx="1"/>
          </p:cNvCxnSpPr>
          <p:nvPr/>
        </p:nvCxnSpPr>
        <p:spPr>
          <a:xfrm rot="10800000" flipH="1" flipV="1">
            <a:off x="8231210" y="4365512"/>
            <a:ext cx="1527850" cy="959774"/>
          </a:xfrm>
          <a:prstGeom prst="curvedConnector3">
            <a:avLst>
              <a:gd name="adj1" fmla="val -14962"/>
            </a:avLst>
          </a:prstGeom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38" name="Picture 1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712"/>
            <a:ext cx="12192000" cy="7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98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3" grpId="0" animBg="1"/>
      <p:bldP spid="94" grpId="0" animBg="1"/>
      <p:bldP spid="95" grpId="0" animBg="1"/>
      <p:bldP spid="137" grpId="0" animBg="1"/>
      <p:bldP spid="181" grpId="0" animBg="1"/>
      <p:bldP spid="204" grpId="0" animBg="1"/>
      <p:bldP spid="217" grpId="0" animBg="1"/>
      <p:bldP spid="219" grpId="0" animBg="1"/>
      <p:bldP spid="3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IKATAN KOVALEN</a:t>
            </a:r>
            <a:endParaRPr lang="en-US" b="1" dirty="0"/>
          </a:p>
        </p:txBody>
      </p:sp>
      <p:sp>
        <p:nvSpPr>
          <p:cNvPr id="4" name="Up Ribbon 3"/>
          <p:cNvSpPr/>
          <p:nvPr/>
        </p:nvSpPr>
        <p:spPr>
          <a:xfrm rot="19984831">
            <a:off x="-327139" y="157120"/>
            <a:ext cx="1828800" cy="889001"/>
          </a:xfrm>
          <a:prstGeom prst="ribbon2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200" b="1" dirty="0" smtClean="0">
                <a:solidFill>
                  <a:schemeClr val="tx2"/>
                </a:solidFill>
              </a:rPr>
              <a:t>C.</a:t>
            </a:r>
            <a:endParaRPr lang="en-US" sz="4200" b="1" dirty="0">
              <a:solidFill>
                <a:schemeClr val="tx2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8373" y="2686423"/>
            <a:ext cx="5307803" cy="1096619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err="1"/>
              <a:t>Senyawa</a:t>
            </a:r>
            <a:r>
              <a:rPr lang="en-US" dirty="0"/>
              <a:t> polar (Indonesia: </a:t>
            </a:r>
            <a:r>
              <a:rPr lang="en-US" dirty="0" err="1"/>
              <a:t>kutub</a:t>
            </a:r>
            <a:r>
              <a:rPr lang="en-US" dirty="0"/>
              <a:t>) </a:t>
            </a:r>
            <a:r>
              <a:rPr lang="en-US" dirty="0" err="1"/>
              <a:t>artinya</a:t>
            </a:r>
            <a:r>
              <a:rPr lang="en-US" dirty="0"/>
              <a:t> </a:t>
            </a:r>
            <a:r>
              <a:rPr lang="en-US" dirty="0" err="1"/>
              <a:t>senyawa</a:t>
            </a:r>
            <a:r>
              <a:rPr lang="en-US" dirty="0"/>
              <a:t> yang </a:t>
            </a:r>
            <a:r>
              <a:rPr lang="en-US" dirty="0" err="1"/>
              <a:t>mempunyai</a:t>
            </a:r>
            <a:r>
              <a:rPr lang="en-US" dirty="0"/>
              <a:t> </a:t>
            </a:r>
            <a:r>
              <a:rPr lang="en-US" dirty="0" err="1"/>
              <a:t>kutub</a:t>
            </a:r>
            <a:r>
              <a:rPr lang="en-US" dirty="0"/>
              <a:t> </a:t>
            </a:r>
            <a:r>
              <a:rPr lang="en-US" dirty="0" err="1"/>
              <a:t>muatan</a:t>
            </a:r>
            <a:r>
              <a:rPr lang="en-US" dirty="0"/>
              <a:t> </a:t>
            </a:r>
            <a:r>
              <a:rPr lang="en-US" dirty="0" err="1"/>
              <a:t>listrik</a:t>
            </a:r>
            <a:r>
              <a:rPr lang="en-US" dirty="0"/>
              <a:t> </a:t>
            </a:r>
            <a:r>
              <a:rPr lang="en-US" dirty="0" err="1"/>
              <a:t>negatif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positif</a:t>
            </a:r>
            <a:r>
              <a:rPr lang="en-US" dirty="0"/>
              <a:t>. </a:t>
            </a:r>
          </a:p>
        </p:txBody>
      </p:sp>
      <p:sp>
        <p:nvSpPr>
          <p:cNvPr id="226" name="TextBox 89"/>
          <p:cNvSpPr txBox="1">
            <a:spLocks noChangeArrowheads="1"/>
          </p:cNvSpPr>
          <p:nvPr/>
        </p:nvSpPr>
        <p:spPr bwMode="auto">
          <a:xfrm>
            <a:off x="778373" y="1035866"/>
            <a:ext cx="5307803" cy="1077218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3. </a:t>
            </a:r>
            <a:r>
              <a:rPr lang="en-US" altLang="zh-CN" sz="3200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Senyawa</a:t>
            </a:r>
            <a:r>
              <a:rPr lang="en-US" altLang="zh-CN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 </a:t>
            </a:r>
            <a:r>
              <a:rPr lang="en-US" altLang="zh-CN" sz="3200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kovalen</a:t>
            </a:r>
            <a:r>
              <a:rPr lang="en-US" altLang="zh-CN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 polar </a:t>
            </a:r>
            <a:r>
              <a:rPr lang="en-US" altLang="zh-CN" sz="3200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dan</a:t>
            </a:r>
            <a:r>
              <a:rPr lang="en-US" altLang="zh-CN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 Nonpolar</a:t>
            </a:r>
            <a:endParaRPr lang="en-US" altLang="zh-CN" sz="3200" b="1" dirty="0">
              <a:solidFill>
                <a:schemeClr val="accent3">
                  <a:lumMod val="20000"/>
                  <a:lumOff val="80000"/>
                </a:schemeClr>
              </a:solidFill>
              <a:latin typeface="+mn-lt"/>
            </a:endParaRPr>
          </a:p>
        </p:txBody>
      </p:sp>
      <p:sp>
        <p:nvSpPr>
          <p:cNvPr id="128" name="Text Placeholder 4"/>
          <p:cNvSpPr txBox="1">
            <a:spLocks/>
          </p:cNvSpPr>
          <p:nvPr/>
        </p:nvSpPr>
        <p:spPr>
          <a:xfrm>
            <a:off x="778373" y="4053036"/>
            <a:ext cx="5253061" cy="147853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Ciri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senyawa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polar</a:t>
            </a:r>
          </a:p>
          <a:p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Adanya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perbedaan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keelektronegatifan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Bentuk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molekulnya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tidak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simetris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9" name="TextBox 89"/>
          <p:cNvSpPr txBox="1">
            <a:spLocks noChangeArrowheads="1"/>
          </p:cNvSpPr>
          <p:nvPr/>
        </p:nvSpPr>
        <p:spPr bwMode="auto">
          <a:xfrm>
            <a:off x="6667924" y="1061798"/>
            <a:ext cx="4394128" cy="584775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4. </a:t>
            </a:r>
            <a:r>
              <a:rPr lang="en-US" altLang="zh-CN" sz="3200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Sifat</a:t>
            </a:r>
            <a:r>
              <a:rPr lang="en-US" altLang="zh-CN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 </a:t>
            </a:r>
            <a:r>
              <a:rPr lang="en-US" altLang="zh-CN" sz="3200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senyawa</a:t>
            </a:r>
            <a:r>
              <a:rPr lang="en-US" altLang="zh-CN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 </a:t>
            </a:r>
            <a:r>
              <a:rPr lang="en-US" altLang="zh-CN" sz="3200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kovalen</a:t>
            </a:r>
            <a:endParaRPr lang="en-US" altLang="zh-CN" sz="3200" b="1" dirty="0">
              <a:solidFill>
                <a:schemeClr val="accent3">
                  <a:lumMod val="20000"/>
                  <a:lumOff val="80000"/>
                </a:schemeClr>
              </a:solidFill>
              <a:latin typeface="+mn-lt"/>
            </a:endParaRPr>
          </a:p>
        </p:txBody>
      </p:sp>
      <p:sp>
        <p:nvSpPr>
          <p:cNvPr id="130" name="Text Placeholder 4"/>
          <p:cNvSpPr txBox="1">
            <a:spLocks/>
          </p:cNvSpPr>
          <p:nvPr/>
        </p:nvSpPr>
        <p:spPr>
          <a:xfrm>
            <a:off x="6667924" y="2686423"/>
            <a:ext cx="5253061" cy="264801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Umumnya</a:t>
            </a:r>
            <a:r>
              <a:rPr lang="en-US" dirty="0" smtClean="0"/>
              <a:t> </a:t>
            </a:r>
            <a:r>
              <a:rPr lang="en-US" dirty="0" err="1"/>
              <a:t>mempunyai</a:t>
            </a:r>
            <a:r>
              <a:rPr lang="en-US" dirty="0"/>
              <a:t> </a:t>
            </a:r>
            <a:r>
              <a:rPr lang="en-US" dirty="0" err="1"/>
              <a:t>titik</a:t>
            </a:r>
            <a:r>
              <a:rPr lang="en-US" dirty="0"/>
              <a:t> </a:t>
            </a:r>
            <a:r>
              <a:rPr lang="en-US" dirty="0" err="1"/>
              <a:t>didih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titik</a:t>
            </a:r>
            <a:r>
              <a:rPr lang="en-US" dirty="0"/>
              <a:t> </a:t>
            </a:r>
            <a:r>
              <a:rPr lang="en-US" dirty="0" err="1"/>
              <a:t>lebur</a:t>
            </a:r>
            <a:r>
              <a:rPr lang="en-US" dirty="0"/>
              <a:t> yang </a:t>
            </a:r>
            <a:r>
              <a:rPr lang="en-US" dirty="0" err="1"/>
              <a:t>rendah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keadaan</a:t>
            </a:r>
            <a:r>
              <a:rPr lang="en-US" dirty="0"/>
              <a:t> </a:t>
            </a:r>
            <a:r>
              <a:rPr lang="en-US" dirty="0" err="1"/>
              <a:t>murni</a:t>
            </a:r>
            <a:r>
              <a:rPr lang="en-US" dirty="0"/>
              <a:t>,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menghantar</a:t>
            </a:r>
            <a:r>
              <a:rPr lang="en-US" dirty="0"/>
              <a:t> </a:t>
            </a:r>
            <a:r>
              <a:rPr lang="en-US" dirty="0" err="1"/>
              <a:t>listrik</a:t>
            </a:r>
            <a:r>
              <a:rPr lang="en-US" dirty="0" smtClean="0"/>
              <a:t>.</a:t>
            </a:r>
          </a:p>
          <a:p>
            <a:r>
              <a:rPr lang="en-US" dirty="0" smtClean="0"/>
              <a:t>Larutan </a:t>
            </a:r>
            <a:r>
              <a:rPr lang="en-US" dirty="0" err="1"/>
              <a:t>senyawa</a:t>
            </a:r>
            <a:r>
              <a:rPr lang="en-US" dirty="0"/>
              <a:t> </a:t>
            </a:r>
            <a:r>
              <a:rPr lang="en-US" dirty="0" err="1"/>
              <a:t>kovalen</a:t>
            </a:r>
            <a:r>
              <a:rPr lang="en-US" dirty="0"/>
              <a:t> polar </a:t>
            </a:r>
            <a:r>
              <a:rPr lang="en-US" dirty="0" err="1"/>
              <a:t>dalam</a:t>
            </a:r>
            <a:r>
              <a:rPr lang="en-US" dirty="0"/>
              <a:t> air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menghantar</a:t>
            </a:r>
            <a:r>
              <a:rPr lang="en-US" dirty="0"/>
              <a:t> </a:t>
            </a:r>
            <a:r>
              <a:rPr lang="en-US" dirty="0" err="1" smtClean="0"/>
              <a:t>listrik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/>
              <a:t>membentuk</a:t>
            </a:r>
            <a:r>
              <a:rPr lang="en-US" dirty="0"/>
              <a:t> </a:t>
            </a:r>
            <a:r>
              <a:rPr lang="en-US" dirty="0" err="1"/>
              <a:t>molekul</a:t>
            </a:r>
            <a:r>
              <a:rPr lang="en-US" dirty="0"/>
              <a:t> </a:t>
            </a:r>
            <a:r>
              <a:rPr lang="en-US" dirty="0" err="1"/>
              <a:t>raksasa</a:t>
            </a:r>
            <a:r>
              <a:rPr lang="en-US" dirty="0"/>
              <a:t>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712"/>
            <a:ext cx="12192000" cy="7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30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6" grpId="0" animBg="1"/>
      <p:bldP spid="128" grpId="0" animBg="1"/>
      <p:bldP spid="129" grpId="0" animBg="1"/>
      <p:bldP spid="1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990" y="0"/>
            <a:ext cx="9144000" cy="685800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1347605" y="678990"/>
            <a:ext cx="7191484" cy="1217089"/>
            <a:chOff x="1689625" y="3434616"/>
            <a:chExt cx="4512952" cy="661134"/>
          </a:xfrm>
        </p:grpSpPr>
        <p:sp>
          <p:nvSpPr>
            <p:cNvPr id="5" name="Parallelogram 4"/>
            <p:cNvSpPr/>
            <p:nvPr/>
          </p:nvSpPr>
          <p:spPr>
            <a:xfrm>
              <a:off x="1800436" y="3486150"/>
              <a:ext cx="3822882" cy="609600"/>
            </a:xfrm>
            <a:prstGeom prst="parallelogram">
              <a:avLst>
                <a:gd name="adj" fmla="val 45313"/>
              </a:avLst>
            </a:prstGeom>
            <a:solidFill>
              <a:schemeClr val="accent1">
                <a:lumMod val="20000"/>
                <a:lumOff val="80000"/>
                <a:alpha val="7882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6" name="テキスト プレースホルダー 17"/>
            <p:cNvSpPr txBox="1">
              <a:spLocks/>
            </p:cNvSpPr>
            <p:nvPr/>
          </p:nvSpPr>
          <p:spPr>
            <a:xfrm>
              <a:off x="1689625" y="3434616"/>
              <a:ext cx="4512952" cy="609600"/>
            </a:xfrm>
            <a:prstGeom prst="rect">
              <a:avLst/>
            </a:prstGeom>
          </p:spPr>
          <p:txBody>
            <a:bodyPr vert="horz" lIns="48000" tIns="48000" rIns="48000" bIns="48000" rtlCol="0" anchor="ctr">
              <a:noAutofit/>
            </a:bodyPr>
            <a:lstStyle>
              <a:lvl1pPr marL="342900" indent="-342900" algn="l" defTabSz="1632753" rtl="0" eaLnBrk="1" latinLnBrk="0" hangingPunct="1">
                <a:lnSpc>
                  <a:spcPct val="120000"/>
                </a:lnSpc>
                <a:spcBef>
                  <a:spcPts val="1200"/>
                </a:spcBef>
                <a:buClr>
                  <a:schemeClr val="accent5"/>
                </a:buClr>
                <a:buFont typeface="Wingdings" panose="05000000000000000000" pitchFamily="2" charset="2"/>
                <a:buChar char="l"/>
                <a:defRPr kumimoji="1" sz="20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326612" indent="-510235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5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040941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4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857317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73693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490070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306446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122822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939199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3733" b="1" dirty="0" err="1" smtClean="0">
                  <a:solidFill>
                    <a:schemeClr val="tx1"/>
                  </a:solidFill>
                  <a:cs typeface="Arial" panose="020B0604020202020204" pitchFamily="34" charset="0"/>
                  <a:sym typeface="Arial"/>
                </a:rPr>
                <a:t>Ikatan</a:t>
              </a:r>
              <a:r>
                <a:rPr lang="en-US" sz="3733" b="1" dirty="0" smtClean="0">
                  <a:solidFill>
                    <a:schemeClr val="tx1"/>
                  </a:solidFill>
                  <a:cs typeface="Arial" panose="020B0604020202020204" pitchFamily="34" charset="0"/>
                  <a:sym typeface="Arial"/>
                </a:rPr>
                <a:t> Kimia</a:t>
              </a:r>
              <a:endParaRPr lang="id-ID" sz="3733" b="1" dirty="0">
                <a:solidFill>
                  <a:schemeClr val="tx1"/>
                </a:solidFill>
                <a:cs typeface="Arial" panose="020B0604020202020204" pitchFamily="34" charset="0"/>
                <a:sym typeface="Arial"/>
              </a:endParaRPr>
            </a:p>
          </p:txBody>
        </p:sp>
      </p:grpSp>
      <p:sp>
        <p:nvSpPr>
          <p:cNvPr id="20" name="直角三角形 28"/>
          <p:cNvSpPr/>
          <p:nvPr/>
        </p:nvSpPr>
        <p:spPr>
          <a:xfrm rot="2700000">
            <a:off x="521458" y="477503"/>
            <a:ext cx="1510655" cy="1510655"/>
          </a:xfrm>
          <a:prstGeom prst="rtTriangle">
            <a:avLst/>
          </a:prstGeom>
          <a:solidFill>
            <a:srgbClr val="385891"/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6" tIns="81277" rIns="162556" bIns="812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sz="3200" kern="0" dirty="0">
              <a:solidFill>
                <a:srgbClr val="5BB8D1"/>
              </a:solidFill>
              <a:latin typeface="Open Sans"/>
            </a:endParaRPr>
          </a:p>
        </p:txBody>
      </p:sp>
      <p:sp>
        <p:nvSpPr>
          <p:cNvPr id="21" name="直角三角形 8"/>
          <p:cNvSpPr/>
          <p:nvPr/>
        </p:nvSpPr>
        <p:spPr>
          <a:xfrm rot="2700000">
            <a:off x="818498" y="477518"/>
            <a:ext cx="1510655" cy="1510655"/>
          </a:xfrm>
          <a:prstGeom prst="rtTriangle">
            <a:avLst/>
          </a:prstGeom>
          <a:solidFill>
            <a:srgbClr val="3B68AB"/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6" tIns="81277" rIns="162556" bIns="812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sz="3200" kern="0" dirty="0">
              <a:solidFill>
                <a:srgbClr val="5BB8D1"/>
              </a:solidFill>
              <a:latin typeface="Open Sans"/>
            </a:endParaRPr>
          </a:p>
        </p:txBody>
      </p:sp>
      <p:sp>
        <p:nvSpPr>
          <p:cNvPr id="22" name="直角三角形 4"/>
          <p:cNvSpPr/>
          <p:nvPr/>
        </p:nvSpPr>
        <p:spPr>
          <a:xfrm rot="13500000">
            <a:off x="818498" y="477517"/>
            <a:ext cx="1510655" cy="1510655"/>
          </a:xfrm>
          <a:prstGeom prst="rtTriangle">
            <a:avLst/>
          </a:prstGeom>
          <a:solidFill>
            <a:srgbClr val="A6BEDE"/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6" tIns="81277" rIns="162556" bIns="812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sz="3200" kern="0">
              <a:solidFill>
                <a:srgbClr val="5BB8D1"/>
              </a:solidFill>
              <a:latin typeface="Open Sans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919608" y="569646"/>
            <a:ext cx="1308430" cy="1326433"/>
            <a:chOff x="2895600" y="-542991"/>
            <a:chExt cx="960519" cy="973734"/>
          </a:xfrm>
        </p:grpSpPr>
        <p:grpSp>
          <p:nvGrpSpPr>
            <p:cNvPr id="24" name="Group 23"/>
            <p:cNvGrpSpPr/>
            <p:nvPr/>
          </p:nvGrpSpPr>
          <p:grpSpPr>
            <a:xfrm>
              <a:off x="2895600" y="-542991"/>
              <a:ext cx="960519" cy="960519"/>
              <a:chOff x="2895600" y="-542991"/>
              <a:chExt cx="960519" cy="960519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2895600" y="-542991"/>
                <a:ext cx="960519" cy="9605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rgbClr val="4F81BD"/>
                  </a:solidFill>
                </a:endParaRPr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2926335" y="-512255"/>
                <a:ext cx="898264" cy="898263"/>
              </a:xfrm>
              <a:prstGeom prst="ellipse">
                <a:avLst/>
              </a:prstGeom>
              <a:solidFill>
                <a:srgbClr val="C61D22"/>
              </a:solidFill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2988193" y="-488577"/>
              <a:ext cx="774547" cy="54983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4267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Bab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214799" y="-119089"/>
              <a:ext cx="339144" cy="54983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4267" b="1" dirty="0" smtClean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3</a:t>
              </a:r>
              <a:endParaRPr lang="en-US" sz="4267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23052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906072" y="0"/>
            <a:ext cx="10285927" cy="889000"/>
          </a:xfrm>
        </p:spPr>
        <p:txBody>
          <a:bodyPr>
            <a:normAutofit/>
          </a:bodyPr>
          <a:lstStyle/>
          <a:p>
            <a:r>
              <a:rPr lang="en-US" b="1" dirty="0" smtClean="0"/>
              <a:t>TUJUAN PEMBELAJARAN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3632" y="1343261"/>
            <a:ext cx="8641624" cy="2636311"/>
          </a:xfr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numCol="2" spcCol="274320"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Menemukan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hubungan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konfigurasi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elektron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dengan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kestabilan</a:t>
            </a:r>
            <a:r>
              <a:rPr lang="en-US" dirty="0" smtClean="0">
                <a:solidFill>
                  <a:schemeClr val="tx1"/>
                </a:solidFill>
              </a:rPr>
              <a:t> atom </a:t>
            </a:r>
            <a:r>
              <a:rPr lang="en-US" dirty="0" err="1" smtClean="0">
                <a:solidFill>
                  <a:schemeClr val="tx1"/>
                </a:solidFill>
              </a:rPr>
              <a:t>dari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akibat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ketidakstabilan</a:t>
            </a:r>
            <a:r>
              <a:rPr lang="en-US" dirty="0" smtClean="0">
                <a:solidFill>
                  <a:schemeClr val="tx1"/>
                </a:solidFill>
              </a:rPr>
              <a:t> atom.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Menganalisis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terjadinya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ikatan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ionik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ikatan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kovalen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serta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sifat-sifat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senyawa</a:t>
            </a:r>
            <a:r>
              <a:rPr lang="en-US" dirty="0" smtClean="0">
                <a:solidFill>
                  <a:schemeClr val="tx1"/>
                </a:solidFill>
              </a:rPr>
              <a:t> yang </a:t>
            </a:r>
            <a:r>
              <a:rPr lang="en-US" dirty="0" err="1" smtClean="0">
                <a:solidFill>
                  <a:schemeClr val="tx1"/>
                </a:solidFill>
              </a:rPr>
              <a:t>dihasilkan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Menemukan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hubungan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antara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pasangan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elektron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ikatan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pasangan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elektron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bebas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dengan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bentuk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molekul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Menelaah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beberapa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gaya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antarmolekul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hubungannya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dengan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sifat-sifat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suatu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zat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7" name="Text Box 36"/>
          <p:cNvSpPr txBox="1">
            <a:spLocks noChangeArrowheads="1"/>
          </p:cNvSpPr>
          <p:nvPr/>
        </p:nvSpPr>
        <p:spPr bwMode="auto">
          <a:xfrm>
            <a:off x="9613711" y="1343261"/>
            <a:ext cx="2476371" cy="2616101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0"/>
              </a:spcBef>
              <a:buNone/>
            </a:pPr>
            <a:r>
              <a:rPr lang="en-US" altLang="en-US" b="1" dirty="0">
                <a:latin typeface="+mn-lt"/>
              </a:rPr>
              <a:t>Kata </a:t>
            </a:r>
            <a:r>
              <a:rPr lang="en-US" altLang="en-US" b="1" dirty="0" err="1">
                <a:latin typeface="+mn-lt"/>
              </a:rPr>
              <a:t>Kunci</a:t>
            </a:r>
            <a:endParaRPr lang="en-US" altLang="en-US" b="1" dirty="0">
              <a:latin typeface="+mn-lt"/>
            </a:endParaRPr>
          </a:p>
          <a:p>
            <a:pPr>
              <a:spcBef>
                <a:spcPts val="0"/>
              </a:spcBef>
              <a:buNone/>
            </a:pPr>
            <a:r>
              <a:rPr lang="en-US" altLang="en-US" sz="2200" dirty="0" err="1" smtClean="0">
                <a:latin typeface="+mn-lt"/>
              </a:rPr>
              <a:t>Kestabilan</a:t>
            </a:r>
            <a:r>
              <a:rPr lang="en-US" altLang="en-US" sz="2200" dirty="0" smtClean="0">
                <a:latin typeface="+mn-lt"/>
              </a:rPr>
              <a:t> atom, </a:t>
            </a:r>
            <a:r>
              <a:rPr lang="en-US" altLang="en-US" sz="2200" dirty="0" err="1" smtClean="0">
                <a:latin typeface="+mn-lt"/>
              </a:rPr>
              <a:t>Ikatan</a:t>
            </a:r>
            <a:r>
              <a:rPr lang="en-US" altLang="en-US" sz="2200" dirty="0" smtClean="0">
                <a:latin typeface="+mn-lt"/>
              </a:rPr>
              <a:t> </a:t>
            </a:r>
            <a:r>
              <a:rPr lang="en-US" altLang="en-US" sz="2200" dirty="0" err="1" smtClean="0">
                <a:latin typeface="+mn-lt"/>
              </a:rPr>
              <a:t>ionik</a:t>
            </a:r>
            <a:r>
              <a:rPr lang="en-US" altLang="en-US" sz="2200" dirty="0" smtClean="0">
                <a:latin typeface="+mn-lt"/>
              </a:rPr>
              <a:t>, </a:t>
            </a:r>
          </a:p>
          <a:p>
            <a:pPr>
              <a:spcBef>
                <a:spcPts val="0"/>
              </a:spcBef>
              <a:buNone/>
            </a:pPr>
            <a:r>
              <a:rPr lang="en-US" altLang="en-US" sz="2200" dirty="0" err="1" smtClean="0">
                <a:latin typeface="+mn-lt"/>
              </a:rPr>
              <a:t>Ikatan</a:t>
            </a:r>
            <a:r>
              <a:rPr lang="en-US" altLang="en-US" sz="2200" dirty="0" smtClean="0">
                <a:latin typeface="+mn-lt"/>
              </a:rPr>
              <a:t> </a:t>
            </a:r>
            <a:r>
              <a:rPr lang="en-US" altLang="en-US" sz="2200" dirty="0" err="1" smtClean="0">
                <a:latin typeface="+mn-lt"/>
              </a:rPr>
              <a:t>kovalen</a:t>
            </a:r>
            <a:r>
              <a:rPr lang="en-US" altLang="en-US" sz="2200" dirty="0" smtClean="0">
                <a:latin typeface="+mn-lt"/>
              </a:rPr>
              <a:t>, </a:t>
            </a:r>
          </a:p>
          <a:p>
            <a:pPr>
              <a:spcBef>
                <a:spcPts val="0"/>
              </a:spcBef>
              <a:buNone/>
            </a:pPr>
            <a:r>
              <a:rPr lang="en-US" altLang="en-US" sz="2200" dirty="0" err="1" smtClean="0">
                <a:latin typeface="+mn-lt"/>
              </a:rPr>
              <a:t>Pasangan</a:t>
            </a:r>
            <a:r>
              <a:rPr lang="en-US" altLang="en-US" sz="2200" dirty="0" smtClean="0">
                <a:latin typeface="+mn-lt"/>
              </a:rPr>
              <a:t> </a:t>
            </a:r>
            <a:r>
              <a:rPr lang="en-US" altLang="en-US" sz="2200" dirty="0" err="1" smtClean="0">
                <a:latin typeface="+mn-lt"/>
              </a:rPr>
              <a:t>elektron</a:t>
            </a:r>
            <a:r>
              <a:rPr lang="en-US" altLang="en-US" sz="2200" dirty="0" smtClean="0">
                <a:latin typeface="+mn-lt"/>
              </a:rPr>
              <a:t> </a:t>
            </a:r>
            <a:r>
              <a:rPr lang="en-US" altLang="en-US" sz="2200" dirty="0" err="1" smtClean="0">
                <a:latin typeface="+mn-lt"/>
              </a:rPr>
              <a:t>bebas</a:t>
            </a:r>
            <a:r>
              <a:rPr lang="en-US" altLang="en-US" sz="2200" dirty="0" smtClean="0">
                <a:latin typeface="+mn-lt"/>
              </a:rPr>
              <a:t>, </a:t>
            </a:r>
            <a:r>
              <a:rPr lang="en-US" altLang="en-US" sz="2200" dirty="0" err="1" smtClean="0">
                <a:latin typeface="+mn-lt"/>
              </a:rPr>
              <a:t>Pasangan</a:t>
            </a:r>
            <a:r>
              <a:rPr lang="en-US" altLang="en-US" sz="2200" dirty="0" smtClean="0">
                <a:latin typeface="+mn-lt"/>
              </a:rPr>
              <a:t> </a:t>
            </a:r>
            <a:r>
              <a:rPr lang="en-US" altLang="en-US" sz="2200" dirty="0" err="1" smtClean="0">
                <a:latin typeface="+mn-lt"/>
              </a:rPr>
              <a:t>elektron</a:t>
            </a:r>
            <a:r>
              <a:rPr lang="en-US" altLang="en-US" sz="2200" dirty="0" smtClean="0">
                <a:latin typeface="+mn-lt"/>
              </a:rPr>
              <a:t> </a:t>
            </a:r>
            <a:r>
              <a:rPr lang="en-US" altLang="en-US" sz="2200" dirty="0" err="1" smtClean="0">
                <a:latin typeface="+mn-lt"/>
              </a:rPr>
              <a:t>ikatan</a:t>
            </a:r>
            <a:r>
              <a:rPr lang="en-US" altLang="en-US" sz="2200" dirty="0" smtClean="0">
                <a:latin typeface="+mn-lt"/>
              </a:rPr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712"/>
            <a:ext cx="12192000" cy="7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76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PENDAHULUAN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8074" y="1148635"/>
            <a:ext cx="7284795" cy="476276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2200" dirty="0" err="1"/>
              <a:t>Pernahkah</a:t>
            </a:r>
            <a:r>
              <a:rPr lang="en-US" sz="2200" dirty="0"/>
              <a:t> </a:t>
            </a:r>
            <a:r>
              <a:rPr lang="en-US" sz="2200" dirty="0" err="1"/>
              <a:t>Anda</a:t>
            </a:r>
            <a:r>
              <a:rPr lang="en-US" sz="2200" dirty="0"/>
              <a:t> </a:t>
            </a:r>
            <a:r>
              <a:rPr lang="en-US" sz="2200" dirty="0" err="1"/>
              <a:t>bayangkan</a:t>
            </a:r>
            <a:r>
              <a:rPr lang="en-US" sz="2200" dirty="0"/>
              <a:t> </a:t>
            </a:r>
            <a:r>
              <a:rPr lang="en-US" sz="2200" dirty="0" err="1"/>
              <a:t>bahwa</a:t>
            </a:r>
            <a:r>
              <a:rPr lang="en-US" sz="2200" dirty="0"/>
              <a:t> </a:t>
            </a:r>
            <a:r>
              <a:rPr lang="en-US" sz="2200" dirty="0" err="1"/>
              <a:t>batu</a:t>
            </a:r>
            <a:r>
              <a:rPr lang="en-US" sz="2200" dirty="0"/>
              <a:t> yang </a:t>
            </a:r>
            <a:r>
              <a:rPr lang="en-US" sz="2200" dirty="0" err="1"/>
              <a:t>sangat</a:t>
            </a:r>
            <a:r>
              <a:rPr lang="en-US" sz="2200" dirty="0"/>
              <a:t> </a:t>
            </a:r>
            <a:r>
              <a:rPr lang="en-US" sz="2200" dirty="0" err="1"/>
              <a:t>besar</a:t>
            </a:r>
            <a:r>
              <a:rPr lang="en-US" sz="2200" dirty="0"/>
              <a:t> </a:t>
            </a:r>
            <a:r>
              <a:rPr lang="en-US" sz="2200" dirty="0" err="1"/>
              <a:t>tersusun</a:t>
            </a:r>
            <a:r>
              <a:rPr lang="en-US" sz="2200" dirty="0"/>
              <a:t> </a:t>
            </a:r>
            <a:r>
              <a:rPr lang="en-US" sz="2200" dirty="0" err="1"/>
              <a:t>dari</a:t>
            </a:r>
            <a:r>
              <a:rPr lang="en-US" sz="2200" dirty="0"/>
              <a:t> </a:t>
            </a:r>
            <a:r>
              <a:rPr lang="en-US" sz="2200" dirty="0" err="1"/>
              <a:t>butir-butir</a:t>
            </a:r>
            <a:r>
              <a:rPr lang="en-US" sz="2200" dirty="0"/>
              <a:t> </a:t>
            </a:r>
            <a:r>
              <a:rPr lang="en-US" sz="2200" dirty="0" err="1"/>
              <a:t>pasir</a:t>
            </a:r>
            <a:r>
              <a:rPr lang="en-US" sz="2200" dirty="0"/>
              <a:t> yang </a:t>
            </a:r>
            <a:r>
              <a:rPr lang="en-US" sz="2200" dirty="0" err="1"/>
              <a:t>sangat</a:t>
            </a:r>
            <a:r>
              <a:rPr lang="en-US" sz="2200" dirty="0"/>
              <a:t> </a:t>
            </a:r>
            <a:r>
              <a:rPr lang="en-US" sz="2200" dirty="0" err="1"/>
              <a:t>lembut</a:t>
            </a:r>
            <a:r>
              <a:rPr lang="en-US" sz="2200" dirty="0"/>
              <a:t> yang </a:t>
            </a:r>
            <a:r>
              <a:rPr lang="en-US" sz="2200" dirty="0" err="1"/>
              <a:t>terikat</a:t>
            </a:r>
            <a:r>
              <a:rPr lang="en-US" sz="2200" dirty="0"/>
              <a:t> </a:t>
            </a:r>
            <a:r>
              <a:rPr lang="en-US" sz="2200" dirty="0" err="1"/>
              <a:t>satu</a:t>
            </a:r>
            <a:r>
              <a:rPr lang="en-US" sz="2200" dirty="0"/>
              <a:t> </a:t>
            </a:r>
            <a:r>
              <a:rPr lang="en-US" sz="2200" dirty="0" err="1"/>
              <a:t>sama</a:t>
            </a:r>
            <a:r>
              <a:rPr lang="en-US" sz="2200" dirty="0"/>
              <a:t> </a:t>
            </a:r>
            <a:r>
              <a:rPr lang="en-US" sz="2200" dirty="0" smtClean="0"/>
              <a:t>lain. </a:t>
            </a:r>
            <a:r>
              <a:rPr lang="en-US" sz="2200" dirty="0" err="1" smtClean="0"/>
              <a:t>Demikian</a:t>
            </a:r>
            <a:r>
              <a:rPr lang="en-US" sz="2200" dirty="0" smtClean="0"/>
              <a:t> </a:t>
            </a:r>
            <a:r>
              <a:rPr lang="en-US" sz="2200" dirty="0"/>
              <a:t>pula </a:t>
            </a:r>
            <a:r>
              <a:rPr lang="en-US" sz="2200" dirty="0" err="1"/>
              <a:t>pasir-pasir</a:t>
            </a:r>
            <a:r>
              <a:rPr lang="en-US" sz="2200" dirty="0"/>
              <a:t> yang </a:t>
            </a:r>
            <a:r>
              <a:rPr lang="en-US" sz="2200" dirty="0" err="1"/>
              <a:t>sangat</a:t>
            </a:r>
            <a:r>
              <a:rPr lang="en-US" sz="2200" dirty="0"/>
              <a:t> </a:t>
            </a:r>
            <a:r>
              <a:rPr lang="en-US" sz="2200" dirty="0" err="1"/>
              <a:t>lembut</a:t>
            </a:r>
            <a:r>
              <a:rPr lang="en-US" sz="2200" dirty="0"/>
              <a:t> </a:t>
            </a:r>
            <a:r>
              <a:rPr lang="en-US" sz="2200" dirty="0" err="1"/>
              <a:t>itu</a:t>
            </a:r>
            <a:r>
              <a:rPr lang="en-US" sz="2200" dirty="0"/>
              <a:t> </a:t>
            </a:r>
            <a:r>
              <a:rPr lang="en-US" sz="2200" dirty="0" err="1" smtClean="0"/>
              <a:t>tersusun</a:t>
            </a:r>
            <a:r>
              <a:rPr lang="en-US" sz="2200" dirty="0" smtClean="0"/>
              <a:t> </a:t>
            </a:r>
            <a:r>
              <a:rPr lang="en-US" sz="2200" dirty="0" err="1"/>
              <a:t>dari</a:t>
            </a:r>
            <a:r>
              <a:rPr lang="en-US" sz="2200" dirty="0"/>
              <a:t> </a:t>
            </a:r>
            <a:r>
              <a:rPr lang="en-US" sz="2200" dirty="0" err="1"/>
              <a:t>partikel-partikel</a:t>
            </a:r>
            <a:r>
              <a:rPr lang="en-US" sz="2200" dirty="0"/>
              <a:t> </a:t>
            </a:r>
            <a:r>
              <a:rPr lang="en-US" sz="2200" b="1" dirty="0" err="1"/>
              <a:t>silikon</a:t>
            </a:r>
            <a:r>
              <a:rPr lang="en-US" sz="2200" b="1" dirty="0"/>
              <a:t> </a:t>
            </a:r>
            <a:r>
              <a:rPr lang="en-US" sz="2200" b="1" dirty="0" err="1"/>
              <a:t>dioksida</a:t>
            </a:r>
            <a:r>
              <a:rPr lang="en-US" sz="2200" b="1" dirty="0"/>
              <a:t> </a:t>
            </a:r>
            <a:r>
              <a:rPr lang="en-US" sz="2200" dirty="0"/>
              <a:t>yang </a:t>
            </a:r>
            <a:r>
              <a:rPr lang="en-US" sz="2200" dirty="0" err="1"/>
              <a:t>sangat</a:t>
            </a:r>
            <a:r>
              <a:rPr lang="en-US" sz="2200" dirty="0"/>
              <a:t> </a:t>
            </a:r>
            <a:r>
              <a:rPr lang="en-US" sz="2200" dirty="0" err="1"/>
              <a:t>kecil</a:t>
            </a:r>
            <a:r>
              <a:rPr lang="en-US" sz="2200" dirty="0"/>
              <a:t>. </a:t>
            </a:r>
            <a:r>
              <a:rPr lang="en-US" sz="2200" dirty="0" err="1"/>
              <a:t>Adapun</a:t>
            </a:r>
            <a:r>
              <a:rPr lang="en-US" sz="2200" dirty="0"/>
              <a:t> </a:t>
            </a:r>
            <a:r>
              <a:rPr lang="en-US" sz="2200" dirty="0" err="1"/>
              <a:t>silikon</a:t>
            </a:r>
            <a:r>
              <a:rPr lang="en-US" sz="2200" dirty="0"/>
              <a:t> </a:t>
            </a:r>
            <a:r>
              <a:rPr lang="en-US" sz="2200" dirty="0" err="1"/>
              <a:t>dioksida</a:t>
            </a:r>
            <a:r>
              <a:rPr lang="en-US" sz="2200" dirty="0"/>
              <a:t> </a:t>
            </a:r>
            <a:r>
              <a:rPr lang="en-US" sz="2200" dirty="0" err="1"/>
              <a:t>merupakan</a:t>
            </a:r>
            <a:r>
              <a:rPr lang="en-US" sz="2200" dirty="0"/>
              <a:t> </a:t>
            </a:r>
            <a:r>
              <a:rPr lang="en-US" sz="2200" dirty="0" err="1"/>
              <a:t>gabungan</a:t>
            </a:r>
            <a:r>
              <a:rPr lang="en-US" sz="2200" dirty="0"/>
              <a:t> </a:t>
            </a:r>
            <a:r>
              <a:rPr lang="en-US" sz="2200" dirty="0" err="1"/>
              <a:t>dari</a:t>
            </a:r>
            <a:r>
              <a:rPr lang="en-US" sz="2200" dirty="0"/>
              <a:t> atom-atom </a:t>
            </a:r>
            <a:r>
              <a:rPr lang="en-US" sz="2200" dirty="0" err="1"/>
              <a:t>silikon</a:t>
            </a:r>
            <a:r>
              <a:rPr lang="en-US" sz="2200" dirty="0"/>
              <a:t> </a:t>
            </a:r>
            <a:r>
              <a:rPr lang="en-US" sz="2200" dirty="0" err="1"/>
              <a:t>dan</a:t>
            </a:r>
            <a:r>
              <a:rPr lang="en-US" sz="2200" dirty="0"/>
              <a:t> </a:t>
            </a:r>
            <a:r>
              <a:rPr lang="en-US" sz="2200" dirty="0" err="1"/>
              <a:t>oksigen</a:t>
            </a:r>
            <a:r>
              <a:rPr lang="en-US" sz="2200" dirty="0"/>
              <a:t>. </a:t>
            </a:r>
            <a:r>
              <a:rPr lang="en-US" sz="2200" dirty="0" err="1"/>
              <a:t>Bagaimanakah</a:t>
            </a:r>
            <a:r>
              <a:rPr lang="en-US" sz="2200" dirty="0"/>
              <a:t> atom-atom </a:t>
            </a:r>
            <a:r>
              <a:rPr lang="en-US" sz="2200" dirty="0" err="1"/>
              <a:t>silikon</a:t>
            </a:r>
            <a:r>
              <a:rPr lang="en-US" sz="2200" dirty="0"/>
              <a:t> </a:t>
            </a:r>
            <a:r>
              <a:rPr lang="en-US" sz="2200" dirty="0" err="1"/>
              <a:t>dan</a:t>
            </a:r>
            <a:r>
              <a:rPr lang="en-US" sz="2200" dirty="0"/>
              <a:t> </a:t>
            </a:r>
            <a:r>
              <a:rPr lang="en-US" sz="2200" dirty="0" err="1"/>
              <a:t>oksigen</a:t>
            </a:r>
            <a:r>
              <a:rPr lang="en-US" sz="2200" dirty="0"/>
              <a:t> </a:t>
            </a:r>
            <a:r>
              <a:rPr lang="en-US" sz="2200" dirty="0" err="1"/>
              <a:t>tersebut</a:t>
            </a:r>
            <a:r>
              <a:rPr lang="en-US" sz="2200" dirty="0"/>
              <a:t> </a:t>
            </a:r>
            <a:r>
              <a:rPr lang="en-US" sz="2200" dirty="0" err="1"/>
              <a:t>bergabung</a:t>
            </a:r>
            <a:r>
              <a:rPr lang="en-US" sz="2200" dirty="0"/>
              <a:t> </a:t>
            </a:r>
            <a:r>
              <a:rPr lang="en-US" sz="2200" dirty="0" err="1" smtClean="0"/>
              <a:t>hingga</a:t>
            </a:r>
            <a:r>
              <a:rPr lang="en-US" sz="2200" dirty="0" smtClean="0"/>
              <a:t> </a:t>
            </a:r>
            <a:r>
              <a:rPr lang="en-US" sz="2200" dirty="0" err="1"/>
              <a:t>pada</a:t>
            </a:r>
            <a:r>
              <a:rPr lang="en-US" sz="2200" dirty="0"/>
              <a:t> </a:t>
            </a:r>
            <a:r>
              <a:rPr lang="en-US" sz="2200" dirty="0" err="1"/>
              <a:t>akhirnya</a:t>
            </a:r>
            <a:r>
              <a:rPr lang="en-US" sz="2200" dirty="0"/>
              <a:t> </a:t>
            </a:r>
            <a:r>
              <a:rPr lang="en-US" sz="2200" dirty="0" err="1"/>
              <a:t>menjadi</a:t>
            </a:r>
            <a:r>
              <a:rPr lang="en-US" sz="2200" dirty="0"/>
              <a:t> </a:t>
            </a:r>
            <a:r>
              <a:rPr lang="en-US" sz="2200" dirty="0" err="1"/>
              <a:t>batu</a:t>
            </a:r>
            <a:r>
              <a:rPr lang="en-US" sz="2200" dirty="0"/>
              <a:t> </a:t>
            </a:r>
            <a:r>
              <a:rPr lang="en-US" sz="2200" dirty="0" smtClean="0"/>
              <a:t>yang </a:t>
            </a:r>
            <a:r>
              <a:rPr lang="en-US" sz="2200" dirty="0" err="1" smtClean="0"/>
              <a:t>berukuran</a:t>
            </a:r>
            <a:r>
              <a:rPr lang="en-US" sz="2200" dirty="0" smtClean="0"/>
              <a:t> </a:t>
            </a:r>
            <a:r>
              <a:rPr lang="en-US" sz="2200" dirty="0" err="1" smtClean="0"/>
              <a:t>raksasa</a:t>
            </a:r>
            <a:r>
              <a:rPr lang="en-US" sz="2200" dirty="0" smtClean="0"/>
              <a:t>?</a:t>
            </a:r>
          </a:p>
          <a:p>
            <a:r>
              <a:rPr lang="en-US" sz="2200" dirty="0" err="1"/>
              <a:t>Sekarang</a:t>
            </a:r>
            <a:r>
              <a:rPr lang="en-US" sz="2200" dirty="0"/>
              <a:t>, </a:t>
            </a:r>
            <a:r>
              <a:rPr lang="en-US" sz="2200" dirty="0" err="1"/>
              <a:t>coba</a:t>
            </a:r>
            <a:r>
              <a:rPr lang="en-US" sz="2200" dirty="0"/>
              <a:t> </a:t>
            </a:r>
            <a:r>
              <a:rPr lang="en-US" sz="2200" dirty="0" err="1"/>
              <a:t>bandingkan</a:t>
            </a:r>
            <a:r>
              <a:rPr lang="en-US" sz="2200" dirty="0"/>
              <a:t> </a:t>
            </a:r>
            <a:r>
              <a:rPr lang="en-US" sz="2200" dirty="0" err="1"/>
              <a:t>dengan</a:t>
            </a:r>
            <a:r>
              <a:rPr lang="en-US" sz="2200" dirty="0"/>
              <a:t> </a:t>
            </a:r>
            <a:r>
              <a:rPr lang="en-US" sz="2200" dirty="0" err="1"/>
              <a:t>garam</a:t>
            </a:r>
            <a:r>
              <a:rPr lang="en-US" sz="2200" dirty="0"/>
              <a:t> </a:t>
            </a:r>
            <a:r>
              <a:rPr lang="en-US" sz="2200" dirty="0" err="1"/>
              <a:t>dapur</a:t>
            </a:r>
            <a:r>
              <a:rPr lang="en-US" sz="2200" dirty="0"/>
              <a:t> yang </a:t>
            </a:r>
            <a:r>
              <a:rPr lang="en-US" sz="2200" dirty="0" err="1"/>
              <a:t>berwujud</a:t>
            </a:r>
            <a:r>
              <a:rPr lang="en-US" sz="2200" dirty="0"/>
              <a:t> </a:t>
            </a:r>
            <a:r>
              <a:rPr lang="en-US" sz="2200" dirty="0" err="1"/>
              <a:t>padatan</a:t>
            </a:r>
            <a:r>
              <a:rPr lang="en-US" sz="2200" dirty="0"/>
              <a:t> </a:t>
            </a:r>
            <a:r>
              <a:rPr lang="en-US" sz="2200" dirty="0" err="1"/>
              <a:t>kristal</a:t>
            </a:r>
            <a:r>
              <a:rPr lang="en-US" sz="2200" dirty="0"/>
              <a:t> </a:t>
            </a:r>
            <a:r>
              <a:rPr lang="en-US" sz="2200" dirty="0" err="1"/>
              <a:t>berwarna</a:t>
            </a:r>
            <a:r>
              <a:rPr lang="en-US" sz="2200" dirty="0"/>
              <a:t> </a:t>
            </a:r>
            <a:r>
              <a:rPr lang="en-US" sz="2200" dirty="0" err="1"/>
              <a:t>putih</a:t>
            </a:r>
            <a:r>
              <a:rPr lang="en-US" sz="2200" dirty="0"/>
              <a:t>. </a:t>
            </a:r>
            <a:r>
              <a:rPr lang="en-US" sz="2200" dirty="0" err="1"/>
              <a:t>Garam</a:t>
            </a:r>
            <a:r>
              <a:rPr lang="en-US" sz="2200" dirty="0"/>
              <a:t> </a:t>
            </a:r>
            <a:r>
              <a:rPr lang="en-US" sz="2200" dirty="0" err="1"/>
              <a:t>dapur</a:t>
            </a:r>
            <a:r>
              <a:rPr lang="en-US" sz="2200" dirty="0"/>
              <a:t> </a:t>
            </a:r>
            <a:r>
              <a:rPr lang="en-US" sz="2200" dirty="0" err="1"/>
              <a:t>tersusun</a:t>
            </a:r>
            <a:r>
              <a:rPr lang="en-US" sz="2200" dirty="0"/>
              <a:t> </a:t>
            </a:r>
            <a:r>
              <a:rPr lang="en-US" sz="2200" dirty="0" err="1"/>
              <a:t>dari</a:t>
            </a:r>
            <a:r>
              <a:rPr lang="en-US" sz="2200" dirty="0"/>
              <a:t> </a:t>
            </a:r>
            <a:r>
              <a:rPr lang="en-US" sz="2200" dirty="0" err="1"/>
              <a:t>gabungan</a:t>
            </a:r>
            <a:r>
              <a:rPr lang="en-US" sz="2200" dirty="0"/>
              <a:t> </a:t>
            </a:r>
            <a:r>
              <a:rPr lang="en-US" sz="2200" dirty="0" err="1"/>
              <a:t>antara</a:t>
            </a:r>
            <a:r>
              <a:rPr lang="en-US" sz="2200" dirty="0"/>
              <a:t> ion-ion </a:t>
            </a:r>
            <a:r>
              <a:rPr lang="en-US" sz="2200" dirty="0" err="1"/>
              <a:t>natrium</a:t>
            </a:r>
            <a:r>
              <a:rPr lang="en-US" sz="2200" dirty="0"/>
              <a:t> </a:t>
            </a:r>
            <a:r>
              <a:rPr lang="en-US" sz="2200" dirty="0" err="1"/>
              <a:t>dengan</a:t>
            </a:r>
            <a:r>
              <a:rPr lang="en-US" sz="2200" dirty="0"/>
              <a:t> ion-ion </a:t>
            </a:r>
            <a:r>
              <a:rPr lang="en-US" sz="2200" dirty="0" err="1"/>
              <a:t>klorida</a:t>
            </a:r>
            <a:r>
              <a:rPr lang="en-US" sz="2200" dirty="0"/>
              <a:t>. </a:t>
            </a:r>
            <a:r>
              <a:rPr lang="en-US" sz="2200" dirty="0" err="1"/>
              <a:t>Bagaimana</a:t>
            </a:r>
            <a:r>
              <a:rPr lang="en-US" sz="2200" dirty="0"/>
              <a:t> ion-ion </a:t>
            </a:r>
            <a:r>
              <a:rPr lang="en-US" sz="2200" dirty="0" err="1"/>
              <a:t>tersebut</a:t>
            </a:r>
            <a:r>
              <a:rPr lang="en-US" sz="2200" dirty="0"/>
              <a:t> </a:t>
            </a:r>
            <a:r>
              <a:rPr lang="en-US" sz="2200" dirty="0" err="1"/>
              <a:t>terbentuk</a:t>
            </a:r>
            <a:r>
              <a:rPr lang="en-US" sz="2200" dirty="0"/>
              <a:t> </a:t>
            </a:r>
            <a:r>
              <a:rPr lang="en-US" sz="2200" dirty="0" err="1"/>
              <a:t>dan</a:t>
            </a:r>
            <a:r>
              <a:rPr lang="en-US" sz="2200" dirty="0"/>
              <a:t> </a:t>
            </a:r>
            <a:r>
              <a:rPr lang="en-US" sz="2200" dirty="0" err="1"/>
              <a:t>kemudian</a:t>
            </a:r>
            <a:r>
              <a:rPr lang="en-US" sz="2200" dirty="0"/>
              <a:t> </a:t>
            </a:r>
            <a:r>
              <a:rPr lang="en-US" sz="2200" dirty="0" err="1"/>
              <a:t>bergabung</a:t>
            </a:r>
            <a:r>
              <a:rPr lang="en-US" sz="2200" dirty="0"/>
              <a:t> </a:t>
            </a:r>
            <a:r>
              <a:rPr lang="en-US" sz="2200" dirty="0" err="1"/>
              <a:t>satu</a:t>
            </a:r>
            <a:r>
              <a:rPr lang="en-US" sz="2200" dirty="0"/>
              <a:t> </a:t>
            </a:r>
            <a:r>
              <a:rPr lang="en-US" sz="2200" dirty="0" err="1"/>
              <a:t>dengan</a:t>
            </a:r>
            <a:r>
              <a:rPr lang="en-US" sz="2200" dirty="0"/>
              <a:t> yang </a:t>
            </a:r>
            <a:r>
              <a:rPr lang="en-US" sz="2200" dirty="0" err="1"/>
              <a:t>lainnya</a:t>
            </a:r>
            <a:r>
              <a:rPr lang="en-US" sz="2200" dirty="0"/>
              <a:t> </a:t>
            </a:r>
            <a:r>
              <a:rPr lang="en-US" sz="2200" dirty="0" err="1"/>
              <a:t>sehingga</a:t>
            </a:r>
            <a:r>
              <a:rPr lang="en-US" sz="2200" dirty="0"/>
              <a:t> </a:t>
            </a:r>
            <a:r>
              <a:rPr lang="en-US" sz="2200" dirty="0" err="1"/>
              <a:t>membentuk</a:t>
            </a:r>
            <a:r>
              <a:rPr lang="en-US" sz="2200" dirty="0"/>
              <a:t> </a:t>
            </a:r>
            <a:r>
              <a:rPr lang="en-US" sz="2200" dirty="0" err="1"/>
              <a:t>garam</a:t>
            </a:r>
            <a:r>
              <a:rPr lang="en-US" sz="2200" dirty="0"/>
              <a:t> </a:t>
            </a:r>
            <a:r>
              <a:rPr lang="en-US" sz="2200" dirty="0" err="1"/>
              <a:t>dapur</a:t>
            </a:r>
            <a:r>
              <a:rPr lang="en-US" sz="2200" dirty="0" smtClean="0"/>
              <a:t>?</a:t>
            </a:r>
            <a:endParaRPr lang="en-US" sz="2200" dirty="0"/>
          </a:p>
          <a:p>
            <a:pPr marL="0" indent="0">
              <a:buNone/>
            </a:pPr>
            <a:endParaRPr lang="en-US" sz="2200" dirty="0"/>
          </a:p>
        </p:txBody>
      </p:sp>
      <p:grpSp>
        <p:nvGrpSpPr>
          <p:cNvPr id="5" name="Group 4"/>
          <p:cNvGrpSpPr/>
          <p:nvPr/>
        </p:nvGrpSpPr>
        <p:grpSpPr>
          <a:xfrm>
            <a:off x="536752" y="913465"/>
            <a:ext cx="2796343" cy="2490246"/>
            <a:chOff x="1787202" y="1489324"/>
            <a:chExt cx="2796343" cy="249024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26441" y="1489324"/>
              <a:ext cx="2517866" cy="1889924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1926441" y="3364017"/>
              <a:ext cx="174887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err="1" smtClean="0">
                  <a:solidFill>
                    <a:schemeClr val="bg1">
                      <a:lumMod val="50000"/>
                    </a:schemeClr>
                  </a:solidFill>
                </a:rPr>
                <a:t>Gambar</a:t>
              </a:r>
              <a:r>
                <a:rPr lang="en-US" sz="1600" b="1" dirty="0" smtClean="0">
                  <a:solidFill>
                    <a:schemeClr val="bg1">
                      <a:lumMod val="50000"/>
                    </a:schemeClr>
                  </a:solidFill>
                </a:rPr>
                <a:t>: </a:t>
              </a:r>
              <a:r>
                <a:rPr lang="en-US" sz="16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</a:t>
              </a:r>
              <a:r>
                <a:rPr lang="en-US" sz="16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atu</a:t>
              </a:r>
              <a:r>
                <a:rPr 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SiO</a:t>
              </a:r>
              <a:r>
                <a:rPr lang="en-US" sz="1600" baseline="-25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</a:t>
              </a:r>
              <a:endParaRPr lang="en-US" sz="1600" baseline="-250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787202" y="3702571"/>
              <a:ext cx="279634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err="1" smtClean="0">
                  <a:solidFill>
                    <a:schemeClr val="bg1">
                      <a:lumMod val="50000"/>
                    </a:schemeClr>
                  </a:solidFill>
                </a:rPr>
                <a:t>Sumber</a:t>
              </a:r>
              <a:r>
                <a:rPr lang="en-US" sz="1200" b="1" dirty="0" smtClean="0">
                  <a:solidFill>
                    <a:schemeClr val="bg1">
                      <a:lumMod val="50000"/>
                    </a:schemeClr>
                  </a:solidFill>
                </a:rPr>
                <a:t>: 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https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://commons.wikimedia.org</a:t>
              </a:r>
              <a:r>
                <a:rPr lang="en-US" sz="800" dirty="0" smtClean="0"/>
                <a:t>/</a:t>
              </a:r>
              <a:endParaRPr lang="en-US" sz="8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94064" y="3492590"/>
            <a:ext cx="3674771" cy="2879547"/>
            <a:chOff x="5657782" y="1518587"/>
            <a:chExt cx="3674771" cy="287954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53338" y="1518587"/>
              <a:ext cx="2839655" cy="1883823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5657782" y="3751803"/>
              <a:ext cx="367477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dirty="0" err="1">
                  <a:solidFill>
                    <a:schemeClr val="bg1">
                      <a:lumMod val="50000"/>
                    </a:schemeClr>
                  </a:solidFill>
                </a:rPr>
                <a:t>Sumber</a:t>
              </a:r>
              <a:r>
                <a:rPr lang="en-US" sz="1200" b="1" dirty="0">
                  <a:solidFill>
                    <a:schemeClr val="bg1">
                      <a:lumMod val="50000"/>
                    </a:schemeClr>
                  </a:solidFill>
                </a:rPr>
                <a:t>: 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https://www.istockphoto.com/id/foto/garam-laut-di-atas-sendok-kayu-meja-kayu-gm500188374-80632401 </a:t>
              </a:r>
              <a:endParaRPr lang="en-US" sz="12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053338" y="3402410"/>
              <a:ext cx="262501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err="1" smtClean="0">
                  <a:solidFill>
                    <a:schemeClr val="bg1">
                      <a:lumMod val="50000"/>
                    </a:schemeClr>
                  </a:solidFill>
                </a:rPr>
                <a:t>Gambar</a:t>
              </a:r>
              <a:r>
                <a:rPr lang="en-US" sz="1600" b="1" dirty="0" smtClean="0">
                  <a:solidFill>
                    <a:schemeClr val="bg1">
                      <a:lumMod val="50000"/>
                    </a:schemeClr>
                  </a:solidFill>
                </a:rPr>
                <a:t>: </a:t>
              </a:r>
              <a:r>
                <a:rPr lang="en-US" sz="16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Garam</a:t>
              </a:r>
              <a:r>
                <a:rPr 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6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dapur</a:t>
              </a:r>
              <a:r>
                <a:rPr 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(</a:t>
              </a:r>
              <a:r>
                <a:rPr lang="en-US" sz="16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NaCl</a:t>
              </a:r>
              <a:r>
                <a:rPr 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)</a:t>
              </a:r>
              <a:endParaRPr lang="en-US" sz="1600" dirty="0"/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712"/>
            <a:ext cx="12192000" cy="7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337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ATOM STABIL DAN ATOM TIDAK STABIL</a:t>
            </a:r>
            <a:endParaRPr lang="en-US" b="1" dirty="0"/>
          </a:p>
        </p:txBody>
      </p:sp>
      <p:sp>
        <p:nvSpPr>
          <p:cNvPr id="4" name="Up Ribbon 3"/>
          <p:cNvSpPr/>
          <p:nvPr/>
        </p:nvSpPr>
        <p:spPr>
          <a:xfrm rot="19984831">
            <a:off x="-327139" y="157120"/>
            <a:ext cx="1828800" cy="889001"/>
          </a:xfrm>
          <a:prstGeom prst="ribbon2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200" b="1" dirty="0" smtClean="0">
                <a:solidFill>
                  <a:schemeClr val="tx2"/>
                </a:solidFill>
              </a:rPr>
              <a:t>A.</a:t>
            </a:r>
            <a:endParaRPr lang="en-US" sz="4200" b="1" dirty="0">
              <a:solidFill>
                <a:schemeClr val="tx2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7628164"/>
              </p:ext>
            </p:extLst>
          </p:nvPr>
        </p:nvGraphicFramePr>
        <p:xfrm>
          <a:off x="1348680" y="2356835"/>
          <a:ext cx="9572604" cy="332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57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18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37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9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679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037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49054">
                <a:tc gridSpan="3">
                  <a:txBody>
                    <a:bodyPr/>
                    <a:lstStyle/>
                    <a:p>
                      <a:pPr algn="ctr"/>
                      <a:r>
                        <a:rPr lang="en-US" sz="2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Atom-Atom</a:t>
                      </a:r>
                      <a:r>
                        <a:rPr lang="en-US" sz="2200" b="1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n-US" sz="2200" b="1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Stabil</a:t>
                      </a:r>
                      <a:endParaRPr lang="en-US" sz="2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FFD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FFD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FFD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Atom-Atom </a:t>
                      </a:r>
                      <a:r>
                        <a:rPr lang="en-US" sz="2200" b="1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Tidak</a:t>
                      </a:r>
                      <a:r>
                        <a:rPr lang="en-US" sz="2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n-US" sz="2200" b="1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Stabil</a:t>
                      </a:r>
                      <a:endParaRPr lang="en-US" sz="2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FFD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FFD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FF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Atom </a:t>
                      </a:r>
                      <a:endParaRPr lang="en-US" sz="2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FF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Konfigurasi</a:t>
                      </a:r>
                      <a:r>
                        <a:rPr lang="en-US" sz="2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n-US" sz="2200" b="1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Elektron</a:t>
                      </a:r>
                      <a:endParaRPr lang="en-US" sz="2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FF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Elektron</a:t>
                      </a:r>
                      <a:r>
                        <a:rPr lang="en-US" sz="2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n-US" sz="2200" b="1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Valensi</a:t>
                      </a:r>
                      <a:endParaRPr lang="en-US" sz="2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FF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Atom </a:t>
                      </a:r>
                      <a:endParaRPr lang="en-US" sz="2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FF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Konfigurasi</a:t>
                      </a:r>
                      <a:r>
                        <a:rPr lang="en-US" sz="2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n-US" sz="2200" b="1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Elektron</a:t>
                      </a:r>
                      <a:endParaRPr lang="en-US" sz="2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FF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Elektron</a:t>
                      </a:r>
                      <a:r>
                        <a:rPr lang="en-US" sz="2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n-US" sz="2200" b="1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Valensi</a:t>
                      </a:r>
                      <a:endParaRPr lang="en-US" sz="2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FF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2200" i="0" baseline="-25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  <a:r>
                        <a:rPr lang="en-US" sz="220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He</a:t>
                      </a:r>
                      <a:endParaRPr lang="en-US" sz="22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  <a:endParaRPr lang="en-US" sz="22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  <a:endParaRPr lang="en-US" sz="22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i="0" baseline="-25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3</a:t>
                      </a:r>
                      <a:r>
                        <a:rPr lang="en-US" sz="2200" i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Li</a:t>
                      </a:r>
                      <a:endParaRPr lang="en-US" sz="22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2   1</a:t>
                      </a:r>
                      <a:endParaRPr lang="en-US" sz="22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</a:t>
                      </a:r>
                      <a:endParaRPr lang="en-US" sz="22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902">
                <a:tc>
                  <a:txBody>
                    <a:bodyPr/>
                    <a:lstStyle/>
                    <a:p>
                      <a:pPr algn="l"/>
                      <a:r>
                        <a:rPr lang="en-US" sz="2200" i="0" baseline="-25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10</a:t>
                      </a:r>
                      <a:r>
                        <a:rPr lang="en-US" sz="220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Ne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  <a:r>
                        <a:rPr lang="en-US" sz="2200" i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  8  </a:t>
                      </a:r>
                      <a:endParaRPr lang="en-US" sz="2200" i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8</a:t>
                      </a:r>
                      <a:endParaRPr lang="en-US" sz="22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i="0" baseline="-25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7</a:t>
                      </a:r>
                      <a:r>
                        <a:rPr lang="en-US" sz="220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  <a:r>
                        <a:rPr lang="en-US" sz="2200" i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  5 </a:t>
                      </a:r>
                      <a:endParaRPr lang="en-US" sz="2200" i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5</a:t>
                      </a:r>
                      <a:endParaRPr lang="en-US" sz="22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66">
                <a:tc>
                  <a:txBody>
                    <a:bodyPr/>
                    <a:lstStyle/>
                    <a:p>
                      <a:pPr algn="l"/>
                      <a:r>
                        <a:rPr lang="en-US" sz="2200" i="0" baseline="-25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18</a:t>
                      </a:r>
                      <a:r>
                        <a:rPr lang="en-US" sz="220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Ar</a:t>
                      </a:r>
                      <a:endParaRPr lang="en-US" sz="22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  <a:r>
                        <a:rPr lang="en-US" sz="2200" i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  8   8</a:t>
                      </a:r>
                      <a:endParaRPr lang="en-US" sz="2200" i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8</a:t>
                      </a:r>
                      <a:endParaRPr lang="en-US" sz="22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i="0" baseline="-25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20</a:t>
                      </a:r>
                      <a:r>
                        <a:rPr lang="en-US" sz="2200" i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Ca</a:t>
                      </a:r>
                      <a:endParaRPr lang="en-US" sz="22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  <a:r>
                        <a:rPr lang="en-US" sz="2200" i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  8   8   2</a:t>
                      </a:r>
                      <a:endParaRPr lang="en-US" sz="2200" i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  <a:endParaRPr lang="en-US" sz="22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8291">
                <a:tc>
                  <a:txBody>
                    <a:bodyPr/>
                    <a:lstStyle/>
                    <a:p>
                      <a:pPr algn="l"/>
                      <a:r>
                        <a:rPr lang="en-US" sz="2200" i="0" baseline="-25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36</a:t>
                      </a:r>
                      <a:r>
                        <a:rPr lang="en-US" sz="220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Kr</a:t>
                      </a:r>
                      <a:endParaRPr lang="en-US" sz="22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  <a:r>
                        <a:rPr lang="en-US" sz="2200" i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  8   18   8</a:t>
                      </a:r>
                      <a:endParaRPr lang="en-US" sz="2200" i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8</a:t>
                      </a:r>
                      <a:endParaRPr lang="en-US" sz="22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i="0" baseline="-25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35</a:t>
                      </a:r>
                      <a:r>
                        <a:rPr lang="en-US" sz="2200" i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Br</a:t>
                      </a:r>
                      <a:endParaRPr lang="en-US" sz="22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  <a:r>
                        <a:rPr lang="en-US" sz="2200" i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  8   18   7</a:t>
                      </a:r>
                      <a:endParaRPr lang="en-US" sz="2200" i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7</a:t>
                      </a:r>
                      <a:endParaRPr lang="en-US" sz="22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2200" i="0" baseline="-25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54</a:t>
                      </a:r>
                      <a:r>
                        <a:rPr lang="en-US" sz="220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Xe</a:t>
                      </a:r>
                      <a:endParaRPr lang="en-US" sz="22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  <a:r>
                        <a:rPr lang="en-US" sz="2200" i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  8   18   18   8</a:t>
                      </a:r>
                      <a:endParaRPr lang="en-US" sz="2200" i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8</a:t>
                      </a:r>
                      <a:endParaRPr lang="en-US" sz="22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i="0" baseline="-25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56</a:t>
                      </a:r>
                      <a:r>
                        <a:rPr lang="en-US" sz="2200" i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Ba</a:t>
                      </a:r>
                      <a:endParaRPr lang="en-US" sz="22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  <a:r>
                        <a:rPr lang="en-US" sz="2200" i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  8   18   18   8   2</a:t>
                      </a:r>
                      <a:endParaRPr lang="en-US" sz="2200" i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  <a:endParaRPr lang="en-US" sz="22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587261" y="1319607"/>
            <a:ext cx="1550424" cy="492443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sz="2600" b="1" dirty="0" smtClean="0">
                <a:solidFill>
                  <a:srgbClr val="FFFFFF"/>
                </a:solidFill>
              </a:rPr>
              <a:t>Gas </a:t>
            </a:r>
            <a:r>
              <a:rPr lang="en-US" sz="2600" b="1" dirty="0" err="1" smtClean="0">
                <a:solidFill>
                  <a:srgbClr val="FFFFFF"/>
                </a:solidFill>
              </a:rPr>
              <a:t>mulia</a:t>
            </a:r>
            <a:endParaRPr lang="en-US" sz="2600" b="1" dirty="0">
              <a:solidFill>
                <a:srgbClr val="FFFFFF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238532" y="1313404"/>
            <a:ext cx="6089296" cy="492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600" dirty="0" smtClean="0"/>
              <a:t>Di </a:t>
            </a:r>
            <a:r>
              <a:rPr lang="en-US" sz="2600" dirty="0" err="1" smtClean="0"/>
              <a:t>alam</a:t>
            </a:r>
            <a:r>
              <a:rPr lang="en-US" sz="2600" dirty="0" smtClean="0"/>
              <a:t> </a:t>
            </a:r>
            <a:r>
              <a:rPr lang="en-US" sz="2600" dirty="0" err="1" smtClean="0"/>
              <a:t>dalam</a:t>
            </a:r>
            <a:r>
              <a:rPr lang="en-US" sz="2600" dirty="0" smtClean="0"/>
              <a:t> </a:t>
            </a:r>
            <a:r>
              <a:rPr lang="en-US" sz="2600" dirty="0" err="1" smtClean="0"/>
              <a:t>keadaan</a:t>
            </a:r>
            <a:r>
              <a:rPr lang="en-US" sz="2600" dirty="0" smtClean="0"/>
              <a:t> </a:t>
            </a:r>
            <a:r>
              <a:rPr lang="en-US" sz="2600" dirty="0" err="1" smtClean="0"/>
              <a:t>bebas</a:t>
            </a:r>
            <a:r>
              <a:rPr lang="en-US" sz="2600" dirty="0" smtClean="0"/>
              <a:t> </a:t>
            </a:r>
            <a:r>
              <a:rPr lang="en-US" sz="2600" dirty="0" err="1" smtClean="0"/>
              <a:t>sebagai</a:t>
            </a:r>
            <a:r>
              <a:rPr lang="en-US" sz="2600" dirty="0" smtClean="0"/>
              <a:t> atom</a:t>
            </a:r>
            <a:endParaRPr lang="en-US" sz="2600" dirty="0"/>
          </a:p>
        </p:txBody>
      </p:sp>
      <p:sp>
        <p:nvSpPr>
          <p:cNvPr id="51" name="TextBox 50"/>
          <p:cNvSpPr txBox="1"/>
          <p:nvPr/>
        </p:nvSpPr>
        <p:spPr>
          <a:xfrm>
            <a:off x="2777314" y="1319607"/>
            <a:ext cx="1821589" cy="49244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600" dirty="0" err="1" smtClean="0"/>
              <a:t>Sudah</a:t>
            </a:r>
            <a:r>
              <a:rPr lang="en-US" sz="2600" dirty="0" smtClean="0"/>
              <a:t> </a:t>
            </a:r>
            <a:r>
              <a:rPr lang="en-US" sz="2600" dirty="0" err="1" smtClean="0"/>
              <a:t>stabil</a:t>
            </a:r>
            <a:endParaRPr lang="en-US" sz="2600" dirty="0"/>
          </a:p>
        </p:txBody>
      </p:sp>
      <p:sp>
        <p:nvSpPr>
          <p:cNvPr id="54" name="Right Arrow 53"/>
          <p:cNvSpPr/>
          <p:nvPr/>
        </p:nvSpPr>
        <p:spPr>
          <a:xfrm>
            <a:off x="2137685" y="1382701"/>
            <a:ext cx="482700" cy="398311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ight Arrow 54"/>
          <p:cNvSpPr/>
          <p:nvPr/>
        </p:nvSpPr>
        <p:spPr>
          <a:xfrm>
            <a:off x="4598903" y="1360471"/>
            <a:ext cx="482700" cy="398311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712"/>
            <a:ext cx="12192000" cy="7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686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48" grpId="0" animBg="1"/>
      <p:bldP spid="50" grpId="0" animBg="1"/>
      <p:bldP spid="51" grpId="0" animBg="1"/>
      <p:bldP spid="54" grpId="0" animBg="1"/>
      <p:bldP spid="5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ATOM STABIL DAN ATOM TIDAK STABIL</a:t>
            </a:r>
            <a:endParaRPr lang="en-US" b="1" dirty="0"/>
          </a:p>
        </p:txBody>
      </p:sp>
      <p:sp>
        <p:nvSpPr>
          <p:cNvPr id="4" name="Up Ribbon 3"/>
          <p:cNvSpPr/>
          <p:nvPr/>
        </p:nvSpPr>
        <p:spPr>
          <a:xfrm rot="19984831">
            <a:off x="-327139" y="157120"/>
            <a:ext cx="1828800" cy="889001"/>
          </a:xfrm>
          <a:prstGeom prst="ribbon2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200" b="1" dirty="0" smtClean="0">
                <a:solidFill>
                  <a:schemeClr val="tx2"/>
                </a:solidFill>
              </a:rPr>
              <a:t>A.</a:t>
            </a:r>
            <a:endParaRPr lang="en-US" sz="4200" b="1" dirty="0">
              <a:solidFill>
                <a:schemeClr val="tx2"/>
              </a:solidFill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026536" y="2961793"/>
            <a:ext cx="3523460" cy="1635966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dirty="0" err="1" smtClean="0"/>
              <a:t>Mengurangi</a:t>
            </a:r>
            <a:r>
              <a:rPr lang="en-US" dirty="0" smtClean="0"/>
              <a:t> </a:t>
            </a:r>
            <a:r>
              <a:rPr lang="en-US" dirty="0" err="1" smtClean="0"/>
              <a:t>jumlah</a:t>
            </a:r>
            <a:r>
              <a:rPr lang="en-US" dirty="0" smtClean="0"/>
              <a:t> </a:t>
            </a:r>
            <a:r>
              <a:rPr lang="en-US" dirty="0" err="1" smtClean="0"/>
              <a:t>elektron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4"/>
                </a:solidFill>
              </a:rPr>
              <a:t>melepaskan</a:t>
            </a:r>
            <a:r>
              <a:rPr lang="en-US" dirty="0" smtClean="0">
                <a:solidFill>
                  <a:schemeClr val="accent4"/>
                </a:solidFill>
              </a:rPr>
              <a:t> </a:t>
            </a:r>
            <a:r>
              <a:rPr lang="en-US" dirty="0" err="1" smtClean="0">
                <a:solidFill>
                  <a:schemeClr val="accent4"/>
                </a:solidFill>
              </a:rPr>
              <a:t>elektron</a:t>
            </a:r>
            <a:r>
              <a:rPr lang="en-US" dirty="0" smtClean="0">
                <a:solidFill>
                  <a:schemeClr val="accent4"/>
                </a:solidFill>
              </a:rPr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menambah</a:t>
            </a:r>
            <a:r>
              <a:rPr lang="en-US" dirty="0" smtClean="0"/>
              <a:t> </a:t>
            </a:r>
            <a:r>
              <a:rPr lang="en-US" dirty="0" err="1" smtClean="0"/>
              <a:t>jumlah</a:t>
            </a:r>
            <a:r>
              <a:rPr lang="en-US" dirty="0" smtClean="0"/>
              <a:t> </a:t>
            </a:r>
            <a:r>
              <a:rPr lang="en-US" dirty="0" err="1" smtClean="0"/>
              <a:t>elektron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4"/>
                </a:solidFill>
              </a:rPr>
              <a:t>menarik</a:t>
            </a:r>
            <a:r>
              <a:rPr lang="en-US" dirty="0" smtClean="0">
                <a:solidFill>
                  <a:schemeClr val="accent4"/>
                </a:solidFill>
              </a:rPr>
              <a:t> </a:t>
            </a:r>
            <a:r>
              <a:rPr lang="en-US" dirty="0" err="1" smtClean="0">
                <a:solidFill>
                  <a:schemeClr val="accent4"/>
                </a:solidFill>
              </a:rPr>
              <a:t>elektron</a:t>
            </a:r>
            <a:r>
              <a:rPr lang="en-US" dirty="0" smtClean="0">
                <a:solidFill>
                  <a:schemeClr val="accent4"/>
                </a:solidFill>
              </a:rPr>
              <a:t> </a:t>
            </a:r>
            <a:r>
              <a:rPr lang="en-US" dirty="0" err="1" smtClean="0"/>
              <a:t>dari</a:t>
            </a:r>
            <a:r>
              <a:rPr lang="en-US" dirty="0" smtClean="0"/>
              <a:t> atom lain.</a:t>
            </a:r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6956950" y="2975475"/>
            <a:ext cx="4876574" cy="237649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err="1" smtClean="0">
                <a:solidFill>
                  <a:schemeClr val="accent4"/>
                </a:solidFill>
              </a:rPr>
              <a:t>Memanfaatkan</a:t>
            </a:r>
            <a:r>
              <a:rPr lang="en-US" dirty="0" smtClean="0">
                <a:solidFill>
                  <a:schemeClr val="accent4"/>
                </a:solidFill>
              </a:rPr>
              <a:t> </a:t>
            </a:r>
            <a:r>
              <a:rPr lang="en-US" dirty="0" err="1">
                <a:solidFill>
                  <a:schemeClr val="accent4"/>
                </a:solidFill>
              </a:rPr>
              <a:t>elektron</a:t>
            </a:r>
            <a:r>
              <a:rPr lang="en-US" dirty="0">
                <a:solidFill>
                  <a:schemeClr val="accent4"/>
                </a:solidFill>
              </a:rPr>
              <a:t> </a:t>
            </a:r>
            <a:r>
              <a:rPr lang="en-US" dirty="0" err="1">
                <a:solidFill>
                  <a:schemeClr val="accent4"/>
                </a:solidFill>
              </a:rPr>
              <a:t>valensi</a:t>
            </a:r>
            <a:r>
              <a:rPr lang="en-US" dirty="0">
                <a:solidFill>
                  <a:schemeClr val="accent4"/>
                </a:solidFill>
              </a:rPr>
              <a:t> </a:t>
            </a:r>
            <a:r>
              <a:rPr lang="en-US" dirty="0" err="1">
                <a:solidFill>
                  <a:schemeClr val="accent4"/>
                </a:solidFill>
              </a:rPr>
              <a:t>secara</a:t>
            </a:r>
            <a:r>
              <a:rPr lang="en-US" dirty="0">
                <a:solidFill>
                  <a:schemeClr val="accent4"/>
                </a:solidFill>
              </a:rPr>
              <a:t> </a:t>
            </a:r>
            <a:r>
              <a:rPr lang="en-US" dirty="0" err="1">
                <a:solidFill>
                  <a:schemeClr val="accent4"/>
                </a:solidFill>
              </a:rPr>
              <a:t>bersama-sama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atom lain </a:t>
            </a:r>
            <a:r>
              <a:rPr lang="en-US" dirty="0" smtClean="0"/>
              <a:t>(atom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/>
              <a:t>unsur</a:t>
            </a:r>
            <a:r>
              <a:rPr lang="en-US" dirty="0"/>
              <a:t> yang </a:t>
            </a:r>
            <a:r>
              <a:rPr lang="en-US" dirty="0" err="1"/>
              <a:t>sama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atom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unsur</a:t>
            </a:r>
            <a:r>
              <a:rPr lang="en-US" dirty="0"/>
              <a:t> yang </a:t>
            </a:r>
            <a:r>
              <a:rPr lang="en-US" dirty="0" err="1"/>
              <a:t>berbeda</a:t>
            </a:r>
            <a:r>
              <a:rPr lang="en-US" dirty="0"/>
              <a:t>). </a:t>
            </a:r>
            <a:endParaRPr lang="en-US" dirty="0" smtClean="0"/>
          </a:p>
          <a:p>
            <a:r>
              <a:rPr lang="en-US" dirty="0" err="1" smtClean="0"/>
              <a:t>Elektron</a:t>
            </a:r>
            <a:r>
              <a:rPr lang="en-US" dirty="0" smtClean="0"/>
              <a:t> </a:t>
            </a:r>
            <a:r>
              <a:rPr lang="en-US" dirty="0"/>
              <a:t>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bersama-sama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membentuk</a:t>
            </a:r>
            <a:r>
              <a:rPr lang="en-US" dirty="0"/>
              <a:t> </a:t>
            </a:r>
            <a:r>
              <a:rPr lang="en-US" b="1" dirty="0" err="1"/>
              <a:t>pasangan</a:t>
            </a:r>
            <a:r>
              <a:rPr lang="en-US" b="1" dirty="0"/>
              <a:t> </a:t>
            </a:r>
            <a:r>
              <a:rPr lang="en-US" b="1" dirty="0" err="1"/>
              <a:t>elektron</a:t>
            </a:r>
            <a:r>
              <a:rPr lang="en-US" dirty="0"/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05088" y="1297695"/>
            <a:ext cx="6321982" cy="76944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mencapai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kestabilan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dengan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cara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meniru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konfigurasi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elektron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dari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atom-atom gas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mulia</a:t>
            </a: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6" name="Straight Arrow Connector 15"/>
          <p:cNvCxnSpPr>
            <a:stCxn id="12" idx="2"/>
            <a:endCxn id="7" idx="0"/>
          </p:cNvCxnSpPr>
          <p:nvPr/>
        </p:nvCxnSpPr>
        <p:spPr>
          <a:xfrm flipH="1">
            <a:off x="4788266" y="2067136"/>
            <a:ext cx="2577813" cy="894657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2" idx="2"/>
            <a:endCxn id="8" idx="0"/>
          </p:cNvCxnSpPr>
          <p:nvPr/>
        </p:nvCxnSpPr>
        <p:spPr>
          <a:xfrm>
            <a:off x="7366079" y="2067136"/>
            <a:ext cx="2029158" cy="908339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7" idx="2"/>
            <a:endCxn id="25" idx="1"/>
          </p:cNvCxnSpPr>
          <p:nvPr/>
        </p:nvCxnSpPr>
        <p:spPr>
          <a:xfrm>
            <a:off x="4788266" y="4597759"/>
            <a:ext cx="1761729" cy="1272348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6549995" y="5479906"/>
            <a:ext cx="1632168" cy="7804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Membentuk</a:t>
            </a: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2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ikatan</a:t>
            </a:r>
            <a:r>
              <a:rPr lang="en-U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2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kimia</a:t>
            </a:r>
            <a:endParaRPr lang="en-US" sz="2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29" name="Straight Arrow Connector 28"/>
          <p:cNvCxnSpPr>
            <a:stCxn id="8" idx="2"/>
            <a:endCxn id="25" idx="3"/>
          </p:cNvCxnSpPr>
          <p:nvPr/>
        </p:nvCxnSpPr>
        <p:spPr>
          <a:xfrm flipH="1">
            <a:off x="8182163" y="5351969"/>
            <a:ext cx="1213074" cy="518138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750506" y="2168053"/>
            <a:ext cx="10722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dengan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cara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0" y="1432396"/>
            <a:ext cx="3475760" cy="492443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sz="2600" b="1" dirty="0">
                <a:solidFill>
                  <a:srgbClr val="FFFFFF"/>
                </a:solidFill>
              </a:rPr>
              <a:t>Atom-Atom </a:t>
            </a:r>
            <a:r>
              <a:rPr lang="en-US" sz="2600" b="1" dirty="0" err="1">
                <a:solidFill>
                  <a:srgbClr val="FFFFFF"/>
                </a:solidFill>
              </a:rPr>
              <a:t>Tidak</a:t>
            </a:r>
            <a:r>
              <a:rPr lang="en-US" sz="2600" b="1" dirty="0">
                <a:solidFill>
                  <a:srgbClr val="FFFFFF"/>
                </a:solidFill>
              </a:rPr>
              <a:t> </a:t>
            </a:r>
            <a:r>
              <a:rPr lang="en-US" sz="2600" b="1" dirty="0" err="1">
                <a:solidFill>
                  <a:srgbClr val="FFFFFF"/>
                </a:solidFill>
              </a:rPr>
              <a:t>Stabil</a:t>
            </a:r>
            <a:endParaRPr lang="en-US" sz="2600" b="1" dirty="0">
              <a:solidFill>
                <a:srgbClr val="FFFFFF"/>
              </a:solidFill>
            </a:endParaRPr>
          </a:p>
        </p:txBody>
      </p:sp>
      <p:sp>
        <p:nvSpPr>
          <p:cNvPr id="59" name="Right Arrow 58"/>
          <p:cNvSpPr/>
          <p:nvPr/>
        </p:nvSpPr>
        <p:spPr>
          <a:xfrm>
            <a:off x="3475760" y="1485529"/>
            <a:ext cx="482700" cy="398311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712"/>
            <a:ext cx="12192000" cy="7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469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  <p:bldP spid="25" grpId="0" animBg="1"/>
      <p:bldP spid="30" grpId="0"/>
      <p:bldP spid="57" grpId="0" animBg="1"/>
      <p:bldP spid="5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IKATAN IONIK</a:t>
            </a:r>
            <a:endParaRPr lang="en-US" b="1" dirty="0"/>
          </a:p>
        </p:txBody>
      </p:sp>
      <p:sp>
        <p:nvSpPr>
          <p:cNvPr id="4" name="Up Ribbon 3"/>
          <p:cNvSpPr/>
          <p:nvPr/>
        </p:nvSpPr>
        <p:spPr>
          <a:xfrm rot="19984831">
            <a:off x="-327139" y="157120"/>
            <a:ext cx="1828800" cy="889001"/>
          </a:xfrm>
          <a:prstGeom prst="ribbon2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200" b="1" dirty="0" smtClean="0">
                <a:solidFill>
                  <a:schemeClr val="tx2"/>
                </a:solidFill>
              </a:rPr>
              <a:t>B.</a:t>
            </a:r>
            <a:endParaRPr lang="en-US" sz="4200" b="1" dirty="0">
              <a:solidFill>
                <a:schemeClr val="tx2"/>
              </a:solidFill>
            </a:endParaRPr>
          </a:p>
        </p:txBody>
      </p:sp>
      <p:sp>
        <p:nvSpPr>
          <p:cNvPr id="53" name="TextBox 89"/>
          <p:cNvSpPr txBox="1">
            <a:spLocks noChangeArrowheads="1"/>
          </p:cNvSpPr>
          <p:nvPr/>
        </p:nvSpPr>
        <p:spPr bwMode="auto">
          <a:xfrm>
            <a:off x="778373" y="1035866"/>
            <a:ext cx="4695148" cy="584775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1. </a:t>
            </a:r>
            <a:r>
              <a:rPr lang="en-US" altLang="zh-CN" sz="3200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Terbentuknya</a:t>
            </a:r>
            <a:r>
              <a:rPr lang="en-US" altLang="zh-CN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 </a:t>
            </a:r>
            <a:r>
              <a:rPr lang="en-US" altLang="zh-CN" sz="3200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Ikatan</a:t>
            </a:r>
            <a:r>
              <a:rPr lang="en-US" altLang="zh-CN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 Ion</a:t>
            </a:r>
            <a:endParaRPr lang="en-US" altLang="zh-CN" sz="3200" b="1" dirty="0">
              <a:solidFill>
                <a:schemeClr val="accent3">
                  <a:lumMod val="20000"/>
                  <a:lumOff val="80000"/>
                </a:schemeClr>
              </a:solidFill>
              <a:latin typeface="+mn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87660" y="1706989"/>
            <a:ext cx="4876574" cy="1948856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dirty="0" err="1"/>
              <a:t>Ikatan</a:t>
            </a:r>
            <a:r>
              <a:rPr lang="en-US" dirty="0"/>
              <a:t> </a:t>
            </a:r>
            <a:r>
              <a:rPr lang="en-US" dirty="0" err="1"/>
              <a:t>ionik</a:t>
            </a:r>
            <a:r>
              <a:rPr lang="en-US" dirty="0"/>
              <a:t> </a:t>
            </a:r>
            <a:r>
              <a:rPr lang="en-US" dirty="0" err="1"/>
              <a:t>terjadi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atom-atom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stabil</a:t>
            </a:r>
            <a:r>
              <a:rPr lang="en-US" dirty="0"/>
              <a:t> </a:t>
            </a:r>
            <a:r>
              <a:rPr lang="en-US" dirty="0" err="1"/>
              <a:t>bergabung</a:t>
            </a:r>
            <a:r>
              <a:rPr lang="en-US" dirty="0"/>
              <a:t> </a:t>
            </a:r>
            <a:r>
              <a:rPr lang="en-US" dirty="0" err="1"/>
              <a:t>melalui</a:t>
            </a:r>
            <a:r>
              <a:rPr lang="en-US" dirty="0"/>
              <a:t> </a:t>
            </a:r>
            <a:r>
              <a:rPr lang="en-US" dirty="0" err="1">
                <a:solidFill>
                  <a:schemeClr val="accent1"/>
                </a:solidFill>
              </a:rPr>
              <a:t>gaya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tarik-menarik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elektrostatis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/>
              <a:t>antara</a:t>
            </a:r>
            <a:r>
              <a:rPr lang="en-US" dirty="0"/>
              <a:t> ion </a:t>
            </a:r>
            <a:r>
              <a:rPr lang="en-US" dirty="0" err="1"/>
              <a:t>positif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ion </a:t>
            </a:r>
            <a:r>
              <a:rPr lang="en-US" dirty="0" err="1"/>
              <a:t>negatif</a:t>
            </a:r>
            <a:r>
              <a:rPr lang="en-US" dirty="0"/>
              <a:t> yang </a:t>
            </a:r>
            <a:r>
              <a:rPr lang="en-US" dirty="0" err="1"/>
              <a:t>terbentuk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atom-atom </a:t>
            </a:r>
            <a:r>
              <a:rPr lang="en-US" dirty="0" err="1"/>
              <a:t>tersebut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mencapai</a:t>
            </a:r>
            <a:r>
              <a:rPr lang="en-US" dirty="0"/>
              <a:t> </a:t>
            </a:r>
            <a:r>
              <a:rPr lang="en-US" dirty="0" err="1"/>
              <a:t>kestabilannya</a:t>
            </a:r>
            <a:r>
              <a:rPr lang="en-US" dirty="0"/>
              <a:t>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771019" y="3224958"/>
            <a:ext cx="13869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aseline="-25000" dirty="0" smtClean="0"/>
              <a:t>11</a:t>
            </a:r>
            <a:r>
              <a:rPr lang="en-US" sz="2200" dirty="0" smtClean="0"/>
              <a:t>Na: 2 8 </a:t>
            </a:r>
            <a:r>
              <a:rPr lang="en-US" sz="2200" dirty="0">
                <a:solidFill>
                  <a:srgbClr val="FF0000"/>
                </a:solidFill>
              </a:rPr>
              <a:t>1</a:t>
            </a:r>
            <a:endParaRPr lang="en-US" sz="2200" dirty="0" smtClean="0">
              <a:solidFill>
                <a:srgbClr val="FF0000"/>
              </a:solidFill>
            </a:endParaRPr>
          </a:p>
        </p:txBody>
      </p:sp>
      <p:grpSp>
        <p:nvGrpSpPr>
          <p:cNvPr id="91" name="Group 90"/>
          <p:cNvGrpSpPr/>
          <p:nvPr/>
        </p:nvGrpSpPr>
        <p:grpSpPr>
          <a:xfrm>
            <a:off x="6738436" y="1748762"/>
            <a:ext cx="1463040" cy="1463040"/>
            <a:chOff x="872303" y="4278931"/>
            <a:chExt cx="1463040" cy="1463040"/>
          </a:xfrm>
        </p:grpSpPr>
        <p:sp>
          <p:nvSpPr>
            <p:cNvPr id="38" name="Oval 37"/>
            <p:cNvSpPr/>
            <p:nvPr/>
          </p:nvSpPr>
          <p:spPr>
            <a:xfrm>
              <a:off x="872303" y="4278931"/>
              <a:ext cx="1463040" cy="146304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1100903" y="4507531"/>
              <a:ext cx="1005840" cy="10058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1329503" y="4736131"/>
              <a:ext cx="548640" cy="5486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3" name="Oval 2"/>
            <p:cNvSpPr/>
            <p:nvPr/>
          </p:nvSpPr>
          <p:spPr>
            <a:xfrm>
              <a:off x="1512383" y="4919011"/>
              <a:ext cx="182880" cy="182880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1814227" y="5101891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1339926" y="4827571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506905" y="4469566"/>
              <a:ext cx="197191" cy="91440"/>
              <a:chOff x="3784031" y="4416091"/>
              <a:chExt cx="197191" cy="91440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39" name="Oval 38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1512383" y="5443157"/>
              <a:ext cx="197191" cy="91440"/>
              <a:chOff x="3784031" y="4416091"/>
              <a:chExt cx="197191" cy="91440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43" name="Oval 42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 rot="5400000">
              <a:off x="1023365" y="4958644"/>
              <a:ext cx="197191" cy="91440"/>
              <a:chOff x="3784031" y="4416091"/>
              <a:chExt cx="197191" cy="91440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46" name="Oval 45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 rot="5400000">
              <a:off x="2001346" y="4961823"/>
              <a:ext cx="197191" cy="91440"/>
              <a:chOff x="3784031" y="4416091"/>
              <a:chExt cx="197191" cy="91440"/>
            </a:xfrm>
            <a:solidFill>
              <a:schemeClr val="tx1"/>
            </a:solidFill>
          </p:grpSpPr>
          <p:sp>
            <p:nvSpPr>
              <p:cNvPr id="52" name="Oval 51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7" name="Oval 56"/>
            <p:cNvSpPr/>
            <p:nvPr/>
          </p:nvSpPr>
          <p:spPr>
            <a:xfrm>
              <a:off x="2061023" y="4469566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9592481" y="1748762"/>
            <a:ext cx="1463040" cy="1463040"/>
            <a:chOff x="4418534" y="4325720"/>
            <a:chExt cx="1463040" cy="1463040"/>
          </a:xfrm>
        </p:grpSpPr>
        <p:sp>
          <p:nvSpPr>
            <p:cNvPr id="65" name="Oval 64"/>
            <p:cNvSpPr/>
            <p:nvPr/>
          </p:nvSpPr>
          <p:spPr>
            <a:xfrm>
              <a:off x="4418534" y="4325720"/>
              <a:ext cx="1463040" cy="146304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5058614" y="4965800"/>
              <a:ext cx="182880" cy="18288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4875734" y="4782920"/>
              <a:ext cx="548640" cy="5486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62" name="Oval 61"/>
            <p:cNvSpPr/>
            <p:nvPr/>
          </p:nvSpPr>
          <p:spPr>
            <a:xfrm>
              <a:off x="4647134" y="4554320"/>
              <a:ext cx="1005840" cy="10058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5360458" y="5148680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4886157" y="4874360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6" name="Group 65"/>
            <p:cNvGrpSpPr/>
            <p:nvPr/>
          </p:nvGrpSpPr>
          <p:grpSpPr>
            <a:xfrm>
              <a:off x="5053136" y="4516355"/>
              <a:ext cx="197191" cy="91440"/>
              <a:chOff x="3784031" y="4416091"/>
              <a:chExt cx="197191" cy="91440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>
              <a:off x="5058614" y="5489946"/>
              <a:ext cx="197191" cy="91440"/>
              <a:chOff x="3784031" y="4416091"/>
              <a:chExt cx="197191" cy="91440"/>
            </a:xfrm>
          </p:grpSpPr>
          <p:sp>
            <p:nvSpPr>
              <p:cNvPr id="75" name="Oval 74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 rot="5400000">
              <a:off x="4569596" y="5005433"/>
              <a:ext cx="197191" cy="91440"/>
              <a:chOff x="3784031" y="4416091"/>
              <a:chExt cx="197191" cy="91440"/>
            </a:xfrm>
          </p:grpSpPr>
          <p:sp>
            <p:nvSpPr>
              <p:cNvPr id="73" name="Oval 72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/>
            <p:cNvGrpSpPr/>
            <p:nvPr/>
          </p:nvGrpSpPr>
          <p:grpSpPr>
            <a:xfrm rot="5400000">
              <a:off x="5547577" y="5008612"/>
              <a:ext cx="197191" cy="91440"/>
              <a:chOff x="3784031" y="4416091"/>
              <a:chExt cx="197191" cy="91440"/>
            </a:xfrm>
          </p:grpSpPr>
          <p:sp>
            <p:nvSpPr>
              <p:cNvPr id="71" name="Oval 70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0" name="Oval 69"/>
            <p:cNvSpPr/>
            <p:nvPr/>
          </p:nvSpPr>
          <p:spPr>
            <a:xfrm>
              <a:off x="4532111" y="4549942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9" name="Group 78"/>
            <p:cNvGrpSpPr/>
            <p:nvPr/>
          </p:nvGrpSpPr>
          <p:grpSpPr>
            <a:xfrm rot="2700000">
              <a:off x="4490218" y="5488877"/>
              <a:ext cx="197191" cy="91440"/>
              <a:chOff x="3784031" y="4416091"/>
              <a:chExt cx="197191" cy="91440"/>
            </a:xfrm>
          </p:grpSpPr>
          <p:sp>
            <p:nvSpPr>
              <p:cNvPr id="80" name="Oval 79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5" name="Group 84"/>
            <p:cNvGrpSpPr/>
            <p:nvPr/>
          </p:nvGrpSpPr>
          <p:grpSpPr>
            <a:xfrm rot="2700000">
              <a:off x="5571403" y="4502785"/>
              <a:ext cx="197191" cy="91440"/>
              <a:chOff x="3784031" y="4416091"/>
              <a:chExt cx="197191" cy="91440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8" name="Group 87"/>
            <p:cNvGrpSpPr/>
            <p:nvPr/>
          </p:nvGrpSpPr>
          <p:grpSpPr>
            <a:xfrm rot="18900000">
              <a:off x="5571403" y="5488877"/>
              <a:ext cx="197191" cy="91440"/>
              <a:chOff x="3784031" y="4416091"/>
              <a:chExt cx="197191" cy="91440"/>
            </a:xfrm>
          </p:grpSpPr>
          <p:sp>
            <p:nvSpPr>
              <p:cNvPr id="89" name="Oval 88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9" name="Curved Connector 8"/>
          <p:cNvCxnSpPr/>
          <p:nvPr/>
        </p:nvCxnSpPr>
        <p:spPr>
          <a:xfrm rot="16200000" flipH="1">
            <a:off x="8822674" y="1135321"/>
            <a:ext cx="65916" cy="1700853"/>
          </a:xfrm>
          <a:prstGeom prst="curvedConnector4">
            <a:avLst>
              <a:gd name="adj1" fmla="val -405433"/>
              <a:gd name="adj2" fmla="val 56452"/>
            </a:avLst>
          </a:prstGeom>
          <a:ln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9625064" y="3211802"/>
            <a:ext cx="12843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aseline="-25000" dirty="0" smtClean="0"/>
              <a:t>17</a:t>
            </a:r>
            <a:r>
              <a:rPr lang="en-US" sz="2200" dirty="0" smtClean="0"/>
              <a:t>Cl: 2 8 </a:t>
            </a:r>
            <a:r>
              <a:rPr lang="en-US" sz="2200" dirty="0" smtClean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4" name="Down Arrow 13"/>
          <p:cNvSpPr/>
          <p:nvPr/>
        </p:nvSpPr>
        <p:spPr>
          <a:xfrm>
            <a:off x="8522716" y="3523367"/>
            <a:ext cx="737568" cy="628783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/>
          <p:cNvSpPr txBox="1"/>
          <p:nvPr/>
        </p:nvSpPr>
        <p:spPr>
          <a:xfrm>
            <a:off x="6677456" y="5509647"/>
            <a:ext cx="12827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aseline="-25000" dirty="0" smtClean="0"/>
              <a:t>11</a:t>
            </a:r>
            <a:r>
              <a:rPr lang="en-US" sz="2200" dirty="0" smtClean="0"/>
              <a:t>Na</a:t>
            </a:r>
            <a:r>
              <a:rPr lang="hy-AM" sz="2200" dirty="0" smtClean="0"/>
              <a:t>⁺</a:t>
            </a:r>
            <a:r>
              <a:rPr lang="en-US" sz="2200" dirty="0" smtClean="0"/>
              <a:t>: 2 8</a:t>
            </a:r>
            <a:endParaRPr lang="en-US" sz="2200" dirty="0" smtClean="0">
              <a:solidFill>
                <a:srgbClr val="FF0000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6644873" y="4033451"/>
            <a:ext cx="1463040" cy="1463040"/>
            <a:chOff x="6641518" y="4178278"/>
            <a:chExt cx="1463040" cy="1463040"/>
          </a:xfrm>
        </p:grpSpPr>
        <p:sp>
          <p:nvSpPr>
            <p:cNvPr id="92" name="Oval 91"/>
            <p:cNvSpPr/>
            <p:nvPr/>
          </p:nvSpPr>
          <p:spPr>
            <a:xfrm>
              <a:off x="6641518" y="4178278"/>
              <a:ext cx="1463040" cy="146304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94" name="Oval 93"/>
            <p:cNvSpPr/>
            <p:nvPr/>
          </p:nvSpPr>
          <p:spPr>
            <a:xfrm>
              <a:off x="6870118" y="4406878"/>
              <a:ext cx="1005840" cy="10058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95" name="Oval 94"/>
            <p:cNvSpPr/>
            <p:nvPr/>
          </p:nvSpPr>
          <p:spPr>
            <a:xfrm>
              <a:off x="7098718" y="4635478"/>
              <a:ext cx="548640" cy="5486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96" name="Oval 95"/>
            <p:cNvSpPr/>
            <p:nvPr/>
          </p:nvSpPr>
          <p:spPr>
            <a:xfrm>
              <a:off x="7281598" y="4818358"/>
              <a:ext cx="182880" cy="182880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/>
            <p:cNvSpPr/>
            <p:nvPr/>
          </p:nvSpPr>
          <p:spPr>
            <a:xfrm>
              <a:off x="7583442" y="5001238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/>
            <p:cNvSpPr/>
            <p:nvPr/>
          </p:nvSpPr>
          <p:spPr>
            <a:xfrm>
              <a:off x="7109141" y="4726918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9" name="Group 98"/>
            <p:cNvGrpSpPr/>
            <p:nvPr/>
          </p:nvGrpSpPr>
          <p:grpSpPr>
            <a:xfrm>
              <a:off x="7276120" y="4368913"/>
              <a:ext cx="197191" cy="91440"/>
              <a:chOff x="3784031" y="4416091"/>
              <a:chExt cx="197191" cy="91440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110" name="Oval 109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Oval 110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0" name="Group 99"/>
            <p:cNvGrpSpPr/>
            <p:nvPr/>
          </p:nvGrpSpPr>
          <p:grpSpPr>
            <a:xfrm>
              <a:off x="7281598" y="5342504"/>
              <a:ext cx="197191" cy="91440"/>
              <a:chOff x="3784031" y="4416091"/>
              <a:chExt cx="197191" cy="91440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108" name="Oval 107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Oval 108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1" name="Group 100"/>
            <p:cNvGrpSpPr/>
            <p:nvPr/>
          </p:nvGrpSpPr>
          <p:grpSpPr>
            <a:xfrm rot="5400000">
              <a:off x="6792580" y="4857991"/>
              <a:ext cx="197191" cy="91440"/>
              <a:chOff x="3784031" y="4416091"/>
              <a:chExt cx="197191" cy="91440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106" name="Oval 105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2" name="Group 101"/>
            <p:cNvGrpSpPr/>
            <p:nvPr/>
          </p:nvGrpSpPr>
          <p:grpSpPr>
            <a:xfrm rot="5400000">
              <a:off x="7770561" y="4861170"/>
              <a:ext cx="197191" cy="91440"/>
              <a:chOff x="3784031" y="4416091"/>
              <a:chExt cx="197191" cy="91440"/>
            </a:xfrm>
            <a:solidFill>
              <a:schemeClr val="tx1"/>
            </a:solidFill>
          </p:grpSpPr>
          <p:sp>
            <p:nvSpPr>
              <p:cNvPr id="104" name="Oval 103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Oval 104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42" name="TextBox 141"/>
          <p:cNvSpPr txBox="1"/>
          <p:nvPr/>
        </p:nvSpPr>
        <p:spPr>
          <a:xfrm>
            <a:off x="9635367" y="5483331"/>
            <a:ext cx="13949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aseline="-25000" dirty="0" smtClean="0"/>
              <a:t>17</a:t>
            </a:r>
            <a:r>
              <a:rPr lang="en-US" sz="2200" dirty="0" smtClean="0"/>
              <a:t>Cl̄¯: 2 8 8</a:t>
            </a:r>
          </a:p>
        </p:txBody>
      </p:sp>
      <p:sp>
        <p:nvSpPr>
          <p:cNvPr id="15" name="Left-Right Arrow 14"/>
          <p:cNvSpPr/>
          <p:nvPr/>
        </p:nvSpPr>
        <p:spPr>
          <a:xfrm>
            <a:off x="8112592" y="4503629"/>
            <a:ext cx="1488722" cy="597130"/>
          </a:xfrm>
          <a:prstGeom prst="left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tarik-menarik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74659" y="1128185"/>
            <a:ext cx="5433860" cy="4924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600" dirty="0" err="1" smtClean="0"/>
              <a:t>Terbentuknya</a:t>
            </a:r>
            <a:r>
              <a:rPr lang="en-US" sz="2600" dirty="0" smtClean="0"/>
              <a:t> </a:t>
            </a:r>
            <a:r>
              <a:rPr lang="en-US" sz="2600" dirty="0" err="1" smtClean="0"/>
              <a:t>NaCl</a:t>
            </a:r>
            <a:r>
              <a:rPr lang="en-US" sz="2600" dirty="0" smtClean="0"/>
              <a:t> </a:t>
            </a:r>
            <a:r>
              <a:rPr lang="en-US" sz="2600" dirty="0" err="1" smtClean="0"/>
              <a:t>melalui</a:t>
            </a:r>
            <a:r>
              <a:rPr lang="en-US" sz="2600" dirty="0" smtClean="0"/>
              <a:t> </a:t>
            </a:r>
            <a:r>
              <a:rPr lang="en-US" sz="2600" dirty="0" err="1" smtClean="0"/>
              <a:t>ikatan</a:t>
            </a:r>
            <a:r>
              <a:rPr lang="en-US" sz="2600" dirty="0" smtClean="0"/>
              <a:t> </a:t>
            </a:r>
            <a:r>
              <a:rPr lang="en-US" sz="2600" dirty="0" err="1" smtClean="0"/>
              <a:t>ionik</a:t>
            </a:r>
            <a:endParaRPr lang="en-US" sz="26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9601314" y="4033451"/>
            <a:ext cx="1463040" cy="1463040"/>
            <a:chOff x="9597959" y="4178278"/>
            <a:chExt cx="1463040" cy="1463040"/>
          </a:xfrm>
        </p:grpSpPr>
        <p:sp>
          <p:nvSpPr>
            <p:cNvPr id="113" name="Oval 112"/>
            <p:cNvSpPr/>
            <p:nvPr/>
          </p:nvSpPr>
          <p:spPr>
            <a:xfrm>
              <a:off x="9597959" y="4178278"/>
              <a:ext cx="1463040" cy="146304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114" name="Oval 113"/>
            <p:cNvSpPr/>
            <p:nvPr/>
          </p:nvSpPr>
          <p:spPr>
            <a:xfrm>
              <a:off x="10238039" y="4818358"/>
              <a:ext cx="182880" cy="18288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/>
            <p:cNvSpPr/>
            <p:nvPr/>
          </p:nvSpPr>
          <p:spPr>
            <a:xfrm>
              <a:off x="10055159" y="4635478"/>
              <a:ext cx="548640" cy="5486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116" name="Oval 115"/>
            <p:cNvSpPr/>
            <p:nvPr/>
          </p:nvSpPr>
          <p:spPr>
            <a:xfrm>
              <a:off x="9826559" y="4406878"/>
              <a:ext cx="1005840" cy="10058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117" name="Oval 116"/>
            <p:cNvSpPr/>
            <p:nvPr/>
          </p:nvSpPr>
          <p:spPr>
            <a:xfrm>
              <a:off x="10539883" y="5001238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/>
            <p:cNvSpPr/>
            <p:nvPr/>
          </p:nvSpPr>
          <p:spPr>
            <a:xfrm>
              <a:off x="10065582" y="4726918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9" name="Group 118"/>
            <p:cNvGrpSpPr/>
            <p:nvPr/>
          </p:nvGrpSpPr>
          <p:grpSpPr>
            <a:xfrm>
              <a:off x="10232561" y="4368913"/>
              <a:ext cx="197191" cy="91440"/>
              <a:chOff x="3784031" y="4416091"/>
              <a:chExt cx="197191" cy="91440"/>
            </a:xfrm>
          </p:grpSpPr>
          <p:sp>
            <p:nvSpPr>
              <p:cNvPr id="139" name="Oval 138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Oval 139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0" name="Group 119"/>
            <p:cNvGrpSpPr/>
            <p:nvPr/>
          </p:nvGrpSpPr>
          <p:grpSpPr>
            <a:xfrm>
              <a:off x="10238039" y="5342504"/>
              <a:ext cx="197191" cy="91440"/>
              <a:chOff x="3784031" y="4416091"/>
              <a:chExt cx="197191" cy="91440"/>
            </a:xfrm>
          </p:grpSpPr>
          <p:sp>
            <p:nvSpPr>
              <p:cNvPr id="137" name="Oval 136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Oval 137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1" name="Group 120"/>
            <p:cNvGrpSpPr/>
            <p:nvPr/>
          </p:nvGrpSpPr>
          <p:grpSpPr>
            <a:xfrm rot="5400000">
              <a:off x="9749021" y="4857992"/>
              <a:ext cx="197192" cy="91440"/>
              <a:chOff x="3784031" y="4416091"/>
              <a:chExt cx="197192" cy="91440"/>
            </a:xfrm>
          </p:grpSpPr>
          <p:sp>
            <p:nvSpPr>
              <p:cNvPr id="135" name="Oval 134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Oval 135"/>
              <p:cNvSpPr/>
              <p:nvPr/>
            </p:nvSpPr>
            <p:spPr>
              <a:xfrm>
                <a:off x="3889783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2" name="Group 121"/>
            <p:cNvGrpSpPr/>
            <p:nvPr/>
          </p:nvGrpSpPr>
          <p:grpSpPr>
            <a:xfrm rot="5400000">
              <a:off x="10727002" y="4861171"/>
              <a:ext cx="197192" cy="91440"/>
              <a:chOff x="3784031" y="4416091"/>
              <a:chExt cx="197192" cy="91440"/>
            </a:xfrm>
          </p:grpSpPr>
          <p:sp>
            <p:nvSpPr>
              <p:cNvPr id="133" name="Oval 132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Oval 133"/>
              <p:cNvSpPr/>
              <p:nvPr/>
            </p:nvSpPr>
            <p:spPr>
              <a:xfrm>
                <a:off x="3889783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4" name="Group 123"/>
            <p:cNvGrpSpPr/>
            <p:nvPr/>
          </p:nvGrpSpPr>
          <p:grpSpPr>
            <a:xfrm rot="2700000">
              <a:off x="9669643" y="5341435"/>
              <a:ext cx="197191" cy="91441"/>
              <a:chOff x="3784031" y="4416090"/>
              <a:chExt cx="197191" cy="91441"/>
            </a:xfrm>
          </p:grpSpPr>
          <p:sp>
            <p:nvSpPr>
              <p:cNvPr id="131" name="Oval 130"/>
              <p:cNvSpPr/>
              <p:nvPr/>
            </p:nvSpPr>
            <p:spPr>
              <a:xfrm>
                <a:off x="3784031" y="4416090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Oval 131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" name="Group 124"/>
            <p:cNvGrpSpPr/>
            <p:nvPr/>
          </p:nvGrpSpPr>
          <p:grpSpPr>
            <a:xfrm rot="2700000">
              <a:off x="10750828" y="4355343"/>
              <a:ext cx="197191" cy="91441"/>
              <a:chOff x="3784031" y="4416090"/>
              <a:chExt cx="197191" cy="91441"/>
            </a:xfrm>
          </p:grpSpPr>
          <p:sp>
            <p:nvSpPr>
              <p:cNvPr id="129" name="Oval 128"/>
              <p:cNvSpPr/>
              <p:nvPr/>
            </p:nvSpPr>
            <p:spPr>
              <a:xfrm>
                <a:off x="3784031" y="4416090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6" name="Group 125"/>
            <p:cNvGrpSpPr/>
            <p:nvPr/>
          </p:nvGrpSpPr>
          <p:grpSpPr>
            <a:xfrm rot="18900000">
              <a:off x="10802344" y="5341434"/>
              <a:ext cx="197191" cy="91441"/>
              <a:chOff x="3784031" y="4416091"/>
              <a:chExt cx="197191" cy="91441"/>
            </a:xfrm>
          </p:grpSpPr>
          <p:sp>
            <p:nvSpPr>
              <p:cNvPr id="127" name="Oval 126"/>
              <p:cNvSpPr/>
              <p:nvPr/>
            </p:nvSpPr>
            <p:spPr>
              <a:xfrm>
                <a:off x="3784031" y="4416092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Oval 127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3" name="Group 142"/>
            <p:cNvGrpSpPr/>
            <p:nvPr/>
          </p:nvGrpSpPr>
          <p:grpSpPr>
            <a:xfrm rot="18900000">
              <a:off x="9680797" y="4361798"/>
              <a:ext cx="197191" cy="91441"/>
              <a:chOff x="3784031" y="4416091"/>
              <a:chExt cx="197191" cy="91441"/>
            </a:xfrm>
          </p:grpSpPr>
          <p:sp>
            <p:nvSpPr>
              <p:cNvPr id="144" name="Oval 143"/>
              <p:cNvSpPr/>
              <p:nvPr/>
            </p:nvSpPr>
            <p:spPr>
              <a:xfrm>
                <a:off x="3784031" y="4416092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Oval 144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46" name="TextBox 145"/>
          <p:cNvSpPr txBox="1"/>
          <p:nvPr/>
        </p:nvSpPr>
        <p:spPr>
          <a:xfrm>
            <a:off x="7875958" y="5922180"/>
            <a:ext cx="213872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Na</a:t>
            </a:r>
            <a:r>
              <a:rPr lang="hy-AM" sz="2200" dirty="0" smtClean="0"/>
              <a:t>⁺</a:t>
            </a:r>
            <a:r>
              <a:rPr lang="en-US" sz="2200" dirty="0" smtClean="0"/>
              <a:t> + </a:t>
            </a:r>
            <a:r>
              <a:rPr lang="en-US" sz="2200" dirty="0" err="1"/>
              <a:t>Cl</a:t>
            </a:r>
            <a:r>
              <a:rPr lang="en-US" sz="2200" dirty="0"/>
              <a:t>̄</a:t>
            </a:r>
            <a:r>
              <a:rPr lang="en-US" sz="2200" dirty="0" smtClean="0"/>
              <a:t>¯ </a:t>
            </a:r>
            <a:r>
              <a:rPr lang="en-US" sz="2200" dirty="0" smtClean="0">
                <a:sym typeface="Symbol" panose="05050102010706020507" pitchFamily="18" charset="2"/>
              </a:rPr>
              <a:t></a:t>
            </a:r>
            <a:r>
              <a:rPr lang="en-US" sz="2200" dirty="0" smtClean="0"/>
              <a:t> </a:t>
            </a:r>
            <a:r>
              <a:rPr lang="en-US" sz="2200" dirty="0" err="1" smtClean="0"/>
              <a:t>NaCl</a:t>
            </a:r>
            <a:endParaRPr lang="en-US" sz="2200" dirty="0" smtClean="0">
              <a:solidFill>
                <a:srgbClr val="FF0000"/>
              </a:solidFill>
            </a:endParaRPr>
          </a:p>
        </p:txBody>
      </p:sp>
      <p:pic>
        <p:nvPicPr>
          <p:cNvPr id="123" name="Picture 1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712"/>
            <a:ext cx="12192000" cy="7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738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3" grpId="0" animBg="1"/>
      <p:bldP spid="5" grpId="0" animBg="1"/>
      <p:bldP spid="34" grpId="0"/>
      <p:bldP spid="82" grpId="0"/>
      <p:bldP spid="14" grpId="0" animBg="1"/>
      <p:bldP spid="83" grpId="0"/>
      <p:bldP spid="142" grpId="0"/>
      <p:bldP spid="15" grpId="0" animBg="1"/>
      <p:bldP spid="16" grpId="0" animBg="1"/>
      <p:bldP spid="1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IKATAN IONIK</a:t>
            </a:r>
            <a:endParaRPr lang="en-US" b="1" dirty="0"/>
          </a:p>
        </p:txBody>
      </p:sp>
      <p:sp>
        <p:nvSpPr>
          <p:cNvPr id="4" name="Up Ribbon 3"/>
          <p:cNvSpPr/>
          <p:nvPr/>
        </p:nvSpPr>
        <p:spPr>
          <a:xfrm rot="19984831">
            <a:off x="-327139" y="157120"/>
            <a:ext cx="1828800" cy="889001"/>
          </a:xfrm>
          <a:prstGeom prst="ribbon2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200" b="1" dirty="0" smtClean="0">
                <a:solidFill>
                  <a:schemeClr val="tx2"/>
                </a:solidFill>
              </a:rPr>
              <a:t>B.</a:t>
            </a:r>
            <a:endParaRPr lang="en-US" sz="4200" b="1" dirty="0">
              <a:solidFill>
                <a:schemeClr val="tx2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319481" y="3194474"/>
            <a:ext cx="157126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aseline="-25000" dirty="0" smtClean="0"/>
              <a:t>12</a:t>
            </a:r>
            <a:r>
              <a:rPr lang="en-US" sz="2200" dirty="0" smtClean="0"/>
              <a:t>Mg: 2  8  </a:t>
            </a:r>
            <a:r>
              <a:rPr lang="en-US" sz="2200" dirty="0" smtClean="0">
                <a:solidFill>
                  <a:srgbClr val="FF0000"/>
                </a:solidFill>
              </a:rPr>
              <a:t>1</a:t>
            </a:r>
          </a:p>
        </p:txBody>
      </p:sp>
      <p:cxnSp>
        <p:nvCxnSpPr>
          <p:cNvPr id="196" name="Curved Connector 195"/>
          <p:cNvCxnSpPr>
            <a:stCxn id="158" idx="7"/>
            <a:endCxn id="377" idx="1"/>
          </p:cNvCxnSpPr>
          <p:nvPr/>
        </p:nvCxnSpPr>
        <p:spPr>
          <a:xfrm rot="16200000" flipH="1">
            <a:off x="5721006" y="601224"/>
            <a:ext cx="522568" cy="3009647"/>
          </a:xfrm>
          <a:prstGeom prst="curvedConnector3">
            <a:avLst>
              <a:gd name="adj1" fmla="val -46308"/>
            </a:avLst>
          </a:prstGeom>
          <a:ln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TextBox 196"/>
          <p:cNvSpPr txBox="1"/>
          <p:nvPr/>
        </p:nvSpPr>
        <p:spPr>
          <a:xfrm>
            <a:off x="6830785" y="3192965"/>
            <a:ext cx="9621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aseline="-25000" dirty="0"/>
              <a:t>9</a:t>
            </a:r>
            <a:r>
              <a:rPr lang="en-US" sz="2200" dirty="0" smtClean="0"/>
              <a:t>F: 2  </a:t>
            </a:r>
            <a:r>
              <a:rPr lang="en-US" sz="2200" dirty="0" smtClean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98" name="Down Arrow 197"/>
          <p:cNvSpPr/>
          <p:nvPr/>
        </p:nvSpPr>
        <p:spPr>
          <a:xfrm>
            <a:off x="5071178" y="3492883"/>
            <a:ext cx="737568" cy="628783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TextBox 198"/>
          <p:cNvSpPr txBox="1"/>
          <p:nvPr/>
        </p:nvSpPr>
        <p:spPr>
          <a:xfrm>
            <a:off x="3225918" y="5479163"/>
            <a:ext cx="14975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aseline="-25000" dirty="0" smtClean="0"/>
              <a:t>12</a:t>
            </a:r>
            <a:r>
              <a:rPr lang="en-US" sz="2200" dirty="0" smtClean="0"/>
              <a:t>Mg</a:t>
            </a:r>
            <a:r>
              <a:rPr lang="en-US" sz="2200" baseline="30000" dirty="0" smtClean="0"/>
              <a:t>2</a:t>
            </a:r>
            <a:r>
              <a:rPr lang="hy-AM" sz="2200" dirty="0" smtClean="0"/>
              <a:t>⁺</a:t>
            </a:r>
            <a:r>
              <a:rPr lang="en-US" sz="2200" dirty="0" smtClean="0"/>
              <a:t>: 2  8</a:t>
            </a:r>
            <a:endParaRPr lang="en-US" sz="2200" dirty="0" smtClean="0">
              <a:solidFill>
                <a:srgbClr val="FF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193335" y="4002967"/>
            <a:ext cx="1463040" cy="1463040"/>
            <a:chOff x="3193335" y="4002967"/>
            <a:chExt cx="1463040" cy="1463040"/>
          </a:xfrm>
        </p:grpSpPr>
        <p:sp>
          <p:nvSpPr>
            <p:cNvPr id="201" name="Oval 200"/>
            <p:cNvSpPr/>
            <p:nvPr/>
          </p:nvSpPr>
          <p:spPr>
            <a:xfrm>
              <a:off x="3193335" y="4002967"/>
              <a:ext cx="1463040" cy="146304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202" name="Oval 201"/>
            <p:cNvSpPr/>
            <p:nvPr/>
          </p:nvSpPr>
          <p:spPr>
            <a:xfrm>
              <a:off x="3421935" y="4231567"/>
              <a:ext cx="1005840" cy="10058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203" name="Oval 202"/>
            <p:cNvSpPr/>
            <p:nvPr/>
          </p:nvSpPr>
          <p:spPr>
            <a:xfrm>
              <a:off x="3650535" y="4460167"/>
              <a:ext cx="548640" cy="5486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204" name="Oval 203"/>
            <p:cNvSpPr/>
            <p:nvPr/>
          </p:nvSpPr>
          <p:spPr>
            <a:xfrm>
              <a:off x="3833415" y="4643047"/>
              <a:ext cx="182880" cy="182880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Oval 204"/>
            <p:cNvSpPr/>
            <p:nvPr/>
          </p:nvSpPr>
          <p:spPr>
            <a:xfrm>
              <a:off x="4135259" y="4825927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Oval 205"/>
            <p:cNvSpPr/>
            <p:nvPr/>
          </p:nvSpPr>
          <p:spPr>
            <a:xfrm>
              <a:off x="3660958" y="4551607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7" name="Group 206"/>
            <p:cNvGrpSpPr/>
            <p:nvPr/>
          </p:nvGrpSpPr>
          <p:grpSpPr>
            <a:xfrm>
              <a:off x="3827937" y="4193602"/>
              <a:ext cx="197191" cy="91440"/>
              <a:chOff x="3784031" y="4416091"/>
              <a:chExt cx="197191" cy="91440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217" name="Oval 216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8" name="Oval 217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8" name="Group 207"/>
            <p:cNvGrpSpPr/>
            <p:nvPr/>
          </p:nvGrpSpPr>
          <p:grpSpPr>
            <a:xfrm>
              <a:off x="3833415" y="5167193"/>
              <a:ext cx="197191" cy="91440"/>
              <a:chOff x="3784031" y="4416091"/>
              <a:chExt cx="197191" cy="91440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215" name="Oval 214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6" name="Oval 215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9" name="Group 208"/>
            <p:cNvGrpSpPr/>
            <p:nvPr/>
          </p:nvGrpSpPr>
          <p:grpSpPr>
            <a:xfrm rot="5400000">
              <a:off x="3344397" y="4682680"/>
              <a:ext cx="197191" cy="91440"/>
              <a:chOff x="3784031" y="4416091"/>
              <a:chExt cx="197191" cy="91440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213" name="Oval 212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4" name="Oval 213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0" name="Group 209"/>
            <p:cNvGrpSpPr/>
            <p:nvPr/>
          </p:nvGrpSpPr>
          <p:grpSpPr>
            <a:xfrm rot="5400000">
              <a:off x="4322378" y="4685859"/>
              <a:ext cx="197191" cy="91440"/>
              <a:chOff x="3784031" y="4416091"/>
              <a:chExt cx="197191" cy="91440"/>
            </a:xfrm>
            <a:solidFill>
              <a:schemeClr val="tx1"/>
            </a:solidFill>
          </p:grpSpPr>
          <p:sp>
            <p:nvSpPr>
              <p:cNvPr id="211" name="Oval 210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2" name="Oval 211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19" name="TextBox 218"/>
          <p:cNvSpPr txBox="1"/>
          <p:nvPr/>
        </p:nvSpPr>
        <p:spPr>
          <a:xfrm>
            <a:off x="6826720" y="5466007"/>
            <a:ext cx="107273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aseline="-25000" dirty="0" smtClean="0"/>
              <a:t>9</a:t>
            </a:r>
            <a:r>
              <a:rPr lang="en-US" sz="2200" dirty="0" smtClean="0"/>
              <a:t>F¯: </a:t>
            </a:r>
            <a:r>
              <a:rPr lang="en-US" sz="2200" dirty="0"/>
              <a:t>2  </a:t>
            </a:r>
            <a:r>
              <a:rPr lang="en-US" sz="2200" dirty="0" smtClean="0"/>
              <a:t>8</a:t>
            </a:r>
          </a:p>
        </p:txBody>
      </p:sp>
      <p:sp>
        <p:nvSpPr>
          <p:cNvPr id="220" name="Left-Right Arrow 219"/>
          <p:cNvSpPr/>
          <p:nvPr/>
        </p:nvSpPr>
        <p:spPr>
          <a:xfrm>
            <a:off x="4661054" y="4473145"/>
            <a:ext cx="1488722" cy="597130"/>
          </a:xfrm>
          <a:prstGeom prst="left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tarik-menarik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1" name="TextBox 220"/>
          <p:cNvSpPr txBox="1"/>
          <p:nvPr/>
        </p:nvSpPr>
        <p:spPr>
          <a:xfrm>
            <a:off x="3116436" y="1020312"/>
            <a:ext cx="5568512" cy="4924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600" dirty="0" err="1" smtClean="0"/>
              <a:t>Terbentuknya</a:t>
            </a:r>
            <a:r>
              <a:rPr lang="en-US" sz="2600" dirty="0" smtClean="0"/>
              <a:t> MgF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 </a:t>
            </a:r>
            <a:r>
              <a:rPr lang="en-US" sz="2600" dirty="0" err="1" smtClean="0"/>
              <a:t>melalui</a:t>
            </a:r>
            <a:r>
              <a:rPr lang="en-US" sz="2600" dirty="0" smtClean="0"/>
              <a:t> </a:t>
            </a:r>
            <a:r>
              <a:rPr lang="en-US" sz="2600" dirty="0" err="1" smtClean="0"/>
              <a:t>ikatan</a:t>
            </a:r>
            <a:r>
              <a:rPr lang="en-US" sz="2600" dirty="0" smtClean="0"/>
              <a:t> </a:t>
            </a:r>
            <a:r>
              <a:rPr lang="en-US" sz="2600" dirty="0" err="1" smtClean="0"/>
              <a:t>ionik</a:t>
            </a:r>
            <a:endParaRPr lang="en-US" sz="26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6174438" y="4193602"/>
            <a:ext cx="1069421" cy="1065031"/>
            <a:chOff x="4357488" y="4224099"/>
            <a:chExt cx="1069421" cy="1065031"/>
          </a:xfrm>
        </p:grpSpPr>
        <p:sp>
          <p:nvSpPr>
            <p:cNvPr id="226" name="Oval 225"/>
            <p:cNvSpPr/>
            <p:nvPr/>
          </p:nvSpPr>
          <p:spPr>
            <a:xfrm>
              <a:off x="4382150" y="4262064"/>
              <a:ext cx="1005840" cy="100584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224" name="Oval 223"/>
            <p:cNvSpPr/>
            <p:nvPr/>
          </p:nvSpPr>
          <p:spPr>
            <a:xfrm>
              <a:off x="4793630" y="4673544"/>
              <a:ext cx="182880" cy="18288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" name="Oval 224"/>
            <p:cNvSpPr/>
            <p:nvPr/>
          </p:nvSpPr>
          <p:spPr>
            <a:xfrm>
              <a:off x="4610750" y="4490664"/>
              <a:ext cx="548640" cy="5486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227" name="Oval 226"/>
            <p:cNvSpPr/>
            <p:nvPr/>
          </p:nvSpPr>
          <p:spPr>
            <a:xfrm>
              <a:off x="5095474" y="4856424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Oval 227"/>
            <p:cNvSpPr/>
            <p:nvPr/>
          </p:nvSpPr>
          <p:spPr>
            <a:xfrm>
              <a:off x="4621173" y="4582104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9" name="Group 228"/>
            <p:cNvGrpSpPr/>
            <p:nvPr/>
          </p:nvGrpSpPr>
          <p:grpSpPr>
            <a:xfrm>
              <a:off x="4788152" y="4224099"/>
              <a:ext cx="197191" cy="91440"/>
              <a:chOff x="3784031" y="4416091"/>
              <a:chExt cx="197191" cy="91440"/>
            </a:xfrm>
          </p:grpSpPr>
          <p:sp>
            <p:nvSpPr>
              <p:cNvPr id="251" name="Oval 250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2" name="Oval 251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0" name="Group 229"/>
            <p:cNvGrpSpPr/>
            <p:nvPr/>
          </p:nvGrpSpPr>
          <p:grpSpPr>
            <a:xfrm>
              <a:off x="4793630" y="5197690"/>
              <a:ext cx="197191" cy="91440"/>
              <a:chOff x="3784031" y="4416091"/>
              <a:chExt cx="197191" cy="91440"/>
            </a:xfrm>
          </p:grpSpPr>
          <p:sp>
            <p:nvSpPr>
              <p:cNvPr id="249" name="Oval 248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0" name="Oval 249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1" name="Group 230"/>
            <p:cNvGrpSpPr/>
            <p:nvPr/>
          </p:nvGrpSpPr>
          <p:grpSpPr>
            <a:xfrm rot="5400000">
              <a:off x="4304612" y="4713178"/>
              <a:ext cx="197192" cy="91440"/>
              <a:chOff x="3784031" y="4416091"/>
              <a:chExt cx="197192" cy="91440"/>
            </a:xfrm>
          </p:grpSpPr>
          <p:sp>
            <p:nvSpPr>
              <p:cNvPr id="247" name="Oval 246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8" name="Oval 247"/>
              <p:cNvSpPr/>
              <p:nvPr/>
            </p:nvSpPr>
            <p:spPr>
              <a:xfrm>
                <a:off x="3889783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2" name="Group 231"/>
            <p:cNvGrpSpPr/>
            <p:nvPr/>
          </p:nvGrpSpPr>
          <p:grpSpPr>
            <a:xfrm rot="5400000">
              <a:off x="5282593" y="4716357"/>
              <a:ext cx="197192" cy="91440"/>
              <a:chOff x="3784031" y="4416091"/>
              <a:chExt cx="197192" cy="91440"/>
            </a:xfrm>
          </p:grpSpPr>
          <p:sp>
            <p:nvSpPr>
              <p:cNvPr id="245" name="Oval 244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6" name="Oval 245"/>
              <p:cNvSpPr/>
              <p:nvPr/>
            </p:nvSpPr>
            <p:spPr>
              <a:xfrm>
                <a:off x="3889783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53" name="TextBox 252"/>
          <p:cNvSpPr txBox="1"/>
          <p:nvPr/>
        </p:nvSpPr>
        <p:spPr>
          <a:xfrm>
            <a:off x="4424420" y="5891696"/>
            <a:ext cx="241284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Mg</a:t>
            </a:r>
            <a:r>
              <a:rPr lang="en-US" sz="2200" baseline="30000" dirty="0"/>
              <a:t>2</a:t>
            </a:r>
            <a:r>
              <a:rPr lang="hy-AM" sz="2200" dirty="0" smtClean="0"/>
              <a:t>⁺</a:t>
            </a:r>
            <a:r>
              <a:rPr lang="en-US" sz="2200" dirty="0" smtClean="0"/>
              <a:t> + 2F¯ </a:t>
            </a:r>
            <a:r>
              <a:rPr lang="en-US" sz="2200" dirty="0" smtClean="0">
                <a:sym typeface="Symbol" panose="05050102010706020507" pitchFamily="18" charset="2"/>
              </a:rPr>
              <a:t></a:t>
            </a:r>
            <a:r>
              <a:rPr lang="en-US" sz="2200" dirty="0" smtClean="0"/>
              <a:t> MgF</a:t>
            </a:r>
            <a:r>
              <a:rPr lang="en-US" sz="2200" baseline="-25000" dirty="0" smtClean="0"/>
              <a:t>2</a:t>
            </a:r>
            <a:endParaRPr lang="en-US" sz="2200" baseline="-25000" dirty="0" smtClean="0">
              <a:solidFill>
                <a:srgbClr val="FF00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286898" y="1718278"/>
            <a:ext cx="1463040" cy="1463040"/>
            <a:chOff x="1290672" y="1748775"/>
            <a:chExt cx="1463040" cy="1463040"/>
          </a:xfrm>
        </p:grpSpPr>
        <p:sp>
          <p:nvSpPr>
            <p:cNvPr id="148" name="Oval 147"/>
            <p:cNvSpPr/>
            <p:nvPr/>
          </p:nvSpPr>
          <p:spPr>
            <a:xfrm>
              <a:off x="1290672" y="1748775"/>
              <a:ext cx="1463040" cy="146304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149" name="Oval 148"/>
            <p:cNvSpPr/>
            <p:nvPr/>
          </p:nvSpPr>
          <p:spPr>
            <a:xfrm>
              <a:off x="1519272" y="1977375"/>
              <a:ext cx="1005840" cy="10058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150" name="Oval 149"/>
            <p:cNvSpPr/>
            <p:nvPr/>
          </p:nvSpPr>
          <p:spPr>
            <a:xfrm>
              <a:off x="1747872" y="2205975"/>
              <a:ext cx="548640" cy="5486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151" name="Oval 150"/>
            <p:cNvSpPr/>
            <p:nvPr/>
          </p:nvSpPr>
          <p:spPr>
            <a:xfrm>
              <a:off x="1930752" y="2388855"/>
              <a:ext cx="182880" cy="182880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Oval 151"/>
            <p:cNvSpPr/>
            <p:nvPr/>
          </p:nvSpPr>
          <p:spPr>
            <a:xfrm>
              <a:off x="2232596" y="2571735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Oval 152"/>
            <p:cNvSpPr/>
            <p:nvPr/>
          </p:nvSpPr>
          <p:spPr>
            <a:xfrm>
              <a:off x="1758295" y="2297415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4" name="Group 153"/>
            <p:cNvGrpSpPr/>
            <p:nvPr/>
          </p:nvGrpSpPr>
          <p:grpSpPr>
            <a:xfrm>
              <a:off x="1925274" y="1939410"/>
              <a:ext cx="197191" cy="91440"/>
              <a:chOff x="3784031" y="4416091"/>
              <a:chExt cx="197191" cy="91440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165" name="Oval 164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5" name="Group 154"/>
            <p:cNvGrpSpPr/>
            <p:nvPr/>
          </p:nvGrpSpPr>
          <p:grpSpPr>
            <a:xfrm>
              <a:off x="1930752" y="2913001"/>
              <a:ext cx="197191" cy="91440"/>
              <a:chOff x="3784031" y="4416091"/>
              <a:chExt cx="197191" cy="91440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163" name="Oval 162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" name="Oval 163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6" name="Group 155"/>
            <p:cNvGrpSpPr/>
            <p:nvPr/>
          </p:nvGrpSpPr>
          <p:grpSpPr>
            <a:xfrm rot="5400000">
              <a:off x="1441734" y="2428488"/>
              <a:ext cx="197191" cy="91440"/>
              <a:chOff x="3784031" y="4416091"/>
              <a:chExt cx="197191" cy="91440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161" name="Oval 160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" name="Oval 161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 rot="5400000">
              <a:off x="2419715" y="2431667"/>
              <a:ext cx="197191" cy="91440"/>
              <a:chOff x="3784031" y="4416091"/>
              <a:chExt cx="197191" cy="91440"/>
            </a:xfrm>
            <a:solidFill>
              <a:schemeClr val="tx1"/>
            </a:solidFill>
          </p:grpSpPr>
          <p:sp>
            <p:nvSpPr>
              <p:cNvPr id="159" name="Oval 158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0" name="Oval 159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2403192" y="1861869"/>
              <a:ext cx="243840" cy="243840"/>
              <a:chOff x="2479392" y="1939410"/>
              <a:chExt cx="243840" cy="243840"/>
            </a:xfrm>
          </p:grpSpPr>
          <p:sp>
            <p:nvSpPr>
              <p:cNvPr id="158" name="Oval 157"/>
              <p:cNvSpPr/>
              <p:nvPr/>
            </p:nvSpPr>
            <p:spPr>
              <a:xfrm>
                <a:off x="2479392" y="1939410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64" name="Oval 363"/>
              <p:cNvSpPr/>
              <p:nvPr/>
            </p:nvSpPr>
            <p:spPr>
              <a:xfrm>
                <a:off x="2631792" y="2091810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6174438" y="1908913"/>
            <a:ext cx="1066977" cy="1065031"/>
            <a:chOff x="4351099" y="1939410"/>
            <a:chExt cx="1066977" cy="1065031"/>
          </a:xfrm>
        </p:grpSpPr>
        <p:sp>
          <p:nvSpPr>
            <p:cNvPr id="171" name="Oval 170"/>
            <p:cNvSpPr/>
            <p:nvPr/>
          </p:nvSpPr>
          <p:spPr>
            <a:xfrm>
              <a:off x="4373317" y="1977375"/>
              <a:ext cx="1005840" cy="100584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169" name="Oval 168"/>
            <p:cNvSpPr/>
            <p:nvPr/>
          </p:nvSpPr>
          <p:spPr>
            <a:xfrm>
              <a:off x="4784797" y="2388855"/>
              <a:ext cx="182880" cy="18288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Oval 169"/>
            <p:cNvSpPr/>
            <p:nvPr/>
          </p:nvSpPr>
          <p:spPr>
            <a:xfrm>
              <a:off x="4601917" y="2205975"/>
              <a:ext cx="548640" cy="5486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5086641" y="2571735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Oval 172"/>
            <p:cNvSpPr/>
            <p:nvPr/>
          </p:nvSpPr>
          <p:spPr>
            <a:xfrm>
              <a:off x="4612340" y="2297415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4" name="Group 173"/>
            <p:cNvGrpSpPr/>
            <p:nvPr/>
          </p:nvGrpSpPr>
          <p:grpSpPr>
            <a:xfrm>
              <a:off x="4779319" y="1939410"/>
              <a:ext cx="197191" cy="91440"/>
              <a:chOff x="3784031" y="4416091"/>
              <a:chExt cx="197191" cy="91440"/>
            </a:xfrm>
          </p:grpSpPr>
          <p:sp>
            <p:nvSpPr>
              <p:cNvPr id="194" name="Oval 193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5" name="Oval 194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5" name="Group 174"/>
            <p:cNvGrpSpPr/>
            <p:nvPr/>
          </p:nvGrpSpPr>
          <p:grpSpPr>
            <a:xfrm>
              <a:off x="4784797" y="2913001"/>
              <a:ext cx="197191" cy="91440"/>
              <a:chOff x="3784031" y="4416091"/>
              <a:chExt cx="197191" cy="91440"/>
            </a:xfrm>
          </p:grpSpPr>
          <p:sp>
            <p:nvSpPr>
              <p:cNvPr id="192" name="Oval 191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3" name="Oval 192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7" name="Group 176"/>
            <p:cNvGrpSpPr/>
            <p:nvPr/>
          </p:nvGrpSpPr>
          <p:grpSpPr>
            <a:xfrm rot="5400000">
              <a:off x="5273760" y="2431667"/>
              <a:ext cx="197191" cy="91440"/>
              <a:chOff x="3784031" y="4416091"/>
              <a:chExt cx="197191" cy="91440"/>
            </a:xfrm>
          </p:grpSpPr>
          <p:sp>
            <p:nvSpPr>
              <p:cNvPr id="188" name="Oval 187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9" name="Oval 188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8" name="Oval 177"/>
            <p:cNvSpPr/>
            <p:nvPr/>
          </p:nvSpPr>
          <p:spPr>
            <a:xfrm>
              <a:off x="4351099" y="2386131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8" name="Group 367"/>
          <p:cNvGrpSpPr/>
          <p:nvPr/>
        </p:nvGrpSpPr>
        <p:grpSpPr>
          <a:xfrm>
            <a:off x="7473723" y="1906811"/>
            <a:ext cx="1066977" cy="1065439"/>
            <a:chOff x="4351099" y="1939002"/>
            <a:chExt cx="1066977" cy="1065439"/>
          </a:xfrm>
        </p:grpSpPr>
        <p:sp>
          <p:nvSpPr>
            <p:cNvPr id="369" name="Oval 368"/>
            <p:cNvSpPr/>
            <p:nvPr/>
          </p:nvSpPr>
          <p:spPr>
            <a:xfrm>
              <a:off x="4386708" y="1939002"/>
              <a:ext cx="1005840" cy="100584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370" name="Oval 369"/>
            <p:cNvSpPr/>
            <p:nvPr/>
          </p:nvSpPr>
          <p:spPr>
            <a:xfrm>
              <a:off x="4784797" y="2388855"/>
              <a:ext cx="182880" cy="18288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1" name="Oval 370"/>
            <p:cNvSpPr/>
            <p:nvPr/>
          </p:nvSpPr>
          <p:spPr>
            <a:xfrm>
              <a:off x="4601917" y="2205975"/>
              <a:ext cx="548640" cy="5486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372" name="Oval 371"/>
            <p:cNvSpPr/>
            <p:nvPr/>
          </p:nvSpPr>
          <p:spPr>
            <a:xfrm>
              <a:off x="5086641" y="2571735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Oval 372"/>
            <p:cNvSpPr/>
            <p:nvPr/>
          </p:nvSpPr>
          <p:spPr>
            <a:xfrm>
              <a:off x="4612340" y="2297415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74" name="Group 373"/>
            <p:cNvGrpSpPr/>
            <p:nvPr/>
          </p:nvGrpSpPr>
          <p:grpSpPr>
            <a:xfrm>
              <a:off x="4779319" y="1939410"/>
              <a:ext cx="197191" cy="91440"/>
              <a:chOff x="3784031" y="4416091"/>
              <a:chExt cx="197191" cy="91440"/>
            </a:xfrm>
          </p:grpSpPr>
          <p:sp>
            <p:nvSpPr>
              <p:cNvPr id="382" name="Oval 381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3" name="Oval 382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5" name="Group 374"/>
            <p:cNvGrpSpPr/>
            <p:nvPr/>
          </p:nvGrpSpPr>
          <p:grpSpPr>
            <a:xfrm>
              <a:off x="4784797" y="2913001"/>
              <a:ext cx="197191" cy="91440"/>
              <a:chOff x="3784031" y="4416091"/>
              <a:chExt cx="197191" cy="91440"/>
            </a:xfrm>
          </p:grpSpPr>
          <p:sp>
            <p:nvSpPr>
              <p:cNvPr id="380" name="Oval 379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1" name="Oval 380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6" name="Group 375"/>
            <p:cNvGrpSpPr/>
            <p:nvPr/>
          </p:nvGrpSpPr>
          <p:grpSpPr>
            <a:xfrm rot="5400000">
              <a:off x="5273760" y="2431667"/>
              <a:ext cx="197191" cy="91440"/>
              <a:chOff x="3784031" y="4416091"/>
              <a:chExt cx="197191" cy="91440"/>
            </a:xfrm>
          </p:grpSpPr>
          <p:sp>
            <p:nvSpPr>
              <p:cNvPr id="378" name="Oval 377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9" name="Oval 378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77" name="Oval 376"/>
            <p:cNvSpPr/>
            <p:nvPr/>
          </p:nvSpPr>
          <p:spPr>
            <a:xfrm>
              <a:off x="4351099" y="2386131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84" name="Curved Connector 383"/>
          <p:cNvCxnSpPr>
            <a:stCxn id="364" idx="6"/>
            <a:endCxn id="178" idx="2"/>
          </p:cNvCxnSpPr>
          <p:nvPr/>
        </p:nvCxnSpPr>
        <p:spPr>
          <a:xfrm>
            <a:off x="4643258" y="2029492"/>
            <a:ext cx="1531180" cy="371862"/>
          </a:xfrm>
          <a:prstGeom prst="curvedConnector3">
            <a:avLst>
              <a:gd name="adj1" fmla="val 50000"/>
            </a:avLst>
          </a:prstGeom>
          <a:ln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5" name="Group 384"/>
          <p:cNvGrpSpPr/>
          <p:nvPr/>
        </p:nvGrpSpPr>
        <p:grpSpPr>
          <a:xfrm>
            <a:off x="7488588" y="4193602"/>
            <a:ext cx="1069421" cy="1065031"/>
            <a:chOff x="4357488" y="4224099"/>
            <a:chExt cx="1069421" cy="1065031"/>
          </a:xfrm>
        </p:grpSpPr>
        <p:sp>
          <p:nvSpPr>
            <p:cNvPr id="386" name="Oval 385"/>
            <p:cNvSpPr/>
            <p:nvPr/>
          </p:nvSpPr>
          <p:spPr>
            <a:xfrm>
              <a:off x="4382150" y="4262064"/>
              <a:ext cx="1005840" cy="100584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387" name="Oval 386"/>
            <p:cNvSpPr/>
            <p:nvPr/>
          </p:nvSpPr>
          <p:spPr>
            <a:xfrm>
              <a:off x="4793630" y="4673544"/>
              <a:ext cx="182880" cy="18288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8" name="Oval 387"/>
            <p:cNvSpPr/>
            <p:nvPr/>
          </p:nvSpPr>
          <p:spPr>
            <a:xfrm>
              <a:off x="4610750" y="4490664"/>
              <a:ext cx="548640" cy="5486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389" name="Oval 388"/>
            <p:cNvSpPr/>
            <p:nvPr/>
          </p:nvSpPr>
          <p:spPr>
            <a:xfrm>
              <a:off x="5095474" y="4856424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0" name="Oval 389"/>
            <p:cNvSpPr/>
            <p:nvPr/>
          </p:nvSpPr>
          <p:spPr>
            <a:xfrm>
              <a:off x="4621173" y="4582104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1" name="Group 390"/>
            <p:cNvGrpSpPr/>
            <p:nvPr/>
          </p:nvGrpSpPr>
          <p:grpSpPr>
            <a:xfrm>
              <a:off x="4788152" y="4224099"/>
              <a:ext cx="197191" cy="91440"/>
              <a:chOff x="3784031" y="4416091"/>
              <a:chExt cx="197191" cy="91440"/>
            </a:xfrm>
          </p:grpSpPr>
          <p:sp>
            <p:nvSpPr>
              <p:cNvPr id="401" name="Oval 400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2" name="Oval 401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2" name="Group 391"/>
            <p:cNvGrpSpPr/>
            <p:nvPr/>
          </p:nvGrpSpPr>
          <p:grpSpPr>
            <a:xfrm>
              <a:off x="4793630" y="5197690"/>
              <a:ext cx="197191" cy="91440"/>
              <a:chOff x="3784031" y="4416091"/>
              <a:chExt cx="197191" cy="91440"/>
            </a:xfrm>
          </p:grpSpPr>
          <p:sp>
            <p:nvSpPr>
              <p:cNvPr id="399" name="Oval 398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0" name="Oval 399"/>
              <p:cNvSpPr/>
              <p:nvPr/>
            </p:nvSpPr>
            <p:spPr>
              <a:xfrm>
                <a:off x="3889782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3" name="Group 392"/>
            <p:cNvGrpSpPr/>
            <p:nvPr/>
          </p:nvGrpSpPr>
          <p:grpSpPr>
            <a:xfrm rot="5400000">
              <a:off x="4304612" y="4713178"/>
              <a:ext cx="197192" cy="91440"/>
              <a:chOff x="3784031" y="4416091"/>
              <a:chExt cx="197192" cy="91440"/>
            </a:xfrm>
          </p:grpSpPr>
          <p:sp>
            <p:nvSpPr>
              <p:cNvPr id="397" name="Oval 396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8" name="Oval 397"/>
              <p:cNvSpPr/>
              <p:nvPr/>
            </p:nvSpPr>
            <p:spPr>
              <a:xfrm>
                <a:off x="3889783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4" name="Group 393"/>
            <p:cNvGrpSpPr/>
            <p:nvPr/>
          </p:nvGrpSpPr>
          <p:grpSpPr>
            <a:xfrm rot="5400000">
              <a:off x="5282593" y="4716357"/>
              <a:ext cx="197192" cy="91440"/>
              <a:chOff x="3784031" y="4416091"/>
              <a:chExt cx="197192" cy="91440"/>
            </a:xfrm>
          </p:grpSpPr>
          <p:sp>
            <p:nvSpPr>
              <p:cNvPr id="395" name="Oval 394"/>
              <p:cNvSpPr/>
              <p:nvPr/>
            </p:nvSpPr>
            <p:spPr>
              <a:xfrm>
                <a:off x="3784031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6" name="Oval 395"/>
              <p:cNvSpPr/>
              <p:nvPr/>
            </p:nvSpPr>
            <p:spPr>
              <a:xfrm>
                <a:off x="3889783" y="4416091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124" name="Picture 1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712"/>
            <a:ext cx="12192000" cy="7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7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/>
      <p:bldP spid="197" grpId="0"/>
      <p:bldP spid="198" grpId="0" animBg="1"/>
      <p:bldP spid="199" grpId="0"/>
      <p:bldP spid="219" grpId="0"/>
      <p:bldP spid="220" grpId="0" animBg="1"/>
      <p:bldP spid="221" grpId="0" animBg="1"/>
      <p:bldP spid="25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IKATAN IONIK</a:t>
            </a:r>
            <a:endParaRPr lang="en-US" b="1" dirty="0"/>
          </a:p>
        </p:txBody>
      </p:sp>
      <p:sp>
        <p:nvSpPr>
          <p:cNvPr id="4" name="Up Ribbon 3"/>
          <p:cNvSpPr/>
          <p:nvPr/>
        </p:nvSpPr>
        <p:spPr>
          <a:xfrm rot="19984831">
            <a:off x="-327139" y="157120"/>
            <a:ext cx="1828800" cy="889001"/>
          </a:xfrm>
          <a:prstGeom prst="ribbon2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200" b="1" dirty="0" smtClean="0">
                <a:solidFill>
                  <a:schemeClr val="tx2"/>
                </a:solidFill>
              </a:rPr>
              <a:t>B.</a:t>
            </a:r>
            <a:endParaRPr lang="en-US" sz="4200" b="1" dirty="0">
              <a:solidFill>
                <a:schemeClr val="tx2"/>
              </a:solidFill>
            </a:endParaRPr>
          </a:p>
        </p:txBody>
      </p:sp>
      <p:grpSp>
        <p:nvGrpSpPr>
          <p:cNvPr id="56" name="Google Shape;23019;p82"/>
          <p:cNvGrpSpPr/>
          <p:nvPr/>
        </p:nvGrpSpPr>
        <p:grpSpPr>
          <a:xfrm rot="18900000">
            <a:off x="6438777" y="4266245"/>
            <a:ext cx="548640" cy="640080"/>
            <a:chOff x="3379425" y="1617275"/>
            <a:chExt cx="1090650" cy="1327200"/>
          </a:xfrm>
          <a:solidFill>
            <a:schemeClr val="accent6"/>
          </a:solidFill>
        </p:grpSpPr>
        <p:sp>
          <p:nvSpPr>
            <p:cNvPr id="69" name="Google Shape;23020;p82"/>
            <p:cNvSpPr/>
            <p:nvPr/>
          </p:nvSpPr>
          <p:spPr>
            <a:xfrm>
              <a:off x="3554475" y="1792400"/>
              <a:ext cx="740475" cy="740375"/>
            </a:xfrm>
            <a:custGeom>
              <a:avLst/>
              <a:gdLst/>
              <a:ahLst/>
              <a:cxnLst/>
              <a:rect l="l" t="t" r="r" b="b"/>
              <a:pathLst>
                <a:path w="29619" h="29615" extrusionOk="0">
                  <a:moveTo>
                    <a:pt x="14809" y="1"/>
                  </a:moveTo>
                  <a:cubicBezTo>
                    <a:pt x="6631" y="1"/>
                    <a:pt x="0" y="6631"/>
                    <a:pt x="0" y="14809"/>
                  </a:cubicBezTo>
                  <a:cubicBezTo>
                    <a:pt x="0" y="22988"/>
                    <a:pt x="6631" y="29615"/>
                    <a:pt x="14809" y="29615"/>
                  </a:cubicBezTo>
                  <a:cubicBezTo>
                    <a:pt x="22987" y="29615"/>
                    <a:pt x="29618" y="22988"/>
                    <a:pt x="29618" y="14809"/>
                  </a:cubicBezTo>
                  <a:cubicBezTo>
                    <a:pt x="29618" y="6631"/>
                    <a:pt x="22987" y="1"/>
                    <a:pt x="148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23021;p82"/>
            <p:cNvSpPr/>
            <p:nvPr/>
          </p:nvSpPr>
          <p:spPr>
            <a:xfrm>
              <a:off x="3379425" y="1617275"/>
              <a:ext cx="1090650" cy="1273950"/>
            </a:xfrm>
            <a:custGeom>
              <a:avLst/>
              <a:gdLst/>
              <a:ahLst/>
              <a:cxnLst/>
              <a:rect l="l" t="t" r="r" b="b"/>
              <a:pathLst>
                <a:path w="43626" h="50958" extrusionOk="0">
                  <a:moveTo>
                    <a:pt x="21811" y="0"/>
                  </a:moveTo>
                  <a:cubicBezTo>
                    <a:pt x="9785" y="0"/>
                    <a:pt x="0" y="9788"/>
                    <a:pt x="0" y="21814"/>
                  </a:cubicBezTo>
                  <a:cubicBezTo>
                    <a:pt x="8" y="22289"/>
                    <a:pt x="401" y="22672"/>
                    <a:pt x="876" y="22672"/>
                  </a:cubicBezTo>
                  <a:cubicBezTo>
                    <a:pt x="1355" y="22672"/>
                    <a:pt x="1744" y="22289"/>
                    <a:pt x="1755" y="21814"/>
                  </a:cubicBezTo>
                  <a:cubicBezTo>
                    <a:pt x="1755" y="10757"/>
                    <a:pt x="10754" y="1755"/>
                    <a:pt x="21811" y="1755"/>
                  </a:cubicBezTo>
                  <a:cubicBezTo>
                    <a:pt x="32869" y="1755"/>
                    <a:pt x="41867" y="10753"/>
                    <a:pt x="41867" y="21814"/>
                  </a:cubicBezTo>
                  <a:cubicBezTo>
                    <a:pt x="41871" y="32872"/>
                    <a:pt x="32869" y="41870"/>
                    <a:pt x="21811" y="41870"/>
                  </a:cubicBezTo>
                  <a:cubicBezTo>
                    <a:pt x="21329" y="41870"/>
                    <a:pt x="20932" y="42263"/>
                    <a:pt x="20935" y="42750"/>
                  </a:cubicBezTo>
                  <a:lnTo>
                    <a:pt x="20935" y="50957"/>
                  </a:lnTo>
                  <a:lnTo>
                    <a:pt x="22691" y="50942"/>
                  </a:lnTo>
                  <a:lnTo>
                    <a:pt x="22691" y="43610"/>
                  </a:lnTo>
                  <a:cubicBezTo>
                    <a:pt x="34312" y="43147"/>
                    <a:pt x="43626" y="33547"/>
                    <a:pt x="43626" y="21814"/>
                  </a:cubicBezTo>
                  <a:cubicBezTo>
                    <a:pt x="43626" y="9785"/>
                    <a:pt x="33841" y="0"/>
                    <a:pt x="218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23022;p82"/>
            <p:cNvSpPr/>
            <p:nvPr/>
          </p:nvSpPr>
          <p:spPr>
            <a:xfrm>
              <a:off x="3775050" y="2771175"/>
              <a:ext cx="300875" cy="173300"/>
            </a:xfrm>
            <a:custGeom>
              <a:avLst/>
              <a:gdLst/>
              <a:ahLst/>
              <a:cxnLst/>
              <a:rect l="l" t="t" r="r" b="b"/>
              <a:pathLst>
                <a:path w="12035" h="6932" extrusionOk="0">
                  <a:moveTo>
                    <a:pt x="11087" y="1"/>
                  </a:moveTo>
                  <a:cubicBezTo>
                    <a:pt x="10861" y="1"/>
                    <a:pt x="10636" y="87"/>
                    <a:pt x="10465" y="260"/>
                  </a:cubicBezTo>
                  <a:lnTo>
                    <a:pt x="6866" y="3859"/>
                  </a:lnTo>
                  <a:lnTo>
                    <a:pt x="5979" y="4742"/>
                  </a:lnTo>
                  <a:lnTo>
                    <a:pt x="5110" y="3874"/>
                  </a:lnTo>
                  <a:lnTo>
                    <a:pt x="1496" y="260"/>
                  </a:lnTo>
                  <a:cubicBezTo>
                    <a:pt x="1342" y="153"/>
                    <a:pt x="1166" y="102"/>
                    <a:pt x="990" y="102"/>
                  </a:cubicBezTo>
                  <a:cubicBezTo>
                    <a:pt x="731" y="102"/>
                    <a:pt x="475" y="214"/>
                    <a:pt x="298" y="427"/>
                  </a:cubicBezTo>
                  <a:cubicBezTo>
                    <a:pt x="1" y="783"/>
                    <a:pt x="23" y="1306"/>
                    <a:pt x="350" y="1636"/>
                  </a:cubicBezTo>
                  <a:lnTo>
                    <a:pt x="5389" y="6675"/>
                  </a:lnTo>
                  <a:cubicBezTo>
                    <a:pt x="5559" y="6846"/>
                    <a:pt x="5784" y="6931"/>
                    <a:pt x="6009" y="6931"/>
                  </a:cubicBezTo>
                  <a:cubicBezTo>
                    <a:pt x="6234" y="6931"/>
                    <a:pt x="6459" y="6846"/>
                    <a:pt x="6632" y="6675"/>
                  </a:cubicBezTo>
                  <a:lnTo>
                    <a:pt x="11667" y="1636"/>
                  </a:lnTo>
                  <a:cubicBezTo>
                    <a:pt x="12016" y="1250"/>
                    <a:pt x="12034" y="668"/>
                    <a:pt x="11712" y="260"/>
                  </a:cubicBezTo>
                  <a:cubicBezTo>
                    <a:pt x="11539" y="87"/>
                    <a:pt x="11313" y="1"/>
                    <a:pt x="110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" name="Google Shape;23023;p82"/>
          <p:cNvGrpSpPr/>
          <p:nvPr/>
        </p:nvGrpSpPr>
        <p:grpSpPr>
          <a:xfrm rot="18900000">
            <a:off x="7076678" y="1839833"/>
            <a:ext cx="548640" cy="640080"/>
            <a:chOff x="2332275" y="1617275"/>
            <a:chExt cx="1090775" cy="1327200"/>
          </a:xfrm>
          <a:solidFill>
            <a:schemeClr val="accent4"/>
          </a:solidFill>
        </p:grpSpPr>
        <p:sp>
          <p:nvSpPr>
            <p:cNvPr id="66" name="Google Shape;23024;p82"/>
            <p:cNvSpPr/>
            <p:nvPr/>
          </p:nvSpPr>
          <p:spPr>
            <a:xfrm>
              <a:off x="2507425" y="1792400"/>
              <a:ext cx="740375" cy="740375"/>
            </a:xfrm>
            <a:custGeom>
              <a:avLst/>
              <a:gdLst/>
              <a:ahLst/>
              <a:cxnLst/>
              <a:rect l="l" t="t" r="r" b="b"/>
              <a:pathLst>
                <a:path w="29615" h="29615" extrusionOk="0">
                  <a:moveTo>
                    <a:pt x="14810" y="1"/>
                  </a:moveTo>
                  <a:cubicBezTo>
                    <a:pt x="6631" y="1"/>
                    <a:pt x="1" y="6631"/>
                    <a:pt x="1" y="14809"/>
                  </a:cubicBezTo>
                  <a:cubicBezTo>
                    <a:pt x="1" y="22988"/>
                    <a:pt x="6631" y="29615"/>
                    <a:pt x="14810" y="29615"/>
                  </a:cubicBezTo>
                  <a:cubicBezTo>
                    <a:pt x="22988" y="29615"/>
                    <a:pt x="29615" y="22988"/>
                    <a:pt x="29615" y="14809"/>
                  </a:cubicBezTo>
                  <a:cubicBezTo>
                    <a:pt x="29615" y="6631"/>
                    <a:pt x="22988" y="1"/>
                    <a:pt x="148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23025;p82"/>
            <p:cNvSpPr/>
            <p:nvPr/>
          </p:nvSpPr>
          <p:spPr>
            <a:xfrm>
              <a:off x="2332275" y="1617275"/>
              <a:ext cx="1090775" cy="1273950"/>
            </a:xfrm>
            <a:custGeom>
              <a:avLst/>
              <a:gdLst/>
              <a:ahLst/>
              <a:cxnLst/>
              <a:rect l="l" t="t" r="r" b="b"/>
              <a:pathLst>
                <a:path w="43631" h="50958" extrusionOk="0">
                  <a:moveTo>
                    <a:pt x="21816" y="0"/>
                  </a:moveTo>
                  <a:cubicBezTo>
                    <a:pt x="9786" y="0"/>
                    <a:pt x="1" y="9788"/>
                    <a:pt x="1" y="21814"/>
                  </a:cubicBezTo>
                  <a:cubicBezTo>
                    <a:pt x="12" y="22289"/>
                    <a:pt x="402" y="22672"/>
                    <a:pt x="880" y="22672"/>
                  </a:cubicBezTo>
                  <a:cubicBezTo>
                    <a:pt x="1355" y="22672"/>
                    <a:pt x="1745" y="22289"/>
                    <a:pt x="1756" y="21814"/>
                  </a:cubicBezTo>
                  <a:cubicBezTo>
                    <a:pt x="1756" y="10757"/>
                    <a:pt x="10754" y="1755"/>
                    <a:pt x="21812" y="1755"/>
                  </a:cubicBezTo>
                  <a:cubicBezTo>
                    <a:pt x="32869" y="1755"/>
                    <a:pt x="41871" y="10753"/>
                    <a:pt x="41871" y="21814"/>
                  </a:cubicBezTo>
                  <a:cubicBezTo>
                    <a:pt x="41871" y="32872"/>
                    <a:pt x="32873" y="41870"/>
                    <a:pt x="21816" y="41870"/>
                  </a:cubicBezTo>
                  <a:cubicBezTo>
                    <a:pt x="21329" y="41870"/>
                    <a:pt x="20936" y="42263"/>
                    <a:pt x="20936" y="42750"/>
                  </a:cubicBezTo>
                  <a:lnTo>
                    <a:pt x="20936" y="50957"/>
                  </a:lnTo>
                  <a:lnTo>
                    <a:pt x="22691" y="50942"/>
                  </a:lnTo>
                  <a:lnTo>
                    <a:pt x="22691" y="43610"/>
                  </a:lnTo>
                  <a:cubicBezTo>
                    <a:pt x="34317" y="43147"/>
                    <a:pt x="43630" y="33547"/>
                    <a:pt x="43627" y="21814"/>
                  </a:cubicBezTo>
                  <a:cubicBezTo>
                    <a:pt x="43627" y="9785"/>
                    <a:pt x="33842" y="0"/>
                    <a:pt x="218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23026;p82"/>
            <p:cNvSpPr/>
            <p:nvPr/>
          </p:nvSpPr>
          <p:spPr>
            <a:xfrm>
              <a:off x="2727925" y="2771175"/>
              <a:ext cx="300950" cy="173300"/>
            </a:xfrm>
            <a:custGeom>
              <a:avLst/>
              <a:gdLst/>
              <a:ahLst/>
              <a:cxnLst/>
              <a:rect l="l" t="t" r="r" b="b"/>
              <a:pathLst>
                <a:path w="12038" h="6932" extrusionOk="0">
                  <a:moveTo>
                    <a:pt x="11088" y="1"/>
                  </a:moveTo>
                  <a:cubicBezTo>
                    <a:pt x="10863" y="1"/>
                    <a:pt x="10637" y="87"/>
                    <a:pt x="10465" y="260"/>
                  </a:cubicBezTo>
                  <a:lnTo>
                    <a:pt x="6869" y="3859"/>
                  </a:lnTo>
                  <a:lnTo>
                    <a:pt x="5982" y="4742"/>
                  </a:lnTo>
                  <a:lnTo>
                    <a:pt x="5110" y="3874"/>
                  </a:lnTo>
                  <a:lnTo>
                    <a:pt x="1496" y="260"/>
                  </a:lnTo>
                  <a:cubicBezTo>
                    <a:pt x="1342" y="153"/>
                    <a:pt x="1165" y="102"/>
                    <a:pt x="990" y="102"/>
                  </a:cubicBezTo>
                  <a:cubicBezTo>
                    <a:pt x="731" y="102"/>
                    <a:pt x="475" y="214"/>
                    <a:pt x="297" y="427"/>
                  </a:cubicBezTo>
                  <a:cubicBezTo>
                    <a:pt x="1" y="783"/>
                    <a:pt x="27" y="1306"/>
                    <a:pt x="353" y="1636"/>
                  </a:cubicBezTo>
                  <a:lnTo>
                    <a:pt x="5388" y="6675"/>
                  </a:lnTo>
                  <a:cubicBezTo>
                    <a:pt x="5561" y="6846"/>
                    <a:pt x="5785" y="6931"/>
                    <a:pt x="6010" y="6931"/>
                  </a:cubicBezTo>
                  <a:cubicBezTo>
                    <a:pt x="6234" y="6931"/>
                    <a:pt x="6459" y="6846"/>
                    <a:pt x="6632" y="6675"/>
                  </a:cubicBezTo>
                  <a:lnTo>
                    <a:pt x="11667" y="1636"/>
                  </a:lnTo>
                  <a:cubicBezTo>
                    <a:pt x="12019" y="1250"/>
                    <a:pt x="12038" y="668"/>
                    <a:pt x="11711" y="260"/>
                  </a:cubicBezTo>
                  <a:cubicBezTo>
                    <a:pt x="11539" y="87"/>
                    <a:pt x="11313" y="1"/>
                    <a:pt x="110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" name="Google Shape;23027;p82"/>
          <p:cNvGrpSpPr/>
          <p:nvPr/>
        </p:nvGrpSpPr>
        <p:grpSpPr>
          <a:xfrm rot="18900000">
            <a:off x="207582" y="4280485"/>
            <a:ext cx="548640" cy="640080"/>
            <a:chOff x="1285250" y="1617275"/>
            <a:chExt cx="1090650" cy="1327200"/>
          </a:xfrm>
          <a:solidFill>
            <a:schemeClr val="accent2"/>
          </a:solidFill>
        </p:grpSpPr>
        <p:sp>
          <p:nvSpPr>
            <p:cNvPr id="63" name="Google Shape;23028;p82"/>
            <p:cNvSpPr/>
            <p:nvPr/>
          </p:nvSpPr>
          <p:spPr>
            <a:xfrm>
              <a:off x="1460300" y="1792400"/>
              <a:ext cx="740475" cy="740375"/>
            </a:xfrm>
            <a:custGeom>
              <a:avLst/>
              <a:gdLst/>
              <a:ahLst/>
              <a:cxnLst/>
              <a:rect l="l" t="t" r="r" b="b"/>
              <a:pathLst>
                <a:path w="29619" h="29615" extrusionOk="0">
                  <a:moveTo>
                    <a:pt x="14809" y="1"/>
                  </a:moveTo>
                  <a:cubicBezTo>
                    <a:pt x="6631" y="1"/>
                    <a:pt x="0" y="6631"/>
                    <a:pt x="0" y="14809"/>
                  </a:cubicBezTo>
                  <a:cubicBezTo>
                    <a:pt x="0" y="22988"/>
                    <a:pt x="6631" y="29615"/>
                    <a:pt x="14809" y="29615"/>
                  </a:cubicBezTo>
                  <a:cubicBezTo>
                    <a:pt x="22987" y="29615"/>
                    <a:pt x="29618" y="22988"/>
                    <a:pt x="29618" y="14809"/>
                  </a:cubicBezTo>
                  <a:cubicBezTo>
                    <a:pt x="29618" y="6631"/>
                    <a:pt x="22987" y="1"/>
                    <a:pt x="148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23029;p82"/>
            <p:cNvSpPr/>
            <p:nvPr/>
          </p:nvSpPr>
          <p:spPr>
            <a:xfrm>
              <a:off x="1285250" y="1617275"/>
              <a:ext cx="1090650" cy="1273950"/>
            </a:xfrm>
            <a:custGeom>
              <a:avLst/>
              <a:gdLst/>
              <a:ahLst/>
              <a:cxnLst/>
              <a:rect l="l" t="t" r="r" b="b"/>
              <a:pathLst>
                <a:path w="43626" h="50958" extrusionOk="0">
                  <a:moveTo>
                    <a:pt x="21811" y="0"/>
                  </a:moveTo>
                  <a:cubicBezTo>
                    <a:pt x="9785" y="0"/>
                    <a:pt x="0" y="9788"/>
                    <a:pt x="0" y="21814"/>
                  </a:cubicBezTo>
                  <a:cubicBezTo>
                    <a:pt x="8" y="22289"/>
                    <a:pt x="401" y="22672"/>
                    <a:pt x="876" y="22672"/>
                  </a:cubicBezTo>
                  <a:cubicBezTo>
                    <a:pt x="1355" y="22672"/>
                    <a:pt x="1744" y="22289"/>
                    <a:pt x="1755" y="21814"/>
                  </a:cubicBezTo>
                  <a:cubicBezTo>
                    <a:pt x="1755" y="10757"/>
                    <a:pt x="10754" y="1755"/>
                    <a:pt x="21811" y="1755"/>
                  </a:cubicBezTo>
                  <a:cubicBezTo>
                    <a:pt x="32869" y="1755"/>
                    <a:pt x="41867" y="10753"/>
                    <a:pt x="41867" y="21814"/>
                  </a:cubicBezTo>
                  <a:cubicBezTo>
                    <a:pt x="41871" y="32872"/>
                    <a:pt x="32869" y="41870"/>
                    <a:pt x="21811" y="41870"/>
                  </a:cubicBezTo>
                  <a:cubicBezTo>
                    <a:pt x="21329" y="41870"/>
                    <a:pt x="20932" y="42263"/>
                    <a:pt x="20936" y="42750"/>
                  </a:cubicBezTo>
                  <a:lnTo>
                    <a:pt x="20936" y="50957"/>
                  </a:lnTo>
                  <a:lnTo>
                    <a:pt x="22691" y="50942"/>
                  </a:lnTo>
                  <a:lnTo>
                    <a:pt x="22691" y="43610"/>
                  </a:lnTo>
                  <a:cubicBezTo>
                    <a:pt x="34312" y="43147"/>
                    <a:pt x="43626" y="33547"/>
                    <a:pt x="43626" y="21814"/>
                  </a:cubicBezTo>
                  <a:cubicBezTo>
                    <a:pt x="43626" y="9785"/>
                    <a:pt x="33841" y="0"/>
                    <a:pt x="218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23030;p82"/>
            <p:cNvSpPr/>
            <p:nvPr/>
          </p:nvSpPr>
          <p:spPr>
            <a:xfrm>
              <a:off x="1680900" y="2771175"/>
              <a:ext cx="300850" cy="173300"/>
            </a:xfrm>
            <a:custGeom>
              <a:avLst/>
              <a:gdLst/>
              <a:ahLst/>
              <a:cxnLst/>
              <a:rect l="l" t="t" r="r" b="b"/>
              <a:pathLst>
                <a:path w="12034" h="6932" extrusionOk="0">
                  <a:moveTo>
                    <a:pt x="11086" y="1"/>
                  </a:moveTo>
                  <a:cubicBezTo>
                    <a:pt x="10860" y="1"/>
                    <a:pt x="10635" y="87"/>
                    <a:pt x="10464" y="260"/>
                  </a:cubicBezTo>
                  <a:lnTo>
                    <a:pt x="6865" y="3859"/>
                  </a:lnTo>
                  <a:lnTo>
                    <a:pt x="5978" y="4742"/>
                  </a:lnTo>
                  <a:lnTo>
                    <a:pt x="5110" y="3874"/>
                  </a:lnTo>
                  <a:lnTo>
                    <a:pt x="1495" y="260"/>
                  </a:lnTo>
                  <a:cubicBezTo>
                    <a:pt x="1341" y="153"/>
                    <a:pt x="1165" y="102"/>
                    <a:pt x="989" y="102"/>
                  </a:cubicBezTo>
                  <a:cubicBezTo>
                    <a:pt x="730" y="102"/>
                    <a:pt x="474" y="214"/>
                    <a:pt x="297" y="427"/>
                  </a:cubicBezTo>
                  <a:cubicBezTo>
                    <a:pt x="0" y="783"/>
                    <a:pt x="22" y="1306"/>
                    <a:pt x="349" y="1636"/>
                  </a:cubicBezTo>
                  <a:lnTo>
                    <a:pt x="5388" y="6675"/>
                  </a:lnTo>
                  <a:cubicBezTo>
                    <a:pt x="5559" y="6846"/>
                    <a:pt x="5783" y="6931"/>
                    <a:pt x="6008" y="6931"/>
                  </a:cubicBezTo>
                  <a:cubicBezTo>
                    <a:pt x="6233" y="6931"/>
                    <a:pt x="6458" y="6846"/>
                    <a:pt x="6631" y="6675"/>
                  </a:cubicBezTo>
                  <a:lnTo>
                    <a:pt x="11666" y="1636"/>
                  </a:lnTo>
                  <a:cubicBezTo>
                    <a:pt x="12015" y="1250"/>
                    <a:pt x="12034" y="668"/>
                    <a:pt x="11711" y="260"/>
                  </a:cubicBezTo>
                  <a:cubicBezTo>
                    <a:pt x="11538" y="87"/>
                    <a:pt x="11312" y="1"/>
                    <a:pt x="110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" name="Google Shape;23031;p82"/>
          <p:cNvGrpSpPr/>
          <p:nvPr/>
        </p:nvGrpSpPr>
        <p:grpSpPr>
          <a:xfrm rot="18900000">
            <a:off x="827449" y="1842870"/>
            <a:ext cx="548640" cy="640080"/>
            <a:chOff x="238125" y="1617275"/>
            <a:chExt cx="1090750" cy="1327200"/>
          </a:xfrm>
          <a:solidFill>
            <a:schemeClr val="tx2"/>
          </a:solidFill>
        </p:grpSpPr>
        <p:sp>
          <p:nvSpPr>
            <p:cNvPr id="60" name="Google Shape;23032;p82"/>
            <p:cNvSpPr/>
            <p:nvPr/>
          </p:nvSpPr>
          <p:spPr>
            <a:xfrm>
              <a:off x="413250" y="1792400"/>
              <a:ext cx="740375" cy="740375"/>
            </a:xfrm>
            <a:custGeom>
              <a:avLst/>
              <a:gdLst/>
              <a:ahLst/>
              <a:cxnLst/>
              <a:rect l="l" t="t" r="r" b="b"/>
              <a:pathLst>
                <a:path w="29615" h="29615" extrusionOk="0">
                  <a:moveTo>
                    <a:pt x="14810" y="1"/>
                  </a:moveTo>
                  <a:cubicBezTo>
                    <a:pt x="6631" y="1"/>
                    <a:pt x="1" y="6631"/>
                    <a:pt x="1" y="14809"/>
                  </a:cubicBezTo>
                  <a:cubicBezTo>
                    <a:pt x="1" y="22988"/>
                    <a:pt x="6631" y="29615"/>
                    <a:pt x="14810" y="29615"/>
                  </a:cubicBezTo>
                  <a:cubicBezTo>
                    <a:pt x="22988" y="29615"/>
                    <a:pt x="29615" y="22988"/>
                    <a:pt x="29615" y="14809"/>
                  </a:cubicBezTo>
                  <a:cubicBezTo>
                    <a:pt x="29615" y="6631"/>
                    <a:pt x="22988" y="1"/>
                    <a:pt x="148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23033;p82"/>
            <p:cNvSpPr/>
            <p:nvPr/>
          </p:nvSpPr>
          <p:spPr>
            <a:xfrm>
              <a:off x="238125" y="1617275"/>
              <a:ext cx="1090750" cy="1273950"/>
            </a:xfrm>
            <a:custGeom>
              <a:avLst/>
              <a:gdLst/>
              <a:ahLst/>
              <a:cxnLst/>
              <a:rect l="l" t="t" r="r" b="b"/>
              <a:pathLst>
                <a:path w="43630" h="50958" extrusionOk="0">
                  <a:moveTo>
                    <a:pt x="21815" y="0"/>
                  </a:moveTo>
                  <a:cubicBezTo>
                    <a:pt x="9785" y="0"/>
                    <a:pt x="0" y="9788"/>
                    <a:pt x="0" y="21814"/>
                  </a:cubicBezTo>
                  <a:cubicBezTo>
                    <a:pt x="11" y="22289"/>
                    <a:pt x="401" y="22672"/>
                    <a:pt x="879" y="22672"/>
                  </a:cubicBezTo>
                  <a:cubicBezTo>
                    <a:pt x="1354" y="22672"/>
                    <a:pt x="1744" y="22289"/>
                    <a:pt x="1755" y="21814"/>
                  </a:cubicBezTo>
                  <a:cubicBezTo>
                    <a:pt x="1755" y="10757"/>
                    <a:pt x="10753" y="1755"/>
                    <a:pt x="21811" y="1755"/>
                  </a:cubicBezTo>
                  <a:cubicBezTo>
                    <a:pt x="32869" y="1755"/>
                    <a:pt x="41870" y="10753"/>
                    <a:pt x="41870" y="21814"/>
                  </a:cubicBezTo>
                  <a:cubicBezTo>
                    <a:pt x="41870" y="32872"/>
                    <a:pt x="32872" y="41870"/>
                    <a:pt x="21815" y="41870"/>
                  </a:cubicBezTo>
                  <a:cubicBezTo>
                    <a:pt x="21329" y="41870"/>
                    <a:pt x="20935" y="42263"/>
                    <a:pt x="20935" y="42750"/>
                  </a:cubicBezTo>
                  <a:lnTo>
                    <a:pt x="20935" y="50957"/>
                  </a:lnTo>
                  <a:lnTo>
                    <a:pt x="22694" y="50942"/>
                  </a:lnTo>
                  <a:lnTo>
                    <a:pt x="22694" y="43610"/>
                  </a:lnTo>
                  <a:cubicBezTo>
                    <a:pt x="34316" y="43147"/>
                    <a:pt x="43629" y="33547"/>
                    <a:pt x="43626" y="21814"/>
                  </a:cubicBezTo>
                  <a:cubicBezTo>
                    <a:pt x="43626" y="9785"/>
                    <a:pt x="33841" y="0"/>
                    <a:pt x="218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23034;p82"/>
            <p:cNvSpPr/>
            <p:nvPr/>
          </p:nvSpPr>
          <p:spPr>
            <a:xfrm>
              <a:off x="633750" y="2771175"/>
              <a:ext cx="300950" cy="173300"/>
            </a:xfrm>
            <a:custGeom>
              <a:avLst/>
              <a:gdLst/>
              <a:ahLst/>
              <a:cxnLst/>
              <a:rect l="l" t="t" r="r" b="b"/>
              <a:pathLst>
                <a:path w="12038" h="6932" extrusionOk="0">
                  <a:moveTo>
                    <a:pt x="11088" y="1"/>
                  </a:moveTo>
                  <a:cubicBezTo>
                    <a:pt x="10863" y="1"/>
                    <a:pt x="10637" y="87"/>
                    <a:pt x="10465" y="260"/>
                  </a:cubicBezTo>
                  <a:lnTo>
                    <a:pt x="6869" y="3859"/>
                  </a:lnTo>
                  <a:lnTo>
                    <a:pt x="5982" y="4742"/>
                  </a:lnTo>
                  <a:lnTo>
                    <a:pt x="5110" y="3874"/>
                  </a:lnTo>
                  <a:lnTo>
                    <a:pt x="1496" y="260"/>
                  </a:lnTo>
                  <a:cubicBezTo>
                    <a:pt x="1342" y="153"/>
                    <a:pt x="1165" y="102"/>
                    <a:pt x="990" y="102"/>
                  </a:cubicBezTo>
                  <a:cubicBezTo>
                    <a:pt x="731" y="102"/>
                    <a:pt x="475" y="214"/>
                    <a:pt x="298" y="427"/>
                  </a:cubicBezTo>
                  <a:cubicBezTo>
                    <a:pt x="1" y="783"/>
                    <a:pt x="27" y="1306"/>
                    <a:pt x="353" y="1636"/>
                  </a:cubicBezTo>
                  <a:lnTo>
                    <a:pt x="5389" y="6675"/>
                  </a:lnTo>
                  <a:cubicBezTo>
                    <a:pt x="5561" y="6846"/>
                    <a:pt x="5786" y="6931"/>
                    <a:pt x="6010" y="6931"/>
                  </a:cubicBezTo>
                  <a:cubicBezTo>
                    <a:pt x="6235" y="6931"/>
                    <a:pt x="6459" y="6846"/>
                    <a:pt x="6632" y="6675"/>
                  </a:cubicBezTo>
                  <a:lnTo>
                    <a:pt x="11667" y="1636"/>
                  </a:lnTo>
                  <a:cubicBezTo>
                    <a:pt x="12019" y="1250"/>
                    <a:pt x="12038" y="668"/>
                    <a:pt x="11711" y="260"/>
                  </a:cubicBezTo>
                  <a:cubicBezTo>
                    <a:pt x="11539" y="87"/>
                    <a:pt x="11313" y="1"/>
                    <a:pt x="110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485CB96D-CC76-46EA-8004-8FBF42F18D95}"/>
              </a:ext>
            </a:extLst>
          </p:cNvPr>
          <p:cNvGrpSpPr/>
          <p:nvPr/>
        </p:nvGrpSpPr>
        <p:grpSpPr>
          <a:xfrm>
            <a:off x="178230" y="2018909"/>
            <a:ext cx="5394882" cy="1533728"/>
            <a:chOff x="2545583" y="4283313"/>
            <a:chExt cx="1496823" cy="1166218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DDFBD37E-F84E-4E72-9081-BB1C03953355}"/>
                </a:ext>
              </a:extLst>
            </p:cNvPr>
            <p:cNvSpPr txBox="1"/>
            <p:nvPr/>
          </p:nvSpPr>
          <p:spPr>
            <a:xfrm>
              <a:off x="2545583" y="4607031"/>
              <a:ext cx="1496823" cy="8425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2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Apabila</a:t>
              </a:r>
              <a:r>
                <a:rPr lang="en-US" altLang="ko-KR" sz="2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Kristal </a:t>
              </a:r>
              <a:r>
                <a:rPr lang="en-US" altLang="ko-KR" sz="22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senyawa</a:t>
              </a:r>
              <a:r>
                <a:rPr lang="en-US" altLang="ko-KR" sz="2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ionik</a:t>
              </a:r>
              <a:r>
                <a:rPr lang="en-US" altLang="ko-KR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dipukul</a:t>
              </a:r>
              <a:r>
                <a:rPr lang="en-US" altLang="ko-KR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akan</a:t>
              </a:r>
              <a:r>
                <a:rPr lang="en-US" altLang="ko-KR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terjadi</a:t>
              </a:r>
              <a:r>
                <a:rPr lang="en-US" altLang="ko-KR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b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pergeseran</a:t>
              </a:r>
              <a:r>
                <a:rPr lang="en-US" altLang="ko-KR" sz="2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b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posisi</a:t>
              </a:r>
              <a:r>
                <a:rPr lang="en-US" altLang="ko-KR" sz="2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ion </a:t>
              </a:r>
              <a:r>
                <a:rPr lang="en-US" altLang="ko-KR" sz="2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positif</a:t>
              </a:r>
              <a:r>
                <a:rPr lang="en-US" altLang="ko-KR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dan</a:t>
              </a:r>
              <a:r>
                <a:rPr lang="en-US" altLang="ko-KR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ion </a:t>
              </a:r>
              <a:r>
                <a:rPr lang="en-US" altLang="ko-KR" sz="22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negatif</a:t>
              </a:r>
              <a:r>
                <a:rPr lang="en-US" altLang="ko-KR" sz="2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. </a:t>
              </a:r>
              <a:endParaRPr lang="ko-KR" altLang="en-US" sz="2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366768FB-E35F-4598-AF40-BDD4AA006032}"/>
                </a:ext>
              </a:extLst>
            </p:cNvPr>
            <p:cNvSpPr txBox="1"/>
            <p:nvPr/>
          </p:nvSpPr>
          <p:spPr>
            <a:xfrm>
              <a:off x="2545583" y="4283313"/>
              <a:ext cx="1496377" cy="3276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200" b="1" dirty="0" smtClean="0">
                  <a:solidFill>
                    <a:schemeClr val="tx2"/>
                  </a:solidFill>
                  <a:cs typeface="Arial" pitchFamily="34" charset="0"/>
                </a:rPr>
                <a:t>Kristal </a:t>
              </a:r>
              <a:r>
                <a:rPr lang="en-US" altLang="ko-KR" sz="2200" b="1" dirty="0" err="1" smtClean="0">
                  <a:solidFill>
                    <a:schemeClr val="tx2"/>
                  </a:solidFill>
                  <a:cs typeface="Arial" pitchFamily="34" charset="0"/>
                </a:rPr>
                <a:t>keras</a:t>
              </a:r>
              <a:r>
                <a:rPr lang="en-US" altLang="ko-KR" sz="2200" b="1" dirty="0" smtClean="0">
                  <a:solidFill>
                    <a:schemeClr val="tx2"/>
                  </a:solidFill>
                  <a:cs typeface="Arial" pitchFamily="34" charset="0"/>
                </a:rPr>
                <a:t> </a:t>
              </a:r>
              <a:r>
                <a:rPr lang="en-US" altLang="ko-KR" sz="2200" b="1" dirty="0" err="1" smtClean="0">
                  <a:solidFill>
                    <a:schemeClr val="tx2"/>
                  </a:solidFill>
                  <a:cs typeface="Arial" pitchFamily="34" charset="0"/>
                </a:rPr>
                <a:t>tetapi</a:t>
              </a:r>
              <a:r>
                <a:rPr lang="en-US" altLang="ko-KR" sz="2200" b="1" dirty="0" smtClean="0">
                  <a:solidFill>
                    <a:schemeClr val="tx2"/>
                  </a:solidFill>
                  <a:cs typeface="Arial" pitchFamily="34" charset="0"/>
                </a:rPr>
                <a:t> </a:t>
              </a:r>
              <a:r>
                <a:rPr lang="en-US" altLang="ko-KR" sz="2200" b="1" dirty="0" err="1" smtClean="0">
                  <a:solidFill>
                    <a:schemeClr val="tx2"/>
                  </a:solidFill>
                  <a:cs typeface="Arial" pitchFamily="34" charset="0"/>
                </a:rPr>
                <a:t>rapuh</a:t>
              </a:r>
              <a:endParaRPr lang="ko-KR" altLang="en-US" sz="2200" b="1" dirty="0">
                <a:solidFill>
                  <a:schemeClr val="tx2"/>
                </a:solidFill>
                <a:cs typeface="Arial" pitchFamily="34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485CB96D-CC76-46EA-8004-8FBF42F18D95}"/>
              </a:ext>
            </a:extLst>
          </p:cNvPr>
          <p:cNvGrpSpPr/>
          <p:nvPr/>
        </p:nvGrpSpPr>
        <p:grpSpPr>
          <a:xfrm>
            <a:off x="178230" y="4539780"/>
            <a:ext cx="5393275" cy="1492704"/>
            <a:chOff x="2551706" y="4283314"/>
            <a:chExt cx="1338336" cy="1135027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DDFBD37E-F84E-4E72-9081-BB1C03953355}"/>
                </a:ext>
              </a:extLst>
            </p:cNvPr>
            <p:cNvSpPr txBox="1"/>
            <p:nvPr/>
          </p:nvSpPr>
          <p:spPr>
            <a:xfrm>
              <a:off x="2551706" y="4575839"/>
              <a:ext cx="1338336" cy="8425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Hal </a:t>
              </a:r>
              <a:r>
                <a:rPr lang="en-US" altLang="ko-KR" sz="22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ini</a:t>
              </a:r>
              <a:r>
                <a:rPr lang="en-US" altLang="ko-KR" sz="2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dikarenakan</a:t>
              </a:r>
              <a:r>
                <a:rPr lang="en-US" altLang="ko-KR" sz="2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b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ikatan</a:t>
              </a:r>
              <a:r>
                <a:rPr lang="en-US" altLang="ko-KR" sz="2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ionik</a:t>
              </a:r>
              <a:r>
                <a:rPr lang="en-US" altLang="ko-KR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relatif</a:t>
              </a:r>
              <a:r>
                <a:rPr lang="en-US" altLang="ko-KR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kuat</a:t>
              </a:r>
              <a:r>
                <a:rPr lang="en-US" altLang="ko-KR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dari</a:t>
              </a:r>
              <a:r>
                <a:rPr lang="en-US" altLang="ko-KR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gaya</a:t>
              </a:r>
              <a:r>
                <a:rPr lang="en-US" altLang="ko-KR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elektrostatik</a:t>
              </a:r>
              <a:r>
                <a:rPr lang="en-US" altLang="ko-KR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yang </a:t>
              </a:r>
              <a:r>
                <a:rPr lang="en-US" altLang="ko-KR" sz="2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ditimbulkan</a:t>
              </a:r>
              <a:r>
                <a:rPr lang="en-US" altLang="ko-KR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antara</a:t>
              </a:r>
              <a:r>
                <a:rPr lang="en-US" altLang="ko-KR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ion </a:t>
              </a:r>
              <a:r>
                <a:rPr lang="en-US" altLang="ko-KR" sz="2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positif</a:t>
              </a:r>
              <a:r>
                <a:rPr lang="en-US" altLang="ko-KR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dan</a:t>
              </a:r>
              <a:r>
                <a:rPr lang="en-US" altLang="ko-KR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ion </a:t>
              </a:r>
              <a:r>
                <a:rPr lang="en-US" altLang="ko-KR" sz="2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negatif</a:t>
              </a:r>
              <a:r>
                <a:rPr lang="en-US" altLang="ko-KR" sz="2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.</a:t>
              </a:r>
              <a:endParaRPr lang="ko-KR" altLang="en-US" sz="2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366768FB-E35F-4598-AF40-BDD4AA006032}"/>
                </a:ext>
              </a:extLst>
            </p:cNvPr>
            <p:cNvSpPr txBox="1"/>
            <p:nvPr/>
          </p:nvSpPr>
          <p:spPr>
            <a:xfrm>
              <a:off x="2551706" y="4283314"/>
              <a:ext cx="1338336" cy="327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b="1" dirty="0" err="1" smtClean="0">
                  <a:solidFill>
                    <a:schemeClr val="accent2"/>
                  </a:solidFill>
                </a:rPr>
                <a:t>Titik</a:t>
              </a:r>
              <a:r>
                <a:rPr lang="en-US" sz="2200" b="1" dirty="0" smtClean="0">
                  <a:solidFill>
                    <a:schemeClr val="accent2"/>
                  </a:solidFill>
                </a:rPr>
                <a:t> </a:t>
              </a:r>
              <a:r>
                <a:rPr lang="en-US" sz="2200" b="1" dirty="0" err="1" smtClean="0">
                  <a:solidFill>
                    <a:schemeClr val="accent2"/>
                  </a:solidFill>
                </a:rPr>
                <a:t>lebur</a:t>
              </a:r>
              <a:r>
                <a:rPr lang="en-US" sz="2200" b="1" dirty="0" smtClean="0">
                  <a:solidFill>
                    <a:schemeClr val="accent2"/>
                  </a:solidFill>
                </a:rPr>
                <a:t> </a:t>
              </a:r>
              <a:r>
                <a:rPr lang="en-US" sz="2200" b="1" dirty="0" err="1" smtClean="0">
                  <a:solidFill>
                    <a:schemeClr val="accent2"/>
                  </a:solidFill>
                </a:rPr>
                <a:t>dan</a:t>
              </a:r>
              <a:r>
                <a:rPr lang="en-US" sz="2200" b="1" dirty="0" smtClean="0">
                  <a:solidFill>
                    <a:schemeClr val="accent2"/>
                  </a:solidFill>
                </a:rPr>
                <a:t> </a:t>
              </a:r>
              <a:r>
                <a:rPr lang="en-US" sz="2200" b="1" dirty="0" err="1" smtClean="0">
                  <a:solidFill>
                    <a:schemeClr val="accent2"/>
                  </a:solidFill>
                </a:rPr>
                <a:t>titik</a:t>
              </a:r>
              <a:r>
                <a:rPr lang="en-US" sz="2200" b="1" dirty="0" smtClean="0">
                  <a:solidFill>
                    <a:schemeClr val="accent2"/>
                  </a:solidFill>
                </a:rPr>
                <a:t> </a:t>
              </a:r>
              <a:r>
                <a:rPr lang="en-US" sz="2200" b="1" dirty="0" err="1" smtClean="0">
                  <a:solidFill>
                    <a:schemeClr val="accent2"/>
                  </a:solidFill>
                </a:rPr>
                <a:t>didih</a:t>
              </a:r>
              <a:r>
                <a:rPr lang="en-US" sz="2200" b="1" dirty="0" smtClean="0">
                  <a:solidFill>
                    <a:schemeClr val="accent2"/>
                  </a:solidFill>
                </a:rPr>
                <a:t> yang </a:t>
              </a:r>
              <a:r>
                <a:rPr lang="en-US" sz="2200" b="1" dirty="0" err="1" smtClean="0">
                  <a:solidFill>
                    <a:schemeClr val="accent2"/>
                  </a:solidFill>
                </a:rPr>
                <a:t>tinggi</a:t>
              </a:r>
              <a:endParaRPr lang="ko-KR" altLang="en-US" sz="2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485CB96D-CC76-46EA-8004-8FBF42F18D95}"/>
              </a:ext>
            </a:extLst>
          </p:cNvPr>
          <p:cNvGrpSpPr/>
          <p:nvPr/>
        </p:nvGrpSpPr>
        <p:grpSpPr>
          <a:xfrm>
            <a:off x="6010601" y="1980172"/>
            <a:ext cx="5878720" cy="1913628"/>
            <a:chOff x="2551705" y="4283313"/>
            <a:chExt cx="1496824" cy="1455090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DDFBD37E-F84E-4E72-9081-BB1C03953355}"/>
                </a:ext>
              </a:extLst>
            </p:cNvPr>
            <p:cNvSpPr txBox="1"/>
            <p:nvPr/>
          </p:nvSpPr>
          <p:spPr>
            <a:xfrm>
              <a:off x="2551705" y="4638471"/>
              <a:ext cx="1496823" cy="1099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2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Saat</a:t>
              </a:r>
              <a:r>
                <a:rPr lang="en-US" altLang="ko-KR" sz="2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kristal</a:t>
              </a:r>
              <a:r>
                <a:rPr lang="en-US" altLang="ko-KR" sz="2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senyawa</a:t>
              </a:r>
              <a:r>
                <a:rPr lang="en-US" altLang="ko-KR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ionik</a:t>
              </a:r>
              <a:r>
                <a:rPr lang="en-US" altLang="ko-KR" sz="2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dimasukkan</a:t>
              </a:r>
              <a:r>
                <a:rPr lang="en-US" altLang="ko-KR" sz="2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dalam</a:t>
              </a:r>
              <a:r>
                <a:rPr lang="en-US" altLang="ko-KR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air, </a:t>
              </a:r>
              <a:r>
                <a:rPr lang="en-US" altLang="ko-KR" sz="2200" b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gaya</a:t>
              </a:r>
              <a:r>
                <a:rPr lang="en-US" altLang="ko-KR" sz="2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tarik</a:t>
              </a:r>
              <a:r>
                <a:rPr lang="en-US" altLang="ko-KR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menarik</a:t>
              </a:r>
              <a:r>
                <a:rPr lang="en-US" altLang="ko-KR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elektrostatik</a:t>
              </a:r>
              <a:r>
                <a:rPr lang="en-US" altLang="ko-KR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dari</a:t>
              </a:r>
              <a:r>
                <a:rPr lang="en-US" altLang="ko-KR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ion </a:t>
              </a:r>
              <a:r>
                <a:rPr lang="en-US" altLang="ko-KR" sz="2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positif</a:t>
              </a:r>
              <a:r>
                <a:rPr lang="en-US" altLang="ko-KR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dan</a:t>
              </a:r>
              <a:r>
                <a:rPr lang="en-US" altLang="ko-KR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jon</a:t>
              </a:r>
              <a:r>
                <a:rPr lang="en-US" altLang="ko-KR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negatif</a:t>
              </a:r>
              <a:r>
                <a:rPr lang="en-US" altLang="ko-KR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akan</a:t>
              </a:r>
              <a:r>
                <a:rPr lang="en-US" altLang="ko-KR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melemah</a:t>
              </a:r>
              <a:r>
                <a:rPr lang="en-US" altLang="ko-KR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dan</a:t>
              </a:r>
              <a:r>
                <a:rPr lang="en-US" altLang="ko-KR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akhirnya</a:t>
              </a:r>
              <a:r>
                <a:rPr lang="en-US" altLang="ko-KR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2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terpecah</a:t>
              </a:r>
              <a:r>
                <a:rPr lang="en-US" altLang="ko-KR" sz="2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. </a:t>
              </a:r>
              <a:endParaRPr lang="ko-KR" altLang="en-US" sz="2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366768FB-E35F-4598-AF40-BDD4AA006032}"/>
                </a:ext>
              </a:extLst>
            </p:cNvPr>
            <p:cNvSpPr txBox="1"/>
            <p:nvPr/>
          </p:nvSpPr>
          <p:spPr>
            <a:xfrm>
              <a:off x="2551706" y="4283313"/>
              <a:ext cx="1496823" cy="327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b="1" dirty="0" err="1" smtClean="0">
                  <a:solidFill>
                    <a:schemeClr val="accent4"/>
                  </a:solidFill>
                </a:rPr>
                <a:t>Mudah</a:t>
              </a:r>
              <a:r>
                <a:rPr lang="en-US" sz="2200" b="1" dirty="0" smtClean="0">
                  <a:solidFill>
                    <a:schemeClr val="accent4"/>
                  </a:solidFill>
                </a:rPr>
                <a:t> </a:t>
              </a:r>
              <a:r>
                <a:rPr lang="en-US" sz="2200" b="1" dirty="0" err="1" smtClean="0">
                  <a:solidFill>
                    <a:schemeClr val="accent4"/>
                  </a:solidFill>
                </a:rPr>
                <a:t>larut</a:t>
              </a:r>
              <a:r>
                <a:rPr lang="en-US" sz="2200" b="1" dirty="0" smtClean="0">
                  <a:solidFill>
                    <a:schemeClr val="accent4"/>
                  </a:solidFill>
                </a:rPr>
                <a:t> </a:t>
              </a:r>
              <a:r>
                <a:rPr lang="en-US" sz="2200" b="1" dirty="0" err="1" smtClean="0">
                  <a:solidFill>
                    <a:schemeClr val="accent4"/>
                  </a:solidFill>
                </a:rPr>
                <a:t>dalam</a:t>
              </a:r>
              <a:r>
                <a:rPr lang="en-US" sz="2200" b="1" dirty="0" smtClean="0">
                  <a:solidFill>
                    <a:schemeClr val="accent4"/>
                  </a:solidFill>
                </a:rPr>
                <a:t> air</a:t>
              </a:r>
              <a:endParaRPr lang="ko-KR" altLang="en-US" sz="2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485CB96D-CC76-46EA-8004-8FBF42F18D95}"/>
              </a:ext>
            </a:extLst>
          </p:cNvPr>
          <p:cNvGrpSpPr/>
          <p:nvPr/>
        </p:nvGrpSpPr>
        <p:grpSpPr>
          <a:xfrm>
            <a:off x="6010601" y="4420954"/>
            <a:ext cx="5878677" cy="1611530"/>
            <a:chOff x="2551706" y="4283314"/>
            <a:chExt cx="1496823" cy="1225380"/>
          </a:xfrm>
        </p:grpSpPr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DDFBD37E-F84E-4E72-9081-BB1C03953355}"/>
                </a:ext>
              </a:extLst>
            </p:cNvPr>
            <p:cNvSpPr txBox="1"/>
            <p:nvPr/>
          </p:nvSpPr>
          <p:spPr>
            <a:xfrm>
              <a:off x="2551706" y="4666193"/>
              <a:ext cx="1496823" cy="8425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Dalam</a:t>
              </a:r>
              <a:r>
                <a:rPr lang="en-US" sz="2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2200" b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keadaan</a:t>
              </a:r>
              <a:r>
                <a:rPr lang="en-US" sz="2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22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cair</a:t>
              </a:r>
              <a:r>
                <a:rPr lang="en-US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22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dan</a:t>
              </a:r>
              <a:r>
                <a:rPr lang="en-US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2200" b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larutan</a:t>
              </a:r>
              <a:r>
                <a:rPr lang="en-US" sz="2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22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dapat</a:t>
              </a:r>
              <a:r>
                <a:rPr lang="en-US" sz="2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menghantar</a:t>
              </a:r>
              <a:r>
                <a:rPr lang="en-US" sz="2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listrik</a:t>
              </a:r>
              <a:r>
                <a:rPr lang="en-US" sz="2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karena</a:t>
              </a:r>
              <a:r>
                <a:rPr lang="en-US" sz="2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ion-</a:t>
              </a:r>
              <a:r>
                <a:rPr lang="en-US" sz="22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ionnya</a:t>
              </a:r>
              <a:r>
                <a:rPr lang="en-US" sz="2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dapat</a:t>
              </a:r>
              <a:r>
                <a:rPr lang="en-US" sz="2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bergerak</a:t>
              </a:r>
              <a:r>
                <a:rPr lang="en-US" sz="2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secara</a:t>
              </a:r>
              <a:r>
                <a:rPr lang="en-US" sz="2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bebas</a:t>
              </a:r>
              <a:r>
                <a:rPr lang="en-US" sz="2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 </a:t>
              </a:r>
              <a:endPara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366768FB-E35F-4598-AF40-BDD4AA006032}"/>
                </a:ext>
              </a:extLst>
            </p:cNvPr>
            <p:cNvSpPr txBox="1"/>
            <p:nvPr/>
          </p:nvSpPr>
          <p:spPr>
            <a:xfrm>
              <a:off x="2551706" y="4283314"/>
              <a:ext cx="1496823" cy="327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b="1" dirty="0" err="1" smtClean="0">
                  <a:solidFill>
                    <a:schemeClr val="accent6"/>
                  </a:solidFill>
                </a:rPr>
                <a:t>Dapat</a:t>
              </a:r>
              <a:r>
                <a:rPr lang="en-US" sz="2200" b="1" dirty="0" smtClean="0">
                  <a:solidFill>
                    <a:schemeClr val="accent6"/>
                  </a:solidFill>
                </a:rPr>
                <a:t> </a:t>
              </a:r>
              <a:r>
                <a:rPr lang="en-US" sz="2200" b="1" dirty="0" err="1" smtClean="0">
                  <a:solidFill>
                    <a:schemeClr val="accent6"/>
                  </a:solidFill>
                </a:rPr>
                <a:t>menghantarkan</a:t>
              </a:r>
              <a:r>
                <a:rPr lang="en-US" sz="2200" b="1" dirty="0" smtClean="0">
                  <a:solidFill>
                    <a:schemeClr val="accent6"/>
                  </a:solidFill>
                </a:rPr>
                <a:t> </a:t>
              </a:r>
              <a:r>
                <a:rPr lang="en-US" sz="2200" b="1" dirty="0" err="1" smtClean="0">
                  <a:solidFill>
                    <a:schemeClr val="accent6"/>
                  </a:solidFill>
                </a:rPr>
                <a:t>arus</a:t>
              </a:r>
              <a:r>
                <a:rPr lang="en-US" sz="2200" b="1" dirty="0" smtClean="0">
                  <a:solidFill>
                    <a:schemeClr val="accent6"/>
                  </a:solidFill>
                </a:rPr>
                <a:t> </a:t>
              </a:r>
              <a:r>
                <a:rPr lang="en-US" sz="2200" b="1" dirty="0" err="1" smtClean="0">
                  <a:solidFill>
                    <a:schemeClr val="accent6"/>
                  </a:solidFill>
                </a:rPr>
                <a:t>listrik</a:t>
              </a:r>
              <a:endParaRPr lang="ko-KR" altLang="en-US" sz="2200" b="1" dirty="0">
                <a:solidFill>
                  <a:schemeClr val="accent6"/>
                </a:solidFill>
                <a:cs typeface="Arial" pitchFamily="34" charset="0"/>
              </a:endParaRPr>
            </a:p>
          </p:txBody>
        </p:sp>
      </p:grpSp>
      <p:sp>
        <p:nvSpPr>
          <p:cNvPr id="34" name="TextBox 89"/>
          <p:cNvSpPr txBox="1">
            <a:spLocks noChangeArrowheads="1"/>
          </p:cNvSpPr>
          <p:nvPr/>
        </p:nvSpPr>
        <p:spPr bwMode="auto">
          <a:xfrm>
            <a:off x="778373" y="1035866"/>
            <a:ext cx="3922416" cy="584775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2. </a:t>
            </a:r>
            <a:r>
              <a:rPr lang="en-US" altLang="zh-CN" sz="3200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Sifat</a:t>
            </a:r>
            <a:r>
              <a:rPr lang="en-US" altLang="zh-CN" sz="32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 </a:t>
            </a:r>
            <a:r>
              <a:rPr lang="en-US" altLang="zh-CN" sz="3200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Senyawa</a:t>
            </a:r>
            <a:r>
              <a:rPr lang="en-US" altLang="zh-CN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 </a:t>
            </a:r>
            <a:r>
              <a:rPr lang="en-US" altLang="zh-CN" sz="3200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Ionik</a:t>
            </a:r>
            <a:endParaRPr lang="en-US" altLang="zh-CN" sz="3200" b="1" dirty="0">
              <a:solidFill>
                <a:schemeClr val="accent3">
                  <a:lumMod val="20000"/>
                  <a:lumOff val="80000"/>
                </a:schemeClr>
              </a:solidFill>
              <a:latin typeface="+mn-lt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712"/>
            <a:ext cx="12192000" cy="7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659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FFB000"/>
      </a:dk2>
      <a:lt2>
        <a:srgbClr val="47B8EA"/>
      </a:lt2>
      <a:accent1>
        <a:srgbClr val="3394BE"/>
      </a:accent1>
      <a:accent2>
        <a:srgbClr val="00965F"/>
      </a:accent2>
      <a:accent3>
        <a:srgbClr val="FDDF78"/>
      </a:accent3>
      <a:accent4>
        <a:srgbClr val="BE33BA"/>
      </a:accent4>
      <a:accent5>
        <a:srgbClr val="7DDBAE"/>
      </a:accent5>
      <a:accent6>
        <a:srgbClr val="FF6579"/>
      </a:accent6>
      <a:hlink>
        <a:srgbClr val="000000"/>
      </a:hlink>
      <a:folHlink>
        <a:srgbClr val="0097A7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">
  <a:themeElements>
    <a:clrScheme name="Custom 1">
      <a:dk1>
        <a:srgbClr val="000000"/>
      </a:dk1>
      <a:lt1>
        <a:srgbClr val="CBDDEF"/>
      </a:lt1>
      <a:dk2>
        <a:srgbClr val="FFB000"/>
      </a:dk2>
      <a:lt2>
        <a:srgbClr val="47B8EA"/>
      </a:lt2>
      <a:accent1>
        <a:srgbClr val="3394BE"/>
      </a:accent1>
      <a:accent2>
        <a:srgbClr val="00965F"/>
      </a:accent2>
      <a:accent3>
        <a:srgbClr val="FDDF78"/>
      </a:accent3>
      <a:accent4>
        <a:srgbClr val="BE33BA"/>
      </a:accent4>
      <a:accent5>
        <a:srgbClr val="7DDBAE"/>
      </a:accent5>
      <a:accent6>
        <a:srgbClr val="FF6579"/>
      </a:accent6>
      <a:hlink>
        <a:srgbClr val="000000"/>
      </a:hlink>
      <a:folHlink>
        <a:srgbClr val="0097A7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CBDDEF"/>
      </a:lt1>
      <a:dk2>
        <a:srgbClr val="FFB000"/>
      </a:dk2>
      <a:lt2>
        <a:srgbClr val="47B8EA"/>
      </a:lt2>
      <a:accent1>
        <a:srgbClr val="3394BE"/>
      </a:accent1>
      <a:accent2>
        <a:srgbClr val="00965F"/>
      </a:accent2>
      <a:accent3>
        <a:srgbClr val="FDDF78"/>
      </a:accent3>
      <a:accent4>
        <a:srgbClr val="BE33BA"/>
      </a:accent4>
      <a:accent5>
        <a:srgbClr val="7DDBAE"/>
      </a:accent5>
      <a:accent6>
        <a:srgbClr val="FF6579"/>
      </a:accent6>
      <a:hlink>
        <a:srgbClr val="000000"/>
      </a:hlink>
      <a:folHlink>
        <a:srgbClr val="0097A7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2580</TotalTime>
  <Words>988</Words>
  <Application>Microsoft Office PowerPoint</Application>
  <PresentationFormat>Widescreen</PresentationFormat>
  <Paragraphs>194</Paragraphs>
  <Slides>13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5" baseType="lpstr">
      <vt:lpstr>맑은 고딕</vt:lpstr>
      <vt:lpstr>SimSun</vt:lpstr>
      <vt:lpstr>Arial</vt:lpstr>
      <vt:lpstr>Calibri</vt:lpstr>
      <vt:lpstr>Calibri Light</vt:lpstr>
      <vt:lpstr>ＭＳ Ｐゴシック</vt:lpstr>
      <vt:lpstr>Open Sans</vt:lpstr>
      <vt:lpstr>Signika</vt:lpstr>
      <vt:lpstr>Symbol</vt:lpstr>
      <vt:lpstr>Wingdings</vt:lpstr>
      <vt:lpstr>Office Theme</vt:lpstr>
      <vt:lpstr>Custom</vt:lpstr>
      <vt:lpstr>PowerPoint Presentation</vt:lpstr>
      <vt:lpstr>PowerPoint Presentation</vt:lpstr>
      <vt:lpstr>TUJUAN PEMBELAJARAN</vt:lpstr>
      <vt:lpstr>PENDAHULUAN</vt:lpstr>
      <vt:lpstr>ATOM STABIL DAN ATOM TIDAK STABIL</vt:lpstr>
      <vt:lpstr>ATOM STABIL DAN ATOM TIDAK STABIL</vt:lpstr>
      <vt:lpstr>IKATAN IONIK</vt:lpstr>
      <vt:lpstr>IKATAN IONIK</vt:lpstr>
      <vt:lpstr>IKATAN IONIK</vt:lpstr>
      <vt:lpstr>IKATAN KOVALEN</vt:lpstr>
      <vt:lpstr>IKATAN KOVALEN</vt:lpstr>
      <vt:lpstr>IKATAN KOVALEN </vt:lpstr>
      <vt:lpstr>IKATAN KOVALEN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srinurhayatiayu@gmail.com</dc:creator>
  <cp:lastModifiedBy>Supriyana</cp:lastModifiedBy>
  <cp:revision>233</cp:revision>
  <dcterms:created xsi:type="dcterms:W3CDTF">2022-06-27T00:21:25Z</dcterms:created>
  <dcterms:modified xsi:type="dcterms:W3CDTF">2022-07-22T10:12:20Z</dcterms:modified>
</cp:coreProperties>
</file>