
<file path=[Content_Types].xml><?xml version="1.0" encoding="utf-8"?>
<Types xmlns="http://schemas.openxmlformats.org/package/2006/content-types">
  <Default Extension="png" ContentType="image/png"/>
  <Default Extension="tmp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21"/>
  </p:notesMasterIdLst>
  <p:sldIdLst>
    <p:sldId id="258" r:id="rId3"/>
    <p:sldId id="283" r:id="rId4"/>
    <p:sldId id="302" r:id="rId5"/>
    <p:sldId id="303" r:id="rId6"/>
    <p:sldId id="304" r:id="rId7"/>
    <p:sldId id="287" r:id="rId8"/>
    <p:sldId id="288" r:id="rId9"/>
    <p:sldId id="289" r:id="rId10"/>
    <p:sldId id="290" r:id="rId11"/>
    <p:sldId id="291" r:id="rId12"/>
    <p:sldId id="292" r:id="rId13"/>
    <p:sldId id="293" r:id="rId14"/>
    <p:sldId id="305" r:id="rId15"/>
    <p:sldId id="306" r:id="rId16"/>
    <p:sldId id="296" r:id="rId17"/>
    <p:sldId id="297" r:id="rId18"/>
    <p:sldId id="298" r:id="rId19"/>
    <p:sldId id="307" r:id="rId20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CC"/>
    <a:srgbClr val="CA353C"/>
    <a:srgbClr val="F05120"/>
    <a:srgbClr val="005C4A"/>
    <a:srgbClr val="EFCACA"/>
    <a:srgbClr val="579488"/>
    <a:srgbClr val="9DD526"/>
    <a:srgbClr val="FB3803"/>
    <a:srgbClr val="EF5361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8856" autoAdjust="0"/>
  </p:normalViewPr>
  <p:slideViewPr>
    <p:cSldViewPr>
      <p:cViewPr varScale="1">
        <p:scale>
          <a:sx n="83" d="100"/>
          <a:sy n="83" d="100"/>
        </p:scale>
        <p:origin x="-996" y="-78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FFB6CB9-FC61-42C7-AB0E-E239B60C3C51}" type="datetimeFigureOut">
              <a:rPr lang="en-US" smtClean="0"/>
              <a:t>7/12/2022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8EA237-A359-4CC0-951A-F3A14D13DA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79076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err="1" smtClean="0"/>
              <a:t>Teks</a:t>
            </a:r>
            <a:r>
              <a:rPr lang="en-US" dirty="0" smtClean="0"/>
              <a:t> </a:t>
            </a:r>
            <a:r>
              <a:rPr lang="en-US" dirty="0" err="1" smtClean="0"/>
              <a:t>warna</a:t>
            </a:r>
            <a:r>
              <a:rPr lang="en-US" dirty="0" smtClean="0"/>
              <a:t> “MTK” </a:t>
            </a:r>
            <a:r>
              <a:rPr lang="en-US" dirty="0" err="1" smtClean="0"/>
              <a:t>diubah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sesuai</a:t>
            </a:r>
            <a:r>
              <a:rPr lang="en-US" baseline="0" dirty="0" smtClean="0"/>
              <a:t> cover </a:t>
            </a:r>
            <a:r>
              <a:rPr lang="en-US" baseline="0" dirty="0" err="1" smtClean="0"/>
              <a:t>dan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tingkat</a:t>
            </a:r>
            <a:r>
              <a:rPr lang="en-US" baseline="0" dirty="0" smtClean="0"/>
              <a:t> </a:t>
            </a:r>
            <a:r>
              <a:rPr lang="en-US" baseline="0" dirty="0" err="1" smtClean="0"/>
              <a:t>kelas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8EA237-A359-4CC0-951A-F3A14D13DA26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51389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60997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4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60375"/>
            <a:ext cx="5486400" cy="3086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900"/>
            <a:ext cx="5486400" cy="6032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D28AFCA0-8392-426D-B17B-44E436961E4E}" type="datetimeFigureOut">
              <a:rPr lang="en-US" smtClean="0"/>
              <a:t>7/12/2022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CF5173EB-D75B-49DC-8703-0B33855A70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82801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200150"/>
            <a:ext cx="8229600" cy="33940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D28AFCA0-8392-426D-B17B-44E436961E4E}" type="datetimeFigureOut">
              <a:rPr lang="en-US" smtClean="0"/>
              <a:t>7/12/2022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CF5173EB-D75B-49DC-8703-0B33855A70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739621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6375"/>
            <a:ext cx="2057400" cy="4387850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6375"/>
            <a:ext cx="6019800" cy="438785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D28AFCA0-8392-426D-B17B-44E436961E4E}" type="datetimeFigureOut">
              <a:rPr lang="en-US" smtClean="0"/>
              <a:t>7/12/2022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CF5173EB-D75B-49DC-8703-0B33855A70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792038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F5F550FB-E1D1-6EED-9D3A-55FAAE9ABE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B52AD586-039C-FC44-049A-AE5503A8697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A3E39AD4-9347-F66A-1F0E-9C8EBDA44D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95213A-4ED7-47A6-A565-1B82D2F9D783}" type="datetimeFigureOut">
              <a:rPr lang="en-ID" smtClean="0"/>
              <a:t>7/12/2022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979D4DF8-1FCE-A408-1E82-DC3C4444C1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3741B17C-D084-9901-5B62-1AC9FEFE57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3D877-703A-458F-8A92-9E00601063FC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9127103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097894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257802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987295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0"/>
            <a:ext cx="4038600" cy="339407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0"/>
            <a:ext cx="4038600" cy="339407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D28AFCA0-8392-426D-B17B-44E436961E4E}" type="datetimeFigureOut">
              <a:rPr lang="en-US" smtClean="0"/>
              <a:t>7/12/2022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CF5173EB-D75B-49DC-8703-0B33855A70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51810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0938"/>
            <a:ext cx="4040188" cy="4810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950"/>
            <a:ext cx="4040188" cy="296227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150938"/>
            <a:ext cx="4041775" cy="4810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631950"/>
            <a:ext cx="4041775" cy="296227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D28AFCA0-8392-426D-B17B-44E436961E4E}" type="datetimeFigureOut">
              <a:rPr lang="en-US" smtClean="0"/>
              <a:t>7/12/2022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CF5173EB-D75B-49DC-8703-0B33855A70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02788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D28AFCA0-8392-426D-B17B-44E436961E4E}" type="datetimeFigureOut">
              <a:rPr lang="en-US" smtClean="0"/>
              <a:t>7/12/2022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CF5173EB-D75B-49DC-8703-0B33855A70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31698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D28AFCA0-8392-426D-B17B-44E436961E4E}" type="datetimeFigureOut">
              <a:rPr lang="en-US" smtClean="0"/>
              <a:t>7/12/2022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CF5173EB-D75B-49DC-8703-0B33855A70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778161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3008313" cy="871537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437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076325"/>
            <a:ext cx="3008313" cy="35179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D28AFCA0-8392-426D-B17B-44E436961E4E}" type="datetimeFigureOut">
              <a:rPr lang="en-US" smtClean="0"/>
              <a:t>7/12/2022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CF5173EB-D75B-49DC-8703-0B33855A70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10031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slideLayout" Target="../slideLayouts/slideLayout13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5" Type="http://schemas.openxmlformats.org/officeDocument/2006/relationships/slideLayout" Target="../slideLayouts/slideLayout6.xml"/><Relationship Id="rId10" Type="http://schemas.openxmlformats.org/officeDocument/2006/relationships/slideLayout" Target="../slideLayouts/slideLayout11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21"/>
            <a:ext cx="9144000" cy="51428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3258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87" y="4631478"/>
            <a:ext cx="9143244" cy="5120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2696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7" Type="http://schemas.openxmlformats.org/officeDocument/2006/relationships/image" Target="../media/image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41.png"/><Relationship Id="rId5" Type="http://schemas.openxmlformats.org/officeDocument/2006/relationships/image" Target="../media/image310.png"/><Relationship Id="rId4" Type="http://schemas.openxmlformats.org/officeDocument/2006/relationships/image" Target="../media/image4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45.png"/><Relationship Id="rId5" Type="http://schemas.openxmlformats.org/officeDocument/2006/relationships/image" Target="../media/image44.png"/><Relationship Id="rId4" Type="http://schemas.openxmlformats.org/officeDocument/2006/relationships/image" Target="../media/image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49.png"/><Relationship Id="rId5" Type="http://schemas.openxmlformats.org/officeDocument/2006/relationships/image" Target="../media/image48.png"/><Relationship Id="rId4" Type="http://schemas.openxmlformats.org/officeDocument/2006/relationships/image" Target="../media/image47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5.png"/><Relationship Id="rId3" Type="http://schemas.openxmlformats.org/officeDocument/2006/relationships/image" Target="../media/image50.png"/><Relationship Id="rId7" Type="http://schemas.openxmlformats.org/officeDocument/2006/relationships/image" Target="../media/image54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53.png"/><Relationship Id="rId5" Type="http://schemas.openxmlformats.org/officeDocument/2006/relationships/image" Target="../media/image39.tmp"/><Relationship Id="rId10" Type="http://schemas.openxmlformats.org/officeDocument/2006/relationships/image" Target="../media/image57.png"/><Relationship Id="rId4" Type="http://schemas.openxmlformats.org/officeDocument/2006/relationships/image" Target="../media/image51.png"/><Relationship Id="rId9" Type="http://schemas.openxmlformats.org/officeDocument/2006/relationships/image" Target="../media/image5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7" Type="http://schemas.openxmlformats.org/officeDocument/2006/relationships/image" Target="../media/image58.png"/><Relationship Id="rId2" Type="http://schemas.openxmlformats.org/officeDocument/2006/relationships/image" Target="../media/image40.tmp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2.png"/><Relationship Id="rId5" Type="http://schemas.openxmlformats.org/officeDocument/2006/relationships/image" Target="../media/image61.png"/><Relationship Id="rId4" Type="http://schemas.openxmlformats.org/officeDocument/2006/relationships/image" Target="../media/image41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63.png"/><Relationship Id="rId5" Type="http://schemas.openxmlformats.org/officeDocument/2006/relationships/image" Target="../media/image5.png"/><Relationship Id="rId4" Type="http://schemas.openxmlformats.org/officeDocument/2006/relationships/image" Target="../media/image6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38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68.png"/><Relationship Id="rId4" Type="http://schemas.openxmlformats.org/officeDocument/2006/relationships/image" Target="../media/image67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73.png"/><Relationship Id="rId5" Type="http://schemas.openxmlformats.org/officeDocument/2006/relationships/image" Target="../media/image71.png"/><Relationship Id="rId4" Type="http://schemas.openxmlformats.org/officeDocument/2006/relationships/image" Target="../media/image70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9.png"/><Relationship Id="rId11" Type="http://schemas.openxmlformats.org/officeDocument/2006/relationships/image" Target="../media/image14.png"/><Relationship Id="rId5" Type="http://schemas.openxmlformats.org/officeDocument/2006/relationships/image" Target="../media/image8.png"/><Relationship Id="rId10" Type="http://schemas.openxmlformats.org/officeDocument/2006/relationships/image" Target="../media/image13.png"/><Relationship Id="rId4" Type="http://schemas.openxmlformats.org/officeDocument/2006/relationships/image" Target="../media/image7.png"/><Relationship Id="rId9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image" Target="../media/image9.png"/><Relationship Id="rId7" Type="http://schemas.openxmlformats.org/officeDocument/2006/relationships/image" Target="../media/image22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Relationship Id="rId9" Type="http://schemas.openxmlformats.org/officeDocument/2006/relationships/image" Target="../media/image2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3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9.png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37.png"/><Relationship Id="rId5" Type="http://schemas.openxmlformats.org/officeDocument/2006/relationships/image" Target="../media/image2.png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直線コネクタ 9"/>
          <p:cNvCxnSpPr/>
          <p:nvPr/>
        </p:nvCxnSpPr>
        <p:spPr>
          <a:xfrm>
            <a:off x="3810025" y="2876550"/>
            <a:ext cx="4495775" cy="0"/>
          </a:xfrm>
          <a:prstGeom prst="line">
            <a:avLst/>
          </a:prstGeom>
          <a:noFill/>
          <a:ln w="28575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  <a:headEnd type="oval"/>
            <a:tailEnd type="oval"/>
          </a:ln>
          <a:effectLst/>
        </p:spPr>
      </p:cxnSp>
      <p:sp>
        <p:nvSpPr>
          <p:cNvPr id="10" name="タイトル 1"/>
          <p:cNvSpPr txBox="1">
            <a:spLocks/>
          </p:cNvSpPr>
          <p:nvPr/>
        </p:nvSpPr>
        <p:spPr>
          <a:xfrm>
            <a:off x="3520978" y="1194343"/>
            <a:ext cx="5073868" cy="469019"/>
          </a:xfrm>
          <a:prstGeom prst="rect">
            <a:avLst/>
          </a:prstGeom>
        </p:spPr>
        <p:txBody>
          <a:bodyPr lIns="68580" tIns="34290" rIns="68580" bIns="34290" anchor="b"/>
          <a:lstStyle>
            <a:lvl1pPr algn="ctr" defTabSz="914400" rtl="0" eaLnBrk="1" latinLnBrk="0" hangingPunct="1">
              <a:spcBef>
                <a:spcPct val="0"/>
              </a:spcBef>
              <a:buNone/>
              <a:defRPr sz="9600" kern="1200" spc="15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1632713">
              <a:defRPr/>
            </a:pPr>
            <a:r>
              <a:rPr kumimoji="1" lang="en-US" altLang="ja-JP" sz="3200" b="1" spc="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MEDIA MENGAJAR</a:t>
            </a:r>
            <a:endParaRPr kumimoji="1" lang="ja-JP" altLang="en-US" sz="3200" b="1" spc="0" dirty="0">
              <a:solidFill>
                <a:schemeClr val="tx1">
                  <a:lumMod val="65000"/>
                  <a:lumOff val="3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4895416" y="2977351"/>
            <a:ext cx="2324995" cy="315471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en-US" sz="16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UNTUK </a:t>
            </a:r>
            <a:r>
              <a:rPr lang="en-US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SMA/MA </a:t>
            </a:r>
            <a:r>
              <a:rPr lang="en-US" sz="16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KELAS </a:t>
            </a:r>
            <a:r>
              <a:rPr lang="en-US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X</a:t>
            </a:r>
            <a:endParaRPr lang="id-ID" sz="16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5" name="テキスト プレースホルダー 11"/>
          <p:cNvSpPr txBox="1">
            <a:spLocks/>
          </p:cNvSpPr>
          <p:nvPr/>
        </p:nvSpPr>
        <p:spPr>
          <a:xfrm>
            <a:off x="3657600" y="1876747"/>
            <a:ext cx="4495775" cy="718215"/>
          </a:xfrm>
          <a:prstGeom prst="rect">
            <a:avLst/>
          </a:prstGeom>
        </p:spPr>
        <p:txBody>
          <a:bodyPr anchor="t">
            <a:noAutofit/>
          </a:bodyPr>
          <a:lstStyle>
            <a:lvl1pPr marL="342900" indent="-342900" algn="ctr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40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>
              <a:buNone/>
            </a:pPr>
            <a:r>
              <a:rPr lang="en-US" sz="3200" b="1" dirty="0" smtClean="0">
                <a:solidFill>
                  <a:srgbClr val="CA353C"/>
                </a:solidFill>
                <a:cs typeface="Arial" pitchFamily="34" charset="0"/>
              </a:rPr>
              <a:t>MATEMATIKA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1251549" y="895351"/>
            <a:ext cx="2269429" cy="2971800"/>
            <a:chOff x="1251549" y="895351"/>
            <a:chExt cx="2269429" cy="2971800"/>
          </a:xfrm>
        </p:grpSpPr>
        <p:sp>
          <p:nvSpPr>
            <p:cNvPr id="13" name="Cube 12"/>
            <p:cNvSpPr/>
            <p:nvPr/>
          </p:nvSpPr>
          <p:spPr>
            <a:xfrm>
              <a:off x="1251549" y="895351"/>
              <a:ext cx="2269429" cy="2971800"/>
            </a:xfrm>
            <a:prstGeom prst="cube">
              <a:avLst>
                <a:gd name="adj" fmla="val 3711"/>
              </a:avLst>
            </a:prstGeom>
            <a:gradFill flip="none" rotWithShape="1">
              <a:gsLst>
                <a:gs pos="0">
                  <a:schemeClr val="bg1">
                    <a:lumMod val="75000"/>
                    <a:shade val="30000"/>
                    <a:satMod val="115000"/>
                  </a:schemeClr>
                </a:gs>
                <a:gs pos="50000">
                  <a:schemeClr val="bg1">
                    <a:lumMod val="75000"/>
                    <a:shade val="67500"/>
                    <a:satMod val="115000"/>
                  </a:schemeClr>
                </a:gs>
                <a:gs pos="100000">
                  <a:schemeClr val="bg1">
                    <a:lumMod val="75000"/>
                    <a:shade val="100000"/>
                    <a:satMod val="115000"/>
                  </a:schemeClr>
                </a:gs>
              </a:gsLst>
              <a:lin ang="0" scaled="1"/>
              <a:tileRect/>
            </a:gradFill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96707" y="1047750"/>
              <a:ext cx="2085663" cy="281940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572710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5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600"/>
                            </p:stCondLst>
                            <p:childTnLst>
                              <p:par>
                                <p:cTn id="14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38877" y="1739451"/>
            <a:ext cx="3220952" cy="2632296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" name="Rectangle 1">
                <a:extLst>
                  <a:ext uri="{FF2B5EF4-FFF2-40B4-BE49-F238E27FC236}">
                    <a16:creationId xmlns="" xmlns:a16="http://schemas.microsoft.com/office/drawing/2014/main" id="{E67306DC-9FF0-4550-39B9-A9D66566018B}"/>
                  </a:ext>
                </a:extLst>
              </p:cNvPr>
              <p:cNvSpPr/>
              <p:nvPr/>
            </p:nvSpPr>
            <p:spPr>
              <a:xfrm>
                <a:off x="150125" y="204716"/>
                <a:ext cx="4421875" cy="887105"/>
              </a:xfrm>
              <a:prstGeom prst="rect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/>
              <a:lstStyle/>
              <a:p>
                <a:pPr algn="just"/>
                <a:r>
                  <a:rPr lang="en-ID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Perhatikan </a:t>
                </a:r>
                <a:r>
                  <a:rPr lang="en-ID" sz="1600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rumus</a:t>
                </a:r>
                <a:r>
                  <a:rPr lang="en-ID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berikut</a:t>
                </a:r>
                <a:r>
                  <a:rPr lang="en-ID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</a:p>
              <a:p>
                <a:pPr algn="just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ID" sz="1600" i="1" smtClean="0">
                              <a:solidFill>
                                <a:srgbClr val="231F20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ID" sz="1600" b="0" i="1" smtClean="0">
                              <a:solidFill>
                                <a:srgbClr val="231F20"/>
                              </a:solidFill>
                              <a:latin typeface="Cambria Math" panose="02040503050406030204" pitchFamily="18" charset="0"/>
                            </a:rPr>
                            <m:t>𝑎</m:t>
                          </m:r>
                          <m:r>
                            <a:rPr lang="en-ID" sz="1600" b="0" i="1" smtClean="0">
                              <a:solidFill>
                                <a:srgbClr val="231F20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ID" sz="1600" b="0" i="1" smtClean="0">
                              <a:solidFill>
                                <a:srgbClr val="231F20"/>
                              </a:solidFill>
                              <a:latin typeface="Cambria Math" panose="02040503050406030204" pitchFamily="18" charset="0"/>
                            </a:rPr>
                            <m:t>𝑏</m:t>
                          </m:r>
                        </m:e>
                      </m:d>
                      <m:d>
                        <m:dPr>
                          <m:ctrlPr>
                            <a:rPr lang="en-ID" sz="1600" i="1" smtClean="0">
                              <a:solidFill>
                                <a:srgbClr val="231F20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ID" sz="1600" b="0" i="1" smtClean="0">
                              <a:solidFill>
                                <a:srgbClr val="231F20"/>
                              </a:solidFill>
                              <a:latin typeface="Cambria Math" panose="02040503050406030204" pitchFamily="18" charset="0"/>
                            </a:rPr>
                            <m:t>𝑎</m:t>
                          </m:r>
                          <m:r>
                            <a:rPr lang="en-ID" sz="1600" b="0" i="1" smtClean="0">
                              <a:solidFill>
                                <a:srgbClr val="231F20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ID" sz="1600" b="0" i="1" smtClean="0">
                              <a:solidFill>
                                <a:srgbClr val="231F20"/>
                              </a:solidFill>
                              <a:latin typeface="Cambria Math" panose="02040503050406030204" pitchFamily="18" charset="0"/>
                            </a:rPr>
                            <m:t>𝑏</m:t>
                          </m:r>
                        </m:e>
                      </m:d>
                      <m:r>
                        <a:rPr lang="en-ID" sz="1600" i="1" smtClean="0">
                          <a:solidFill>
                            <a:srgbClr val="231F2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ID" sz="1600" i="1" smtClean="0">
                              <a:solidFill>
                                <a:srgbClr val="231F20"/>
                              </a:solidFill>
                              <a:latin typeface="Cambria Math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ID" sz="1600" b="0" i="1" smtClean="0">
                              <a:solidFill>
                                <a:srgbClr val="231F2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𝑎</m:t>
                          </m:r>
                        </m:e>
                        <m:sup>
                          <m:r>
                            <a:rPr lang="en-ID" sz="1600" b="0" i="1" smtClean="0">
                              <a:solidFill>
                                <a:srgbClr val="231F2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ID" sz="1600" i="1" smtClean="0">
                          <a:solidFill>
                            <a:srgbClr val="231F2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sSup>
                        <m:sSupPr>
                          <m:ctrlPr>
                            <a:rPr lang="en-ID" sz="1600" i="1" smtClean="0">
                              <a:solidFill>
                                <a:srgbClr val="231F20"/>
                              </a:solidFill>
                              <a:latin typeface="Cambria Math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ID" sz="1600" b="0" i="1" smtClean="0">
                              <a:solidFill>
                                <a:srgbClr val="231F2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𝑏</m:t>
                          </m:r>
                        </m:e>
                        <m:sup>
                          <m:r>
                            <a:rPr lang="en-ID" sz="1600" b="0" i="1" smtClean="0">
                              <a:solidFill>
                                <a:srgbClr val="231F2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ID" sz="1600" dirty="0">
                  <a:solidFill>
                    <a:srgbClr val="231F20"/>
                  </a:solidFill>
                  <a:latin typeface="Times New Roman" panose="02020603050405020304" pitchFamily="18" charset="0"/>
                  <a:ea typeface="Cambria Math" panose="02040503050406030204" pitchFamily="18" charset="0"/>
                  <a:cs typeface="Times New Roman" panose="02020603050405020304" pitchFamily="18" charset="0"/>
                </a:endParaRPr>
              </a:p>
              <a:p>
                <a:pPr algn="just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ID" sz="1600" i="1" smtClean="0">
                              <a:solidFill>
                                <a:srgbClr val="231F20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ID" sz="1600" i="1" smtClean="0">
                                  <a:solidFill>
                                    <a:srgbClr val="231F20"/>
                                  </a:solidFill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ID" sz="1600" b="0" i="1" smtClean="0">
                                  <a:solidFill>
                                    <a:srgbClr val="231F20"/>
                                  </a:solidFill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  <m:r>
                                <a:rPr lang="en-ID" sz="1600" b="0" i="1" smtClean="0">
                                  <a:solidFill>
                                    <a:srgbClr val="231F20"/>
                                  </a:solidFill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r>
                                <a:rPr lang="en-ID" sz="1600" b="0" i="1" smtClean="0">
                                  <a:solidFill>
                                    <a:srgbClr val="231F20"/>
                                  </a:solidFill>
                                  <a:latin typeface="Cambria Math" panose="02040503050406030204" pitchFamily="18" charset="0"/>
                                </a:rPr>
                                <m:t>𝑏</m:t>
                              </m:r>
                            </m:e>
                          </m:d>
                        </m:e>
                        <m:sup>
                          <m:r>
                            <a:rPr lang="en-ID" sz="1600" b="0" i="1" smtClean="0">
                              <a:solidFill>
                                <a:srgbClr val="231F2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ID" sz="1600" b="0" i="1" smtClean="0">
                          <a:solidFill>
                            <a:srgbClr val="231F2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ID" sz="1600" b="0" i="1" smtClean="0">
                              <a:solidFill>
                                <a:srgbClr val="231F20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ID" sz="1600" b="0" i="1" smtClean="0">
                              <a:solidFill>
                                <a:srgbClr val="231F20"/>
                              </a:solidFill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p>
                          <m:r>
                            <a:rPr lang="en-ID" sz="1600" b="0" i="1" smtClean="0">
                              <a:solidFill>
                                <a:srgbClr val="231F2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ID" sz="1600" b="0" i="1" smtClean="0">
                          <a:solidFill>
                            <a:srgbClr val="231F20"/>
                          </a:solidFill>
                          <a:latin typeface="Cambria Math" panose="02040503050406030204" pitchFamily="18" charset="0"/>
                        </a:rPr>
                        <m:t>+2</m:t>
                      </m:r>
                      <m:r>
                        <a:rPr lang="en-ID" sz="1600" b="0" i="1" smtClean="0">
                          <a:solidFill>
                            <a:srgbClr val="231F20"/>
                          </a:solidFill>
                          <a:latin typeface="Cambria Math" panose="02040503050406030204" pitchFamily="18" charset="0"/>
                        </a:rPr>
                        <m:t>𝑎𝑏</m:t>
                      </m:r>
                      <m:r>
                        <a:rPr lang="en-ID" sz="1600" b="0" i="1" smtClean="0">
                          <a:solidFill>
                            <a:srgbClr val="231F2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en-ID" sz="1600" b="0" i="1" smtClean="0">
                              <a:solidFill>
                                <a:srgbClr val="231F20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ID" sz="1600" b="0" i="1" smtClean="0">
                              <a:solidFill>
                                <a:srgbClr val="231F20"/>
                              </a:solidFill>
                              <a:latin typeface="Cambria Math" panose="02040503050406030204" pitchFamily="18" charset="0"/>
                            </a:rPr>
                            <m:t>𝑏</m:t>
                          </m:r>
                        </m:e>
                        <m:sup>
                          <m:r>
                            <a:rPr lang="en-ID" sz="1600" b="0" i="1" smtClean="0">
                              <a:solidFill>
                                <a:srgbClr val="231F2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ID" sz="1600" dirty="0">
                  <a:solidFill>
                    <a:srgbClr val="231F2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algn="ctr"/>
                <a:endParaRPr lang="en-ID" sz="1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Rectangle 1">
                <a:extLst>
                  <a:ext uri="{FF2B5EF4-FFF2-40B4-BE49-F238E27FC236}">
                    <a16:creationId xmlns:a16="http://schemas.microsoft.com/office/drawing/2014/main" id="{E67306DC-9FF0-4550-39B9-A9D66566018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0125" y="204716"/>
                <a:ext cx="4421875" cy="887105"/>
              </a:xfrm>
              <a:prstGeom prst="rect">
                <a:avLst/>
              </a:prstGeom>
              <a:blipFill>
                <a:blip r:embed="rId3"/>
                <a:stretch>
                  <a:fillRect l="-828" t="-2069"/>
                </a:stretch>
              </a:blipFill>
              <a:ln w="28575"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="" xmlns:a16="http://schemas.microsoft.com/office/drawing/2014/main" id="{95FCD948-9D3C-FB5E-8B41-8B74B65CFEEB}"/>
                  </a:ext>
                </a:extLst>
              </p:cNvPr>
              <p:cNvSpPr txBox="1"/>
              <p:nvPr/>
            </p:nvSpPr>
            <p:spPr>
              <a:xfrm>
                <a:off x="304800" y="2233386"/>
                <a:ext cx="6537278" cy="88479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ID" sz="1600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Sederhanakanlah</a:t>
                </a:r>
                <a:r>
                  <a:rPr lang="en-ID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bentuk</a:t>
                </a:r>
                <a:r>
                  <a:rPr lang="en-ID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di </a:t>
                </a:r>
                <a:r>
                  <a:rPr lang="en-ID" sz="1600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bawah</a:t>
                </a:r>
                <a:r>
                  <a:rPr lang="en-ID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ini</a:t>
                </a:r>
                <a:r>
                  <a:rPr lang="en-ID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dengan</a:t>
                </a:r>
                <a:r>
                  <a:rPr lang="en-ID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menggunakan</a:t>
                </a:r>
                <a:r>
                  <a:rPr lang="en-ID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rumus</a:t>
                </a:r>
                <a:r>
                  <a:rPr lang="en-ID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di </a:t>
                </a:r>
                <a:r>
                  <a:rPr lang="en-ID" sz="1600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atas</a:t>
                </a:r>
                <a:r>
                  <a:rPr lang="en-ID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ID" sz="1600" i="1" smtClean="0">
                              <a:latin typeface="Cambria Math"/>
                            </a:rPr>
                          </m:ctrlPr>
                        </m:dPr>
                        <m:e>
                          <m:rad>
                            <m:radPr>
                              <m:degHide m:val="on"/>
                              <m:ctrlPr>
                                <a:rPr lang="en-ID" sz="1600" i="1">
                                  <a:latin typeface="Cambria Math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ID" sz="1600" b="0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e>
                          </m:rad>
                          <m:r>
                            <a:rPr lang="en-ID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</m:t>
                          </m:r>
                          <m:rad>
                            <m:radPr>
                              <m:degHide m:val="on"/>
                              <m:ctrlPr>
                                <a:rPr lang="en-ID" sz="1600" i="1">
                                  <a:latin typeface="Cambria Math"/>
                                  <a:ea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ID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e>
                          </m:rad>
                        </m:e>
                      </m:d>
                      <m:d>
                        <m:dPr>
                          <m:ctrlPr>
                            <a:rPr lang="en-ID" sz="1600" i="1" smtClean="0">
                              <a:latin typeface="Cambria Math"/>
                            </a:rPr>
                          </m:ctrlPr>
                        </m:dPr>
                        <m:e>
                          <m:rad>
                            <m:radPr>
                              <m:degHide m:val="on"/>
                              <m:ctrlPr>
                                <a:rPr lang="en-ID" sz="1600" i="1" smtClean="0">
                                  <a:latin typeface="Cambria Math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ID" sz="1600" b="0" i="1" smtClean="0">
                                  <a:latin typeface="Cambria Math" panose="02040503050406030204" pitchFamily="18" charset="0"/>
                                </a:rPr>
                                <m:t>5</m:t>
                              </m:r>
                            </m:e>
                          </m:rad>
                          <m:r>
                            <a:rPr lang="en-ID" sz="1600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ad>
                            <m:radPr>
                              <m:degHide m:val="on"/>
                              <m:ctrlPr>
                                <a:rPr lang="en-ID" sz="1600" i="1" smtClean="0">
                                  <a:latin typeface="Cambria Math"/>
                                  <a:ea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ID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3</m:t>
                              </m:r>
                            </m:e>
                          </m:rad>
                        </m:e>
                      </m:d>
                    </m:oMath>
                  </m:oMathPara>
                </a14:m>
                <a:endParaRPr lang="en-ID" sz="1600" dirty="0"/>
              </a:p>
              <a:p>
                <a:r>
                  <a:rPr lang="en-ID" sz="1600" b="1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Jawab:</a:t>
                </a:r>
                <a:endParaRPr lang="en-ID" sz="16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95FCD948-9D3C-FB5E-8B41-8B74B65CFEE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4800" y="2233386"/>
                <a:ext cx="6537278" cy="884794"/>
              </a:xfrm>
              <a:prstGeom prst="rect">
                <a:avLst/>
              </a:prstGeom>
              <a:blipFill>
                <a:blip r:embed="rId4"/>
                <a:stretch>
                  <a:fillRect l="-466" t="-2055" b="-753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="" xmlns:a16="http://schemas.microsoft.com/office/drawing/2014/main" id="{17B3E490-F564-BC84-DA43-5B3E6B4EBB0C}"/>
                  </a:ext>
                </a:extLst>
              </p:cNvPr>
              <p:cNvSpPr txBox="1"/>
              <p:nvPr/>
            </p:nvSpPr>
            <p:spPr>
              <a:xfrm>
                <a:off x="4697533" y="702821"/>
                <a:ext cx="4692129" cy="34624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ID" sz="165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ID" sz="1650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  <m:r>
                            <a:rPr lang="en-ID" sz="1650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ID" sz="1650" b="0" i="1" smtClean="0">
                              <a:latin typeface="Cambria Math" panose="02040503050406030204" pitchFamily="18" charset="0"/>
                            </a:rPr>
                            <m:t>𝑏</m:t>
                          </m:r>
                        </m:e>
                      </m:d>
                      <m:r>
                        <a:rPr lang="en-ID" sz="1650" b="0" i="1" smtClean="0">
                          <a:latin typeface="Cambria Math" panose="02040503050406030204" pitchFamily="18" charset="0"/>
                        </a:rPr>
                        <m:t> </m:t>
                      </m:r>
                      <m:d>
                        <m:dPr>
                          <m:ctrlPr>
                            <a:rPr lang="en-ID" sz="165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ID" sz="1650" b="0" i="1" smtClean="0">
                              <a:latin typeface="Cambria Math" panose="02040503050406030204" pitchFamily="18" charset="0"/>
                            </a:rPr>
                            <m:t>𝑐</m:t>
                          </m:r>
                          <m:r>
                            <a:rPr lang="en-ID" sz="165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</m:t>
                          </m:r>
                          <m:r>
                            <a:rPr lang="en-ID" sz="165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</m:t>
                          </m:r>
                        </m:e>
                      </m:d>
                      <m:r>
                        <a:rPr lang="en-ID" sz="165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ID" sz="165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𝑎𝑐</m:t>
                      </m:r>
                      <m:r>
                        <a:rPr lang="en-ID" sz="165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r>
                        <a:rPr lang="en-ID" sz="165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𝑎𝑑</m:t>
                      </m:r>
                      <m:r>
                        <a:rPr lang="en-ID" sz="165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r>
                        <a:rPr lang="en-ID" sz="165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𝑏𝑐</m:t>
                      </m:r>
                      <m:r>
                        <a:rPr lang="en-ID" sz="165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r>
                        <a:rPr lang="en-ID" sz="165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𝑏𝑑</m:t>
                      </m:r>
                    </m:oMath>
                  </m:oMathPara>
                </a14:m>
                <a:endParaRPr lang="en-ID" sz="165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17B3E490-F564-BC84-DA43-5B3E6B4EBB0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97533" y="702821"/>
                <a:ext cx="4692129" cy="346249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ID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Arrow: Curved Down 5">
            <a:extLst>
              <a:ext uri="{FF2B5EF4-FFF2-40B4-BE49-F238E27FC236}">
                <a16:creationId xmlns="" xmlns:a16="http://schemas.microsoft.com/office/drawing/2014/main" id="{CCFBACED-9C28-A1EB-BDE6-CC9A7DD02557}"/>
              </a:ext>
            </a:extLst>
          </p:cNvPr>
          <p:cNvSpPr/>
          <p:nvPr/>
        </p:nvSpPr>
        <p:spPr>
          <a:xfrm>
            <a:off x="5428849" y="355471"/>
            <a:ext cx="820689" cy="349981"/>
          </a:xfrm>
          <a:prstGeom prst="curvedDownArrow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ID" sz="165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Arrow: Curved Up 6">
            <a:extLst>
              <a:ext uri="{FF2B5EF4-FFF2-40B4-BE49-F238E27FC236}">
                <a16:creationId xmlns="" xmlns:a16="http://schemas.microsoft.com/office/drawing/2014/main" id="{A2CB0B46-ACB0-C03D-F83E-CD2F80B0C3C0}"/>
              </a:ext>
            </a:extLst>
          </p:cNvPr>
          <p:cNvSpPr/>
          <p:nvPr/>
        </p:nvSpPr>
        <p:spPr>
          <a:xfrm>
            <a:off x="5840898" y="1036506"/>
            <a:ext cx="518961" cy="167052"/>
          </a:xfrm>
          <a:prstGeom prst="curvedUpArrow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ID" sz="165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Arrow: Curved Down 7">
            <a:extLst>
              <a:ext uri="{FF2B5EF4-FFF2-40B4-BE49-F238E27FC236}">
                <a16:creationId xmlns="" xmlns:a16="http://schemas.microsoft.com/office/drawing/2014/main" id="{D74E358B-26FE-799A-1D61-D9C50C77675F}"/>
              </a:ext>
            </a:extLst>
          </p:cNvPr>
          <p:cNvSpPr/>
          <p:nvPr/>
        </p:nvSpPr>
        <p:spPr>
          <a:xfrm>
            <a:off x="5438375" y="204716"/>
            <a:ext cx="1272225" cy="523859"/>
          </a:xfrm>
          <a:prstGeom prst="curvedDownArrow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ID" sz="165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Arrow: Curved Up 8">
            <a:extLst>
              <a:ext uri="{FF2B5EF4-FFF2-40B4-BE49-F238E27FC236}">
                <a16:creationId xmlns="" xmlns:a16="http://schemas.microsoft.com/office/drawing/2014/main" id="{E8344AF5-4309-BD26-3744-185218691834}"/>
              </a:ext>
            </a:extLst>
          </p:cNvPr>
          <p:cNvSpPr/>
          <p:nvPr/>
        </p:nvSpPr>
        <p:spPr>
          <a:xfrm>
            <a:off x="5801093" y="971939"/>
            <a:ext cx="896889" cy="320495"/>
          </a:xfrm>
          <a:prstGeom prst="curvedUpArrow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ID" sz="165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="" xmlns:a16="http://schemas.microsoft.com/office/drawing/2014/main" id="{DDF020CF-653B-7396-8AFB-DA0BA1D3E6DC}"/>
              </a:ext>
            </a:extLst>
          </p:cNvPr>
          <p:cNvCxnSpPr/>
          <p:nvPr/>
        </p:nvCxnSpPr>
        <p:spPr>
          <a:xfrm>
            <a:off x="4697533" y="702821"/>
            <a:ext cx="529560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="" xmlns:a16="http://schemas.microsoft.com/office/drawing/2014/main" id="{778CEDC6-C9AC-A044-D141-7AC1C73FB247}"/>
                  </a:ext>
                </a:extLst>
              </p:cNvPr>
              <p:cNvSpPr txBox="1"/>
              <p:nvPr/>
            </p:nvSpPr>
            <p:spPr>
              <a:xfrm>
                <a:off x="-228600" y="3321420"/>
                <a:ext cx="7635835" cy="67262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ID" sz="1600" i="1" smtClean="0">
                              <a:latin typeface="Cambria Math"/>
                            </a:rPr>
                          </m:ctrlPr>
                        </m:dPr>
                        <m:e>
                          <m:rad>
                            <m:radPr>
                              <m:degHide m:val="on"/>
                              <m:ctrlPr>
                                <a:rPr lang="en-ID" sz="1600" i="1">
                                  <a:latin typeface="Cambria Math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ID" sz="1600" b="0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e>
                          </m:rad>
                          <m:r>
                            <a:rPr lang="en-ID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</m:t>
                          </m:r>
                          <m:rad>
                            <m:radPr>
                              <m:degHide m:val="on"/>
                              <m:ctrlPr>
                                <a:rPr lang="en-ID" sz="1600" i="1">
                                  <a:latin typeface="Cambria Math"/>
                                  <a:ea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ID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e>
                          </m:rad>
                        </m:e>
                      </m:d>
                      <m:d>
                        <m:dPr>
                          <m:ctrlPr>
                            <a:rPr lang="en-ID" sz="1600" i="1" smtClean="0">
                              <a:latin typeface="Cambria Math"/>
                            </a:rPr>
                          </m:ctrlPr>
                        </m:dPr>
                        <m:e>
                          <m:rad>
                            <m:radPr>
                              <m:degHide m:val="on"/>
                              <m:ctrlPr>
                                <a:rPr lang="en-ID" sz="1600" i="1" smtClean="0">
                                  <a:latin typeface="Cambria Math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ID" sz="1600" b="0" i="1" smtClean="0">
                                  <a:latin typeface="Cambria Math" panose="02040503050406030204" pitchFamily="18" charset="0"/>
                                </a:rPr>
                                <m:t>5</m:t>
                              </m:r>
                            </m:e>
                          </m:rad>
                          <m:r>
                            <a:rPr lang="en-ID" sz="1600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ad>
                            <m:radPr>
                              <m:degHide m:val="on"/>
                              <m:ctrlPr>
                                <a:rPr lang="en-ID" sz="1600" i="1" smtClean="0">
                                  <a:latin typeface="Cambria Math"/>
                                  <a:ea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ID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3</m:t>
                              </m:r>
                            </m:e>
                          </m:rad>
                        </m:e>
                      </m:d>
                      <m:r>
                        <a:rPr lang="en-ID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en-ID" sz="1600" b="0" i="1" smtClean="0">
                              <a:latin typeface="Cambria Math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ad>
                            <m:radPr>
                              <m:degHide m:val="on"/>
                              <m:ctrlPr>
                                <a:rPr lang="en-ID" sz="1600" i="1">
                                  <a:latin typeface="Cambria Math"/>
                                  <a:ea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ID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3</m:t>
                              </m:r>
                            </m:e>
                          </m:rad>
                          <m:r>
                            <a:rPr lang="en-ID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×</m:t>
                          </m:r>
                          <m:rad>
                            <m:radPr>
                              <m:degHide m:val="on"/>
                              <m:ctrlPr>
                                <a:rPr lang="en-ID" sz="1600" i="1">
                                  <a:latin typeface="Cambria Math"/>
                                  <a:ea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ID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5</m:t>
                              </m:r>
                            </m:e>
                          </m:rad>
                        </m:e>
                      </m:d>
                      <m:r>
                        <a:rPr lang="en-ID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d>
                        <m:dPr>
                          <m:ctrlPr>
                            <a:rPr lang="en-ID" sz="1600" b="0" i="1" smtClean="0">
                              <a:latin typeface="Cambria Math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ad>
                            <m:radPr>
                              <m:degHide m:val="on"/>
                              <m:ctrlPr>
                                <a:rPr lang="en-ID" sz="1600" i="1">
                                  <a:latin typeface="Cambria Math"/>
                                  <a:ea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ID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3</m:t>
                              </m:r>
                            </m:e>
                          </m:rad>
                          <m:r>
                            <a:rPr lang="en-ID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×</m:t>
                          </m:r>
                          <m:rad>
                            <m:radPr>
                              <m:degHide m:val="on"/>
                              <m:ctrlPr>
                                <a:rPr lang="en-ID" sz="1600" i="1">
                                  <a:latin typeface="Cambria Math"/>
                                  <a:ea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ID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3</m:t>
                              </m:r>
                            </m:e>
                          </m:rad>
                        </m:e>
                      </m:d>
                      <m:r>
                        <a:rPr lang="en-ID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d>
                        <m:dPr>
                          <m:ctrlPr>
                            <a:rPr lang="en-ID" sz="1600" b="0" i="1" smtClean="0">
                              <a:latin typeface="Cambria Math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ad>
                            <m:radPr>
                              <m:degHide m:val="on"/>
                              <m:ctrlPr>
                                <a:rPr lang="en-ID" sz="1600" b="0" i="1" smtClean="0">
                                  <a:latin typeface="Cambria Math"/>
                                  <a:ea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ID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e>
                          </m:rad>
                          <m:r>
                            <a:rPr lang="en-ID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×</m:t>
                          </m:r>
                          <m:rad>
                            <m:radPr>
                              <m:degHide m:val="on"/>
                              <m:ctrlPr>
                                <a:rPr lang="en-ID" sz="1600" b="0" i="1" smtClean="0">
                                  <a:latin typeface="Cambria Math"/>
                                  <a:ea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ID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5</m:t>
                              </m:r>
                            </m:e>
                          </m:rad>
                        </m:e>
                      </m:d>
                      <m:r>
                        <a:rPr lang="en-ID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d>
                        <m:dPr>
                          <m:ctrlPr>
                            <a:rPr lang="en-ID" sz="1600" b="0" i="1" smtClean="0">
                              <a:latin typeface="Cambria Math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ad>
                            <m:radPr>
                              <m:degHide m:val="on"/>
                              <m:ctrlPr>
                                <a:rPr lang="en-ID" sz="1600" b="0" i="1" smtClean="0">
                                  <a:latin typeface="Cambria Math"/>
                                  <a:ea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ID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e>
                          </m:rad>
                          <m:r>
                            <a:rPr lang="en-ID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×</m:t>
                          </m:r>
                          <m:rad>
                            <m:radPr>
                              <m:degHide m:val="on"/>
                              <m:ctrlPr>
                                <a:rPr lang="en-ID" sz="1600" b="0" i="1" smtClean="0">
                                  <a:latin typeface="Cambria Math"/>
                                  <a:ea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ID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3</m:t>
                              </m:r>
                            </m:e>
                          </m:rad>
                        </m:e>
                      </m:d>
                    </m:oMath>
                  </m:oMathPara>
                </a14:m>
                <a:endParaRPr lang="en-ID" sz="1600" dirty="0"/>
              </a:p>
              <a:p>
                <a:pPr marL="2327275"/>
                <a:r>
                  <a:rPr lang="en-ID" sz="1600" dirty="0"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ID" sz="16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ID" sz="1600" i="1" smtClean="0">
                            <a:latin typeface="Cambria Math"/>
                            <a:ea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n-ID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15</m:t>
                        </m:r>
                      </m:e>
                    </m:rad>
                    <m:r>
                      <a:rPr lang="en-ID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−3+</m:t>
                    </m:r>
                    <m:rad>
                      <m:radPr>
                        <m:degHide m:val="on"/>
                        <m:ctrlPr>
                          <a:rPr lang="en-ID" sz="1600" b="0" i="1" smtClean="0">
                            <a:latin typeface="Cambria Math"/>
                            <a:ea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n-ID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</m:e>
                    </m:rad>
                    <m:r>
                      <a:rPr lang="en-ID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−</m:t>
                    </m:r>
                    <m:rad>
                      <m:radPr>
                        <m:degHide m:val="on"/>
                        <m:ctrlPr>
                          <a:rPr lang="en-ID" sz="1600" b="0" i="1" smtClean="0">
                            <a:latin typeface="Cambria Math"/>
                            <a:ea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n-ID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6</m:t>
                        </m:r>
                      </m:e>
                    </m:rad>
                  </m:oMath>
                </a14:m>
                <a:endParaRPr lang="en-ID" sz="1600" dirty="0"/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778CEDC6-C9AC-A044-D141-7AC1C73FB24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228600" y="3321420"/>
                <a:ext cx="7635835" cy="672620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4" name="Group 13"/>
          <p:cNvGrpSpPr/>
          <p:nvPr/>
        </p:nvGrpSpPr>
        <p:grpSpPr>
          <a:xfrm>
            <a:off x="311870" y="1689905"/>
            <a:ext cx="1428605" cy="481122"/>
            <a:chOff x="400195" y="2319228"/>
            <a:chExt cx="1428605" cy="481122"/>
          </a:xfrm>
        </p:grpSpPr>
        <p:pic>
          <p:nvPicPr>
            <p:cNvPr id="15" name="Picture 14"/>
            <p:cNvPicPr>
              <a:picLocks noChangeAspect="1"/>
            </p:cNvPicPr>
            <p:nvPr/>
          </p:nvPicPr>
          <p:blipFill>
            <a:blip r:embed="rId7">
              <a:duotone>
                <a:schemeClr val="accent5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0195" y="2319228"/>
              <a:ext cx="1428605" cy="481122"/>
            </a:xfrm>
            <a:prstGeom prst="rect">
              <a:avLst/>
            </a:prstGeom>
          </p:spPr>
        </p:pic>
        <p:sp>
          <p:nvSpPr>
            <p:cNvPr id="16" name="Rectangle 15"/>
            <p:cNvSpPr/>
            <p:nvPr/>
          </p:nvSpPr>
          <p:spPr>
            <a:xfrm>
              <a:off x="685800" y="2352473"/>
              <a:ext cx="876009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ID" b="1" dirty="0" err="1">
                  <a:solidFill>
                    <a:schemeClr val="bg1"/>
                  </a:solidFill>
                </a:rPr>
                <a:t>Contoh</a:t>
              </a:r>
              <a:endParaRPr lang="en-ID" b="1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104369541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750"/>
                            </p:stCondLst>
                            <p:childTnLst>
                              <p:par>
                                <p:cTn id="4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25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75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/>
      <p:bldP spid="5" grpId="0"/>
      <p:bldP spid="6" grpId="0" animBg="1"/>
      <p:bldP spid="7" grpId="0" animBg="1"/>
      <p:bldP spid="8" grpId="0" animBg="1"/>
      <p:bldP spid="9" grpId="0" animBg="1"/>
      <p:bldP spid="1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="" xmlns:a16="http://schemas.microsoft.com/office/drawing/2014/main" id="{5C3F4AF6-AB8A-5678-423B-93FF360D386E}"/>
                  </a:ext>
                </a:extLst>
              </p:cNvPr>
              <p:cNvSpPr txBox="1"/>
              <p:nvPr/>
            </p:nvSpPr>
            <p:spPr>
              <a:xfrm>
                <a:off x="228600" y="2064524"/>
                <a:ext cx="4724400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ID" sz="1600" u="sng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Cara </a:t>
                </a:r>
                <a:r>
                  <a:rPr lang="en-ID" sz="1600" u="sng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merasionalkan</a:t>
                </a:r>
                <a:r>
                  <a:rPr lang="en-ID" sz="1600" u="sng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u="sng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akar</a:t>
                </a:r>
                <a:r>
                  <a:rPr lang="en-ID" sz="1600" u="sng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u="sng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seperti</a:t>
                </a:r>
                <a:r>
                  <a:rPr lang="en-ID" sz="1600" u="sng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u="sng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berikut</a:t>
                </a:r>
                <a:r>
                  <a:rPr lang="en-ID" sz="1600" u="sng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:</a:t>
                </a:r>
              </a:p>
              <a:p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Misalkan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ID" sz="1600" i="1" dirty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𝑎</m:t>
                    </m:r>
                    <m:r>
                      <a:rPr lang="en-ID" sz="1600" i="1" dirty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, </m:t>
                    </m:r>
                    <m:r>
                      <a:rPr lang="en-ID" sz="1600" i="1" dirty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𝑏</m:t>
                    </m:r>
                    <m:r>
                      <a:rPr lang="en-ID" sz="1600" i="1" dirty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 </m:t>
                    </m:r>
                  </m:oMath>
                </a14:m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adalah bilangan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bulat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dengan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ID" sz="16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𝑏</m:t>
                    </m:r>
                    <m:r>
                      <a:rPr lang="en-ID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≠0</m:t>
                    </m:r>
                  </m:oMath>
                </a14:m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maka</a:t>
                </a:r>
                <a:endParaRPr lang="en-ID" sz="1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5C3F4AF6-AB8A-5678-423B-93FF360D386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8600" y="2064524"/>
                <a:ext cx="4724400" cy="830997"/>
              </a:xfrm>
              <a:prstGeom prst="rect">
                <a:avLst/>
              </a:prstGeom>
              <a:blipFill>
                <a:blip r:embed="rId2"/>
                <a:stretch>
                  <a:fillRect l="-774" t="-2206" b="-882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Speech Bubble: Oval 7">
            <a:extLst>
              <a:ext uri="{FF2B5EF4-FFF2-40B4-BE49-F238E27FC236}">
                <a16:creationId xmlns="" xmlns:a16="http://schemas.microsoft.com/office/drawing/2014/main" id="{1CCB38DA-25E9-6C60-7715-A0A7D2C1BEA9}"/>
              </a:ext>
            </a:extLst>
          </p:cNvPr>
          <p:cNvSpPr/>
          <p:nvPr/>
        </p:nvSpPr>
        <p:spPr>
          <a:xfrm>
            <a:off x="4543963" y="2065800"/>
            <a:ext cx="4111993" cy="1367904"/>
          </a:xfrm>
          <a:prstGeom prst="wedgeEllipseCallout">
            <a:avLst>
              <a:gd name="adj1" fmla="val -93206"/>
              <a:gd name="adj2" fmla="val 72976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ID" sz="1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Kalikan</a:t>
            </a:r>
            <a:r>
              <a:rPr lang="en-ID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dengan</a:t>
            </a:r>
            <a:r>
              <a:rPr lang="en-ID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akar</a:t>
            </a:r>
            <a:r>
              <a:rPr lang="en-ID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penyebutnya</a:t>
            </a:r>
            <a:r>
              <a:rPr lang="en-ID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ctr"/>
            <a:r>
              <a:rPr lang="en-ID" sz="1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Contoh</a:t>
            </a:r>
            <a:r>
              <a:rPr lang="en-ID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soal</a:t>
            </a:r>
            <a:r>
              <a:rPr lang="en-ID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di </a:t>
            </a:r>
            <a:r>
              <a:rPr lang="en-ID" sz="1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bawah</a:t>
            </a:r>
            <a:r>
              <a:rPr lang="en-ID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ini</a:t>
            </a:r>
            <a:r>
              <a:rPr lang="en-ID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diselesaikan</a:t>
            </a:r>
            <a:r>
              <a:rPr lang="en-ID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dengan</a:t>
            </a:r>
            <a:r>
              <a:rPr lang="en-ID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mengalikan</a:t>
            </a:r>
            <a:r>
              <a:rPr lang="en-ID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akar</a:t>
            </a:r>
            <a:r>
              <a:rPr lang="en-ID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sekawannya</a:t>
            </a:r>
            <a:r>
              <a:rPr lang="en-ID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grpSp>
        <p:nvGrpSpPr>
          <p:cNvPr id="10" name="Group 9"/>
          <p:cNvGrpSpPr/>
          <p:nvPr/>
        </p:nvGrpSpPr>
        <p:grpSpPr>
          <a:xfrm>
            <a:off x="228600" y="0"/>
            <a:ext cx="3974675" cy="666750"/>
            <a:chOff x="228600" y="0"/>
            <a:chExt cx="2649783" cy="666750"/>
          </a:xfrm>
        </p:grpSpPr>
        <p:sp>
          <p:nvSpPr>
            <p:cNvPr id="11" name="Round Same Side Corner Rectangle 10"/>
            <p:cNvSpPr/>
            <p:nvPr/>
          </p:nvSpPr>
          <p:spPr>
            <a:xfrm flipV="1">
              <a:off x="228600" y="0"/>
              <a:ext cx="2649412" cy="666750"/>
            </a:xfrm>
            <a:prstGeom prst="round2SameRect">
              <a:avLst/>
            </a:prstGeom>
          </p:spPr>
          <p:style>
            <a:lnRef idx="3">
              <a:schemeClr val="lt1"/>
            </a:lnRef>
            <a:fillRef idx="1">
              <a:schemeClr val="accent5"/>
            </a:fillRef>
            <a:effectRef idx="1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TextBox 11">
              <a:extLst>
                <a:ext uri="{FF2B5EF4-FFF2-40B4-BE49-F238E27FC236}">
                  <a16:creationId xmlns="" xmlns:a16="http://schemas.microsoft.com/office/drawing/2014/main" id="{8537D7EC-A424-743F-48BB-675147BCC716}"/>
                </a:ext>
              </a:extLst>
            </p:cNvPr>
            <p:cNvSpPr txBox="1"/>
            <p:nvPr/>
          </p:nvSpPr>
          <p:spPr>
            <a:xfrm>
              <a:off x="279771" y="182816"/>
              <a:ext cx="259861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D" sz="2000" b="1" dirty="0" err="1">
                  <a:solidFill>
                    <a:schemeClr val="bg1"/>
                  </a:solidFill>
                </a:rPr>
                <a:t>Merasionalkan</a:t>
              </a:r>
              <a:r>
                <a:rPr lang="en-ID" sz="2000" b="1" dirty="0">
                  <a:solidFill>
                    <a:schemeClr val="bg1"/>
                  </a:solidFill>
                </a:rPr>
                <a:t> </a:t>
              </a:r>
              <a:r>
                <a:rPr lang="en-ID" sz="2000" b="1" dirty="0" err="1">
                  <a:solidFill>
                    <a:schemeClr val="bg1"/>
                  </a:solidFill>
                </a:rPr>
                <a:t>Penyebut</a:t>
              </a:r>
              <a:r>
                <a:rPr lang="en-ID" sz="2000" b="1" dirty="0">
                  <a:solidFill>
                    <a:schemeClr val="bg1"/>
                  </a:solidFill>
                </a:rPr>
                <a:t> </a:t>
              </a:r>
              <a:r>
                <a:rPr lang="en-ID" sz="2000" b="1" dirty="0" err="1">
                  <a:solidFill>
                    <a:schemeClr val="bg1"/>
                  </a:solidFill>
                </a:rPr>
                <a:t>Pecahan</a:t>
              </a:r>
              <a:endParaRPr lang="en-ID" sz="2000" b="1" dirty="0">
                <a:solidFill>
                  <a:schemeClr val="bg1"/>
                </a:solidFill>
              </a:endParaRP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angle 3"/>
              <p:cNvSpPr/>
              <p:nvPr/>
            </p:nvSpPr>
            <p:spPr>
              <a:xfrm>
                <a:off x="228600" y="828918"/>
                <a:ext cx="8458200" cy="103021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ID" i="1">
                            <a:latin typeface="Cambria Math"/>
                          </a:rPr>
                        </m:ctrlPr>
                      </m:fPr>
                      <m:num>
                        <m:r>
                          <a:rPr lang="en-ID" i="1">
                            <a:latin typeface="Cambria Math" panose="02040503050406030204" pitchFamily="18" charset="0"/>
                          </a:rPr>
                          <m:t>𝑎</m:t>
                        </m:r>
                      </m:num>
                      <m:den>
                        <m:rad>
                          <m:radPr>
                            <m:degHide m:val="on"/>
                            <m:ctrlPr>
                              <a:rPr lang="en-ID" i="1">
                                <a:latin typeface="Cambria Math"/>
                              </a:rPr>
                            </m:ctrlPr>
                          </m:radPr>
                          <m:deg/>
                          <m:e>
                            <m:r>
                              <a:rPr lang="en-ID" i="1">
                                <a:latin typeface="Cambria Math" panose="02040503050406030204" pitchFamily="18" charset="0"/>
                              </a:rPr>
                              <m:t>𝑏</m:t>
                            </m:r>
                          </m:e>
                        </m:rad>
                      </m:den>
                    </m:f>
                  </m:oMath>
                </a14:m>
                <a:r>
                  <a:rPr lang="en-ID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ID" i="1" dirty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⟶</m:t>
                    </m:r>
                  </m:oMath>
                </a14:m>
                <a:r>
                  <a:rPr lang="en-ID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Suatu</a:t>
                </a:r>
                <a:r>
                  <a:rPr lang="en-ID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pecahan</a:t>
                </a:r>
                <a:r>
                  <a:rPr lang="en-ID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dengan</a:t>
                </a:r>
                <a:r>
                  <a:rPr lang="en-ID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penyebutnya</a:t>
                </a:r>
                <a:r>
                  <a:rPr lang="en-ID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yang </a:t>
                </a:r>
                <a:r>
                  <a:rPr lang="en-ID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merupakan</a:t>
                </a:r>
                <a:r>
                  <a:rPr lang="en-ID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bentuk</a:t>
                </a:r>
                <a:r>
                  <a:rPr lang="en-ID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akar</a:t>
                </a:r>
                <a:r>
                  <a:rPr lang="en-ID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  <a:r>
                  <a:rPr lang="en-ID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seringkali</a:t>
                </a:r>
                <a:r>
                  <a:rPr lang="en-ID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dapat</a:t>
                </a:r>
                <a:r>
                  <a:rPr lang="en-ID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dinyatakan</a:t>
                </a:r>
                <a:r>
                  <a:rPr lang="en-ID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dengan</a:t>
                </a:r>
                <a:r>
                  <a:rPr lang="en-ID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mudah</a:t>
                </a:r>
                <a:r>
                  <a:rPr lang="en-ID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sebagai</a:t>
                </a:r>
                <a:r>
                  <a:rPr lang="en-ID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pendekatan</a:t>
                </a:r>
                <a:r>
                  <a:rPr lang="en-ID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desimal</a:t>
                </a:r>
                <a:r>
                  <a:rPr lang="en-ID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  <a:r>
                  <a:rPr lang="en-ID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apabila</a:t>
                </a:r>
                <a:r>
                  <a:rPr lang="en-ID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pecahan</a:t>
                </a:r>
                <a:r>
                  <a:rPr lang="en-ID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tersebut</a:t>
                </a:r>
                <a:r>
                  <a:rPr lang="en-ID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diubah</a:t>
                </a:r>
                <a:r>
                  <a:rPr lang="en-ID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terlebih</a:t>
                </a:r>
                <a:r>
                  <a:rPr lang="en-ID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dahulu</a:t>
                </a:r>
                <a:r>
                  <a:rPr lang="en-ID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dengan</a:t>
                </a:r>
                <a:r>
                  <a:rPr lang="en-ID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suatu</a:t>
                </a:r>
                <a:r>
                  <a:rPr lang="en-ID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pecahan</a:t>
                </a:r>
                <a:r>
                  <a:rPr lang="en-ID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yang </a:t>
                </a:r>
                <a:r>
                  <a:rPr lang="en-ID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ekuivalen</a:t>
                </a:r>
                <a:r>
                  <a:rPr lang="en-ID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yang </a:t>
                </a:r>
                <a:r>
                  <a:rPr lang="en-ID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penyebutnya</a:t>
                </a:r>
                <a:r>
                  <a:rPr lang="en-ID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adalah</a:t>
                </a:r>
                <a:r>
                  <a:rPr lang="en-ID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rasional</a:t>
                </a:r>
                <a:r>
                  <a:rPr lang="en-ID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</a:p>
            </p:txBody>
          </p:sp>
        </mc:Choice>
        <mc:Fallback xmlns="">
          <p:sp>
            <p:nvSpPr>
              <p:cNvPr id="4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8600" y="828918"/>
                <a:ext cx="8458200" cy="1030218"/>
              </a:xfrm>
              <a:prstGeom prst="rect">
                <a:avLst/>
              </a:prstGeom>
              <a:blipFill>
                <a:blip r:embed="rId3"/>
                <a:stretch>
                  <a:fillRect l="-649" t="-592" b="-887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3" name="Picture 1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87" y="4631478"/>
            <a:ext cx="9143244" cy="512022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4" name="Rectangle 13"/>
              <p:cNvSpPr/>
              <p:nvPr/>
            </p:nvSpPr>
            <p:spPr>
              <a:xfrm>
                <a:off x="-152400" y="3713000"/>
                <a:ext cx="5706823" cy="65723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444500"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ID" sz="160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ID" sz="1600" i="1">
                              <a:latin typeface="Cambria Math" panose="02040503050406030204" pitchFamily="18" charset="0"/>
                            </a:rPr>
                            <m:t>1−</m:t>
                          </m:r>
                          <m:rad>
                            <m:radPr>
                              <m:degHide m:val="on"/>
                              <m:ctrlPr>
                                <a:rPr lang="en-ID" sz="1600" i="1">
                                  <a:latin typeface="Cambria Math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ID" sz="16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e>
                          </m:rad>
                        </m:num>
                        <m:den>
                          <m:r>
                            <a:rPr lang="en-ID" sz="1600" i="1">
                              <a:latin typeface="Cambria Math" panose="02040503050406030204" pitchFamily="18" charset="0"/>
                            </a:rPr>
                            <m:t>1</m:t>
                          </m:r>
                          <m:r>
                            <a:rPr lang="en-ID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</m:t>
                          </m:r>
                          <m:rad>
                            <m:radPr>
                              <m:degHide m:val="on"/>
                              <m:ctrlPr>
                                <a:rPr lang="en-ID" sz="1600" i="1">
                                  <a:latin typeface="Cambria Math"/>
                                  <a:ea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ID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e>
                          </m:rad>
                        </m:den>
                      </m:f>
                      <m:r>
                        <a:rPr lang="en-ID" sz="16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ID" sz="16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ID" sz="1600" i="1">
                              <a:latin typeface="Cambria Math" panose="02040503050406030204" pitchFamily="18" charset="0"/>
                            </a:rPr>
                            <m:t>1−</m:t>
                          </m:r>
                          <m:rad>
                            <m:radPr>
                              <m:degHide m:val="on"/>
                              <m:ctrlPr>
                                <a:rPr lang="en-ID" sz="1600" i="1">
                                  <a:latin typeface="Cambria Math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ID" sz="16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e>
                          </m:rad>
                        </m:num>
                        <m:den>
                          <m:r>
                            <a:rPr lang="en-ID" sz="1600" i="1">
                              <a:latin typeface="Cambria Math" panose="02040503050406030204" pitchFamily="18" charset="0"/>
                            </a:rPr>
                            <m:t>1</m:t>
                          </m:r>
                          <m:r>
                            <a:rPr lang="en-ID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</m:t>
                          </m:r>
                          <m:rad>
                            <m:radPr>
                              <m:degHide m:val="on"/>
                              <m:ctrlPr>
                                <a:rPr lang="en-ID" sz="1600" i="1">
                                  <a:latin typeface="Cambria Math"/>
                                  <a:ea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ID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e>
                          </m:rad>
                        </m:den>
                      </m:f>
                      <m:r>
                        <a:rPr lang="en-ID" sz="16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</m:t>
                      </m:r>
                      <m:f>
                        <m:fPr>
                          <m:ctrlPr>
                            <a:rPr lang="en-ID" sz="1600" i="1">
                              <a:latin typeface="Cambria Math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ID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1−</m:t>
                          </m:r>
                          <m:rad>
                            <m:radPr>
                              <m:degHide m:val="on"/>
                              <m:ctrlPr>
                                <a:rPr lang="en-ID" sz="1600" i="1">
                                  <a:latin typeface="Cambria Math"/>
                                  <a:ea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ID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e>
                          </m:rad>
                        </m:num>
                        <m:den>
                          <m:r>
                            <a:rPr lang="en-ID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1−</m:t>
                          </m:r>
                          <m:rad>
                            <m:radPr>
                              <m:degHide m:val="on"/>
                              <m:ctrlPr>
                                <a:rPr lang="en-ID" sz="1600" i="1">
                                  <a:latin typeface="Cambria Math"/>
                                  <a:ea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ID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e>
                          </m:rad>
                        </m:den>
                      </m:f>
                      <m:r>
                        <a:rPr lang="en-US" sz="1600" b="0" i="0" smtClean="0">
                          <a:latin typeface="Cambria Math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n-ID" sz="16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ID" sz="1600" i="1">
                              <a:latin typeface="Cambria Math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ID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1−2</m:t>
                          </m:r>
                          <m:rad>
                            <m:radPr>
                              <m:degHide m:val="on"/>
                              <m:ctrlPr>
                                <a:rPr lang="en-ID" sz="1600" i="1">
                                  <a:latin typeface="Cambria Math"/>
                                  <a:ea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ID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e>
                          </m:rad>
                          <m:r>
                            <a:rPr lang="en-ID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+2</m:t>
                          </m:r>
                        </m:num>
                        <m:den>
                          <m:r>
                            <a:rPr lang="en-ID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1−2</m:t>
                          </m:r>
                        </m:den>
                      </m:f>
                      <m:r>
                        <a:rPr lang="en-ID" sz="16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=2</m:t>
                      </m:r>
                      <m:rad>
                        <m:radPr>
                          <m:degHide m:val="on"/>
                          <m:ctrlPr>
                            <a:rPr lang="en-ID" sz="1600" i="1">
                              <a:latin typeface="Cambria Math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ID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e>
                      </m:rad>
                      <m:r>
                        <a:rPr lang="en-ID" sz="16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−3</m:t>
                      </m:r>
                    </m:oMath>
                  </m:oMathPara>
                </a14:m>
                <a:endParaRPr lang="en-ID" sz="1600" dirty="0"/>
              </a:p>
            </p:txBody>
          </p:sp>
        </mc:Choice>
        <mc:Fallback xmlns="">
          <p:sp>
            <p:nvSpPr>
              <p:cNvPr id="14" name="Rectangle 1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152400" y="3713000"/>
                <a:ext cx="5706823" cy="657231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Rectangle 21"/>
              <p:cNvSpPr/>
              <p:nvPr/>
            </p:nvSpPr>
            <p:spPr>
              <a:xfrm>
                <a:off x="251460" y="2739922"/>
                <a:ext cx="2145030" cy="94211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ID" sz="160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ID" sz="1600" i="1">
                              <a:latin typeface="Cambria Math" panose="02040503050406030204" pitchFamily="18" charset="0"/>
                            </a:rPr>
                            <m:t>𝑎</m:t>
                          </m:r>
                        </m:num>
                        <m:den>
                          <m:rad>
                            <m:radPr>
                              <m:degHide m:val="on"/>
                              <m:ctrlPr>
                                <a:rPr lang="en-ID" sz="1600" i="1">
                                  <a:latin typeface="Cambria Math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ID" sz="1600" i="1">
                                  <a:latin typeface="Cambria Math" panose="02040503050406030204" pitchFamily="18" charset="0"/>
                                </a:rPr>
                                <m:t>𝑏</m:t>
                              </m:r>
                            </m:e>
                          </m:rad>
                        </m:den>
                      </m:f>
                      <m:r>
                        <a:rPr lang="en-ID" sz="1600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ID" sz="16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ID" sz="1600" i="1">
                              <a:latin typeface="Cambria Math" panose="02040503050406030204" pitchFamily="18" charset="0"/>
                            </a:rPr>
                            <m:t>𝑎</m:t>
                          </m:r>
                        </m:num>
                        <m:den>
                          <m:rad>
                            <m:radPr>
                              <m:degHide m:val="on"/>
                              <m:ctrlPr>
                                <a:rPr lang="en-ID" sz="1600" i="1">
                                  <a:latin typeface="Cambria Math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ID" sz="1600" i="1">
                                  <a:latin typeface="Cambria Math" panose="02040503050406030204" pitchFamily="18" charset="0"/>
                                </a:rPr>
                                <m:t>𝑏</m:t>
                              </m:r>
                            </m:e>
                          </m:rad>
                        </m:den>
                      </m:f>
                      <m:r>
                        <a:rPr lang="en-ID" sz="16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</m:t>
                      </m:r>
                      <m:f>
                        <m:fPr>
                          <m:ctrlPr>
                            <a:rPr lang="en-ID" sz="1600" i="1">
                              <a:latin typeface="Cambria Math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ad>
                            <m:radPr>
                              <m:degHide m:val="on"/>
                              <m:ctrlPr>
                                <a:rPr lang="en-ID" sz="1600" i="1">
                                  <a:latin typeface="Cambria Math"/>
                                  <a:ea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ID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𝑏</m:t>
                              </m:r>
                            </m:e>
                          </m:rad>
                        </m:num>
                        <m:den>
                          <m:rad>
                            <m:radPr>
                              <m:degHide m:val="on"/>
                              <m:ctrlPr>
                                <a:rPr lang="en-ID" sz="1600" i="1">
                                  <a:latin typeface="Cambria Math"/>
                                  <a:ea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ID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𝑏</m:t>
                              </m:r>
                            </m:e>
                          </m:rad>
                        </m:den>
                      </m:f>
                      <m:r>
                        <a:rPr lang="en-ID" sz="16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ID" sz="1600" i="1">
                              <a:latin typeface="Cambria Math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ID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𝑎</m:t>
                          </m:r>
                          <m:rad>
                            <m:radPr>
                              <m:degHide m:val="on"/>
                              <m:ctrlPr>
                                <a:rPr lang="en-ID" sz="1600" i="1">
                                  <a:latin typeface="Cambria Math"/>
                                  <a:ea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ID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𝑏</m:t>
                              </m:r>
                            </m:e>
                          </m:rad>
                        </m:num>
                        <m:den>
                          <m:r>
                            <a:rPr lang="en-ID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𝑏</m:t>
                          </m:r>
                        </m:den>
                      </m:f>
                    </m:oMath>
                  </m:oMathPara>
                </a14:m>
                <a:endParaRPr lang="en-ID" sz="1600" dirty="0"/>
              </a:p>
            </p:txBody>
          </p:sp>
        </mc:Choice>
        <mc:Fallback xmlns="">
          <p:sp>
            <p:nvSpPr>
              <p:cNvPr id="22" name="Rectangle 2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1460" y="2739922"/>
                <a:ext cx="2145030" cy="942117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9" name="TextBox 18">
            <a:extLst>
              <a:ext uri="{FF2B5EF4-FFF2-40B4-BE49-F238E27FC236}">
                <a16:creationId xmlns="" xmlns:mc="http://schemas.openxmlformats.org/markup-compatibility/2006" xmlns:a14="http://schemas.microsoft.com/office/drawing/2010/main" xmlns:a16="http://schemas.microsoft.com/office/drawing/2014/main" id="{F36891F5-5E25-592B-BE6B-A595FBFB5440}"/>
              </a:ext>
            </a:extLst>
          </p:cNvPr>
          <p:cNvSpPr txBox="1"/>
          <p:nvPr/>
        </p:nvSpPr>
        <p:spPr>
          <a:xfrm>
            <a:off x="2030211" y="3714750"/>
            <a:ext cx="732558" cy="584775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endParaRPr lang="en-ID" sz="1600" b="1" dirty="0" smtClean="0">
              <a:solidFill>
                <a:schemeClr val="tx1"/>
              </a:solidFill>
              <a:latin typeface="Cambria Math" panose="02040503050406030204" pitchFamily="18" charset="0"/>
              <a:cs typeface="Times New Roman" panose="02020603050405020304" pitchFamily="18" charset="0"/>
            </a:endParaRPr>
          </a:p>
          <a:p>
            <a:endParaRPr lang="en-ID" sz="1600" b="1" dirty="0">
              <a:solidFill>
                <a:schemeClr val="tx1"/>
              </a:solidFill>
              <a:latin typeface="Cambria Math" panose="020405030504060302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32286985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 animBg="1"/>
      <p:bldP spid="4" grpId="0"/>
      <p:bldP spid="19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28050" y="1701808"/>
            <a:ext cx="3220952" cy="2632296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8" name="Rectangle 7">
                <a:extLst>
                  <a:ext uri="{FF2B5EF4-FFF2-40B4-BE49-F238E27FC236}">
                    <a16:creationId xmlns="" xmlns:a16="http://schemas.microsoft.com/office/drawing/2014/main" id="{A3E92E7A-E020-A748-B09C-3BEB2EFD181B}"/>
                  </a:ext>
                </a:extLst>
              </p:cNvPr>
              <p:cNvSpPr/>
              <p:nvPr/>
            </p:nvSpPr>
            <p:spPr>
              <a:xfrm>
                <a:off x="518696" y="1039602"/>
                <a:ext cx="5204409" cy="475678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r>
                  <a:rPr lang="en-ID" sz="16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Bentuk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ID" sz="1600" i="1" smtClean="0">
                            <a:solidFill>
                              <a:schemeClr val="tx1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ID" sz="1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𝑎</m:t>
                        </m:r>
                      </m:e>
                      <m:sup>
                        <m:r>
                          <a:rPr lang="en-ID" sz="1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𝑓</m:t>
                        </m:r>
                        <m:r>
                          <a:rPr lang="en-ID" sz="1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(</m:t>
                        </m:r>
                        <m:r>
                          <a:rPr lang="en-ID" sz="1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𝑥</m:t>
                        </m:r>
                        <m:r>
                          <a:rPr lang="en-ID" sz="1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)</m:t>
                        </m:r>
                      </m:sup>
                    </m:sSup>
                    <m:r>
                      <a:rPr lang="en-ID" sz="160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sSup>
                      <m:sSupPr>
                        <m:ctrlPr>
                          <a:rPr lang="en-ID" sz="1600" i="1" smtClean="0">
                            <a:solidFill>
                              <a:schemeClr val="tx1"/>
                            </a:solidFill>
                            <a:latin typeface="Cambria Math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ID" sz="1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𝑎</m:t>
                        </m:r>
                      </m:e>
                      <m:sup>
                        <m:r>
                          <a:rPr lang="en-ID" sz="1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𝑐</m:t>
                        </m:r>
                      </m:sup>
                    </m:sSup>
                    <m:r>
                      <a:rPr lang="en-ID" sz="16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;</m:t>
                    </m:r>
                    <m:r>
                      <a:rPr lang="en-ID" sz="16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𝑐</m:t>
                    </m:r>
                    <m:r>
                      <a:rPr lang="en-ID" sz="16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 </m:t>
                    </m:r>
                  </m:oMath>
                </a14:m>
                <a:r>
                  <a:rPr lang="en-ID" sz="1600" dirty="0">
                    <a:solidFill>
                      <a:schemeClr val="tx1"/>
                    </a:solidFill>
                    <a:cs typeface="Times New Roman" panose="02020603050405020304" pitchFamily="18" charset="0"/>
                  </a:rPr>
                  <a:t>konstanta dan </a:t>
                </a:r>
                <a14:m>
                  <m:oMath xmlns:m="http://schemas.openxmlformats.org/officeDocument/2006/math">
                    <m:r>
                      <a:rPr lang="en-ID" sz="16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𝑎</m:t>
                    </m:r>
                    <m:r>
                      <a:rPr lang="en-ID" sz="16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&gt;0, </m:t>
                    </m:r>
                    <m:r>
                      <a:rPr lang="en-ID" sz="16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𝑎</m:t>
                    </m:r>
                    <m:r>
                      <a:rPr lang="en-ID" sz="16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≠1 </m:t>
                    </m:r>
                    <m:r>
                      <a:rPr lang="en-ID" sz="16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𝑓</m:t>
                    </m:r>
                    <m:d>
                      <m:dPr>
                        <m:ctrlPr>
                          <a:rPr lang="en-ID" sz="1600" b="0" i="1" smtClean="0">
                            <a:solidFill>
                              <a:schemeClr val="tx1"/>
                            </a:solidFill>
                            <a:latin typeface="Cambria Math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a:rPr lang="en-ID" sz="1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𝑥</m:t>
                        </m:r>
                      </m:e>
                    </m:d>
                    <m:r>
                      <a:rPr lang="en-ID" sz="16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r>
                      <a:rPr lang="en-ID" sz="16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𝑐</m:t>
                    </m:r>
                  </m:oMath>
                </a14:m>
                <a:endParaRPr lang="en-ID" sz="16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A3E92E7A-E020-A748-B09C-3BEB2EFD181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8696" y="1039602"/>
                <a:ext cx="5204409" cy="475678"/>
              </a:xfrm>
              <a:prstGeom prst="rect">
                <a:avLst/>
              </a:prstGeom>
              <a:blipFill>
                <a:blip r:embed="rId3"/>
                <a:stretch>
                  <a:fillRect l="-35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="" xmlns:a16="http://schemas.microsoft.com/office/drawing/2014/main" id="{85DB05E8-A8A9-2DB4-51EB-27EF6D0A5DF4}"/>
                  </a:ext>
                </a:extLst>
              </p:cNvPr>
              <p:cNvSpPr txBox="1"/>
              <p:nvPr/>
            </p:nvSpPr>
            <p:spPr>
              <a:xfrm>
                <a:off x="517115" y="1728009"/>
                <a:ext cx="3959809" cy="107721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Menentukan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nilai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ID" sz="1600" i="1" dirty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𝑥</m:t>
                    </m:r>
                  </m:oMath>
                </a14:m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jika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ID" sz="160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ID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3</m:t>
                        </m:r>
                      </m:e>
                      <m:sup>
                        <m:r>
                          <a:rPr lang="en-ID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𝑥</m:t>
                        </m:r>
                      </m:sup>
                    </m:sSup>
                    <m:r>
                      <a:rPr lang="en-ID" sz="16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=27</m:t>
                    </m:r>
                  </m:oMath>
                </a14:m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maka</a:t>
                </a:r>
              </a:p>
              <a:p>
                <a:endParaRPr lang="en-ID" sz="1600" i="1" dirty="0">
                  <a:latin typeface="Cambria Math" panose="02040503050406030204" pitchFamily="18" charset="0"/>
                  <a:cs typeface="Times New Roman" panose="02020603050405020304" pitchFamily="18" charset="0"/>
                </a:endParaRPr>
              </a:p>
              <a:p>
                <a14:m>
                  <m:oMath xmlns:m="http://schemas.openxmlformats.org/officeDocument/2006/math">
                    <m:sSup>
                      <m:sSupPr>
                        <m:ctrlPr>
                          <a:rPr lang="en-ID" sz="1600" i="1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ID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3</m:t>
                        </m:r>
                      </m:e>
                      <m:sup>
                        <m:r>
                          <a:rPr lang="en-ID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𝑥</m:t>
                        </m:r>
                      </m:sup>
                    </m:sSup>
                    <m:r>
                      <a:rPr lang="en-ID" sz="16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=27</m:t>
                    </m:r>
                  </m:oMath>
                </a14:m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ID" sz="160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⟺</m:t>
                    </m:r>
                    <m:sSup>
                      <m:sSupPr>
                        <m:ctrlPr>
                          <a:rPr lang="en-ID" sz="160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ID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3</m:t>
                        </m:r>
                      </m:e>
                      <m:sup>
                        <m:r>
                          <a:rPr lang="en-ID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𝑥</m:t>
                        </m:r>
                      </m:sup>
                    </m:sSup>
                    <m:r>
                      <a:rPr lang="en-ID" sz="16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sSup>
                      <m:sSupPr>
                        <m:ctrlPr>
                          <a:rPr lang="en-ID" sz="1600" b="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ID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3</m:t>
                        </m:r>
                      </m:e>
                      <m:sup>
                        <m:r>
                          <a:rPr lang="en-ID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3</m:t>
                        </m:r>
                      </m:sup>
                    </m:sSup>
                  </m:oMath>
                </a14:m>
                <a:endParaRPr lang="en-ID" sz="1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Jadi, </a:t>
                </a:r>
                <a14:m>
                  <m:oMath xmlns:m="http://schemas.openxmlformats.org/officeDocument/2006/math">
                    <m:r>
                      <a:rPr lang="en-ID" sz="1600" i="1" dirty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𝑥</m:t>
                    </m:r>
                    <m:r>
                      <a:rPr lang="en-ID" sz="1600" i="1" dirty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=3.</m:t>
                    </m:r>
                  </m:oMath>
                </a14:m>
                <a:endParaRPr lang="en-ID" sz="1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85DB05E8-A8A9-2DB4-51EB-27EF6D0A5DF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7115" y="1728009"/>
                <a:ext cx="3959809" cy="1077218"/>
              </a:xfrm>
              <a:prstGeom prst="rect">
                <a:avLst/>
              </a:prstGeom>
              <a:blipFill>
                <a:blip r:embed="rId4"/>
                <a:stretch>
                  <a:fillRect l="-924" t="-1695" b="-621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Speech Bubble: Rectangle 9">
            <a:extLst>
              <a:ext uri="{FF2B5EF4-FFF2-40B4-BE49-F238E27FC236}">
                <a16:creationId xmlns="" xmlns:a16="http://schemas.microsoft.com/office/drawing/2014/main" id="{43EA441E-BE75-C348-563A-C2D92309987E}"/>
              </a:ext>
            </a:extLst>
          </p:cNvPr>
          <p:cNvSpPr/>
          <p:nvPr/>
        </p:nvSpPr>
        <p:spPr>
          <a:xfrm>
            <a:off x="3875997" y="2205762"/>
            <a:ext cx="3110205" cy="508000"/>
          </a:xfrm>
          <a:prstGeom prst="wedgeRectCallout">
            <a:avLst>
              <a:gd name="adj1" fmla="val -92008"/>
              <a:gd name="adj2" fmla="val -12500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ID" sz="1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Tulis</a:t>
            </a:r>
            <a:r>
              <a:rPr lang="en-ID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27 </a:t>
            </a:r>
            <a:r>
              <a:rPr lang="en-ID" sz="1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sebagai</a:t>
            </a:r>
            <a:r>
              <a:rPr lang="en-ID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bilangan</a:t>
            </a:r>
            <a:r>
              <a:rPr lang="en-ID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pangkat</a:t>
            </a:r>
            <a:r>
              <a:rPr lang="en-ID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en-ID" sz="1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bilangan</a:t>
            </a:r>
            <a:r>
              <a:rPr lang="en-ID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pokok</a:t>
            </a:r>
            <a:r>
              <a:rPr lang="en-ID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3 )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Rectangle 10">
                <a:extLst>
                  <a:ext uri="{FF2B5EF4-FFF2-40B4-BE49-F238E27FC236}">
                    <a16:creationId xmlns="" xmlns:a16="http://schemas.microsoft.com/office/drawing/2014/main" id="{216157CE-B3B4-1BC3-0032-C2330C246BA3}"/>
                  </a:ext>
                </a:extLst>
              </p:cNvPr>
              <p:cNvSpPr/>
              <p:nvPr/>
            </p:nvSpPr>
            <p:spPr>
              <a:xfrm>
                <a:off x="517115" y="2936050"/>
                <a:ext cx="5204409" cy="468194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r>
                  <a:rPr lang="en-ID" sz="16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Bentuk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ID" sz="1600" i="1" smtClean="0">
                            <a:solidFill>
                              <a:schemeClr val="tx1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ID" sz="1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𝑎</m:t>
                        </m:r>
                      </m:e>
                      <m:sup>
                        <m:r>
                          <a:rPr lang="en-ID" sz="1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𝑓</m:t>
                        </m:r>
                        <m:r>
                          <a:rPr lang="en-ID" sz="1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(</m:t>
                        </m:r>
                        <m:r>
                          <a:rPr lang="en-ID" sz="1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𝑥</m:t>
                        </m:r>
                        <m:r>
                          <a:rPr lang="en-ID" sz="1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)</m:t>
                        </m:r>
                      </m:sup>
                    </m:sSup>
                    <m:r>
                      <a:rPr lang="en-ID" sz="160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sSup>
                      <m:sSupPr>
                        <m:ctrlPr>
                          <a:rPr lang="en-ID" sz="1600" i="1" smtClean="0">
                            <a:solidFill>
                              <a:schemeClr val="tx1"/>
                            </a:solidFill>
                            <a:latin typeface="Cambria Math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ID" sz="1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𝑎</m:t>
                        </m:r>
                      </m:e>
                      <m:sup>
                        <m:r>
                          <a:rPr lang="en-ID" sz="1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𝑔</m:t>
                        </m:r>
                        <m:r>
                          <a:rPr lang="en-ID" sz="1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(</m:t>
                        </m:r>
                        <m:r>
                          <a:rPr lang="en-ID" sz="1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𝑥</m:t>
                        </m:r>
                        <m:r>
                          <a:rPr lang="en-ID" sz="1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)</m:t>
                        </m:r>
                      </m:sup>
                    </m:sSup>
                    <m:r>
                      <a:rPr lang="en-ID" sz="16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; </m:t>
                    </m:r>
                  </m:oMath>
                </a14:m>
                <a:r>
                  <a:rPr lang="en-ID" sz="1600" dirty="0">
                    <a:solidFill>
                      <a:schemeClr val="tx1"/>
                    </a:solidFill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ID" sz="16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𝑎</m:t>
                    </m:r>
                    <m:r>
                      <a:rPr lang="en-ID" sz="16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&gt;0 </m:t>
                    </m:r>
                    <m:r>
                      <m:rPr>
                        <m:sty m:val="p"/>
                      </m:rPr>
                      <a:rPr lang="en-ID" sz="1600" b="0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dan</m:t>
                    </m:r>
                    <m:r>
                      <a:rPr lang="en-ID" sz="16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 </m:t>
                    </m:r>
                    <m:r>
                      <a:rPr lang="en-ID" sz="16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𝑎</m:t>
                    </m:r>
                    <m:r>
                      <a:rPr lang="en-ID" sz="16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≠1 </m:t>
                    </m:r>
                    <m:r>
                      <a:rPr lang="en-ID" sz="16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𝑓</m:t>
                    </m:r>
                    <m:d>
                      <m:dPr>
                        <m:ctrlPr>
                          <a:rPr lang="en-ID" sz="1600" b="0" i="1" smtClean="0">
                            <a:solidFill>
                              <a:schemeClr val="tx1"/>
                            </a:solidFill>
                            <a:latin typeface="Cambria Math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a:rPr lang="en-ID" sz="1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𝑥</m:t>
                        </m:r>
                      </m:e>
                    </m:d>
                    <m:r>
                      <a:rPr lang="en-ID" sz="16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r>
                      <a:rPr lang="en-ID" sz="16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𝑔</m:t>
                    </m:r>
                    <m:r>
                      <a:rPr lang="en-ID" sz="16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(</m:t>
                    </m:r>
                    <m:r>
                      <a:rPr lang="en-ID" sz="16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𝑥</m:t>
                    </m:r>
                    <m:r>
                      <a:rPr lang="en-ID" sz="16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)</m:t>
                    </m:r>
                  </m:oMath>
                </a14:m>
                <a:endParaRPr lang="en-ID" sz="16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xmlns:a14="http://schemas.microsoft.com/office/drawing/2010/main" xmlns="" id="{216157CE-B3B4-1BC3-0032-C2330C246BA3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7115" y="2936050"/>
                <a:ext cx="5204409" cy="468194"/>
              </a:xfrm>
              <a:prstGeom prst="rect">
                <a:avLst/>
              </a:prstGeom>
              <a:blipFill rotWithShape="1">
                <a:blip r:embed="rId5"/>
                <a:stretch>
                  <a:fillRect l="-466" b="-125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="" xmlns:a16="http://schemas.microsoft.com/office/drawing/2014/main" id="{5BE4321B-AD11-CEE9-8F5B-AD5E1E4BFE95}"/>
                  </a:ext>
                </a:extLst>
              </p:cNvPr>
              <p:cNvSpPr txBox="1"/>
              <p:nvPr/>
            </p:nvSpPr>
            <p:spPr>
              <a:xfrm>
                <a:off x="1348057" y="3528448"/>
                <a:ext cx="5651500" cy="1077218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Menentukan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nilai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ID" sz="1600" i="1" dirty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𝑥</m:t>
                    </m:r>
                  </m:oMath>
                </a14:m>
                <a:r>
                  <a:rPr lang="en-ID" sz="1600" dirty="0"/>
                  <a:t> yang  </a:t>
                </a:r>
                <a:r>
                  <a:rPr lang="en-ID" sz="1600" dirty="0" err="1"/>
                  <a:t>memenuhi</a:t>
                </a:r>
                <a:r>
                  <a:rPr lang="en-ID" sz="1600" dirty="0"/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ID" sz="160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ID" sz="16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e>
                      <m:sup>
                        <m:r>
                          <a:rPr lang="en-ID" sz="1600" b="0" i="1" smtClean="0">
                            <a:latin typeface="Cambria Math" panose="02040503050406030204" pitchFamily="18" charset="0"/>
                          </a:rPr>
                          <m:t>3</m:t>
                        </m:r>
                        <m:r>
                          <a:rPr lang="en-ID" sz="16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sup>
                    </m:sSup>
                    <m:r>
                      <a:rPr lang="en-ID" sz="1600" b="0" i="1" smtClean="0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ID" sz="1600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ID" sz="1600" b="0" i="1" smtClean="0">
                            <a:latin typeface="Cambria Math" panose="02040503050406030204" pitchFamily="18" charset="0"/>
                          </a:rPr>
                          <m:t>4</m:t>
                        </m:r>
                      </m:e>
                      <m:sup>
                        <m:r>
                          <a:rPr lang="en-ID" sz="1600" b="0" i="1" smtClean="0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ID" sz="16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n-ID" sz="1600" b="0" i="1" smtClean="0">
                            <a:latin typeface="Cambria Math" panose="02040503050406030204" pitchFamily="18" charset="0"/>
                          </a:rPr>
                          <m:t>−1</m:t>
                        </m:r>
                      </m:sup>
                    </m:sSup>
                  </m:oMath>
                </a14:m>
                <a:r>
                  <a:rPr lang="en-ID" sz="1600" dirty="0"/>
                  <a:t> adalah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ID" sz="160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ID" sz="16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e>
                        <m:sup>
                          <m:r>
                            <a:rPr lang="en-ID" sz="1600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  <m:r>
                            <a:rPr lang="en-ID" sz="16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sup>
                      </m:sSup>
                      <m:r>
                        <a:rPr lang="en-ID" sz="1600" b="0" i="1" smtClean="0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ID" sz="1600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ID" sz="1600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e>
                        <m:sup>
                          <m:r>
                            <a:rPr lang="en-ID" sz="16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ID" sz="16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n-ID" sz="1600" b="0" i="1" smtClean="0">
                              <a:latin typeface="Cambria Math" panose="02040503050406030204" pitchFamily="18" charset="0"/>
                            </a:rPr>
                            <m:t>−1</m:t>
                          </m:r>
                        </m:sup>
                      </m:sSup>
                      <m:r>
                        <a:rPr lang="en-ID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⇔</m:t>
                      </m:r>
                      <m:sSup>
                        <m:sSupPr>
                          <m:ctrlPr>
                            <a:rPr lang="en-ID" sz="1600" b="0" i="1" smtClean="0">
                              <a:latin typeface="Cambria Math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ID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e>
                        <m:sup>
                          <m:r>
                            <a:rPr lang="en-ID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  <m:r>
                            <a:rPr lang="en-ID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</m:sup>
                      </m:sSup>
                      <m:r>
                        <a:rPr lang="en-ID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ID" sz="1600" b="0" i="1" smtClean="0">
                              <a:latin typeface="Cambria Math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ID" sz="1600" b="0" i="1" smtClean="0">
                                  <a:latin typeface="Cambria Math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n-ID" sz="1600" b="0" i="1" smtClean="0">
                                      <a:latin typeface="Cambria Math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ID" sz="16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e>
                                <m:sup>
                                  <m:r>
                                    <a:rPr lang="en-ID" sz="16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e>
                          </m:d>
                        </m:e>
                        <m:sup>
                          <m:r>
                            <a:rPr lang="en-ID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  <m:r>
                            <a:rPr lang="en-ID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  <m:r>
                            <a:rPr lang="en-ID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−1</m:t>
                          </m:r>
                        </m:sup>
                      </m:sSup>
                    </m:oMath>
                  </m:oMathPara>
                </a14:m>
                <a:endParaRPr lang="en-ID" sz="1600" b="0" dirty="0">
                  <a:ea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ID" sz="1600" b="0" i="1" smtClean="0">
                          <a:latin typeface="Cambria Math" panose="02040503050406030204" pitchFamily="18" charset="0"/>
                        </a:rPr>
                        <m:t>3</m:t>
                      </m:r>
                      <m:r>
                        <a:rPr lang="en-ID" sz="1600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ID" sz="1600" b="0" i="1" smtClean="0">
                          <a:latin typeface="Cambria Math" panose="02040503050406030204" pitchFamily="18" charset="0"/>
                        </a:rPr>
                        <m:t>=4</m:t>
                      </m:r>
                      <m:r>
                        <a:rPr lang="en-ID" sz="1600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ID" sz="1600" b="0" i="1" smtClean="0">
                          <a:latin typeface="Cambria Math" panose="02040503050406030204" pitchFamily="18" charset="0"/>
                        </a:rPr>
                        <m:t>−2</m:t>
                      </m:r>
                    </m:oMath>
                  </m:oMathPara>
                </a14:m>
                <a:endParaRPr lang="en-ID" sz="1600" b="0" dirty="0"/>
              </a:p>
              <a:p>
                <a:r>
                  <a:rPr lang="en-ID" sz="1600" dirty="0" err="1" smtClean="0"/>
                  <a:t>Jadi</a:t>
                </a:r>
                <a:r>
                  <a:rPr lang="en-ID" sz="1600" dirty="0" smtClean="0"/>
                  <a:t>, </a:t>
                </a:r>
                <a:r>
                  <a:rPr lang="en-ID" sz="1600" dirty="0" err="1"/>
                  <a:t>nilai</a:t>
                </a:r>
                <a:r>
                  <a:rPr lang="en-ID" sz="1600" dirty="0"/>
                  <a:t> </a:t>
                </a:r>
                <a14:m>
                  <m:oMath xmlns:m="http://schemas.openxmlformats.org/officeDocument/2006/math">
                    <m:r>
                      <a:rPr lang="en-ID" sz="1600" i="1" dirty="0" smtClean="0">
                        <a:latin typeface="Cambria Math" panose="02040503050406030204" pitchFamily="18" charset="0"/>
                      </a:rPr>
                      <m:t>𝑥</m:t>
                    </m:r>
                  </m:oMath>
                </a14:m>
                <a:r>
                  <a:rPr lang="en-ID" sz="1600" dirty="0"/>
                  <a:t> yang </a:t>
                </a:r>
                <a:r>
                  <a:rPr lang="en-ID" sz="1600" dirty="0" err="1"/>
                  <a:t>memenuhi</a:t>
                </a:r>
                <a:r>
                  <a:rPr lang="en-ID" sz="1600" dirty="0"/>
                  <a:t> </a:t>
                </a:r>
                <a:r>
                  <a:rPr lang="en-ID" sz="1600" dirty="0" err="1"/>
                  <a:t>adalah</a:t>
                </a:r>
                <a:r>
                  <a:rPr lang="en-ID" sz="1600" dirty="0"/>
                  <a:t> </a:t>
                </a:r>
                <a14:m>
                  <m:oMath xmlns:m="http://schemas.openxmlformats.org/officeDocument/2006/math">
                    <m:r>
                      <a:rPr lang="en-ID" sz="1600" i="1" dirty="0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ID" sz="1600" i="1" dirty="0" smtClean="0">
                        <a:latin typeface="Cambria Math" panose="02040503050406030204" pitchFamily="18" charset="0"/>
                      </a:rPr>
                      <m:t>=2.</m:t>
                    </m:r>
                  </m:oMath>
                </a14:m>
                <a:endParaRPr lang="en-ID" sz="1600" dirty="0"/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5BE4321B-AD11-CEE9-8F5B-AD5E1E4BFE9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48057" y="3528448"/>
                <a:ext cx="5651500" cy="1077218"/>
              </a:xfrm>
              <a:prstGeom prst="rect">
                <a:avLst/>
              </a:prstGeom>
              <a:blipFill>
                <a:blip r:embed="rId6"/>
                <a:stretch>
                  <a:fillRect l="-539" t="-2260" b="-621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2" name="Group 11"/>
          <p:cNvGrpSpPr/>
          <p:nvPr/>
        </p:nvGrpSpPr>
        <p:grpSpPr>
          <a:xfrm>
            <a:off x="228601" y="0"/>
            <a:ext cx="3835400" cy="666750"/>
            <a:chOff x="228600" y="0"/>
            <a:chExt cx="2649783" cy="666750"/>
          </a:xfrm>
        </p:grpSpPr>
        <p:sp>
          <p:nvSpPr>
            <p:cNvPr id="14" name="Round Same Side Corner Rectangle 13"/>
            <p:cNvSpPr/>
            <p:nvPr/>
          </p:nvSpPr>
          <p:spPr>
            <a:xfrm flipV="1">
              <a:off x="228600" y="0"/>
              <a:ext cx="2649412" cy="666750"/>
            </a:xfrm>
            <a:prstGeom prst="round2SameRect">
              <a:avLst/>
            </a:prstGeom>
          </p:spPr>
          <p:style>
            <a:lnRef idx="3">
              <a:schemeClr val="lt1"/>
            </a:lnRef>
            <a:fillRef idx="1">
              <a:schemeClr val="accent5"/>
            </a:fillRef>
            <a:effectRef idx="1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TextBox 14">
              <a:extLst>
                <a:ext uri="{FF2B5EF4-FFF2-40B4-BE49-F238E27FC236}">
                  <a16:creationId xmlns="" xmlns:a16="http://schemas.microsoft.com/office/drawing/2014/main" id="{8537D7EC-A424-743F-48BB-675147BCC716}"/>
                </a:ext>
              </a:extLst>
            </p:cNvPr>
            <p:cNvSpPr txBox="1"/>
            <p:nvPr/>
          </p:nvSpPr>
          <p:spPr>
            <a:xfrm>
              <a:off x="279771" y="182816"/>
              <a:ext cx="259861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D" sz="2000" b="1" dirty="0" err="1">
                  <a:solidFill>
                    <a:schemeClr val="bg1"/>
                  </a:solidFill>
                </a:rPr>
                <a:t>Persamaan</a:t>
              </a:r>
              <a:r>
                <a:rPr lang="en-ID" sz="2000" b="1" dirty="0">
                  <a:solidFill>
                    <a:schemeClr val="bg1"/>
                  </a:solidFill>
                </a:rPr>
                <a:t> </a:t>
              </a:r>
              <a:r>
                <a:rPr lang="en-ID" sz="2000" b="1" dirty="0" err="1">
                  <a:solidFill>
                    <a:schemeClr val="bg1"/>
                  </a:solidFill>
                </a:rPr>
                <a:t>Eksponen</a:t>
              </a:r>
              <a:r>
                <a:rPr lang="en-ID" sz="2000" b="1" dirty="0">
                  <a:solidFill>
                    <a:schemeClr val="bg1"/>
                  </a:solidFill>
                </a:rPr>
                <a:t> </a:t>
              </a:r>
              <a:r>
                <a:rPr lang="en-ID" sz="2000" b="1" dirty="0" err="1">
                  <a:solidFill>
                    <a:schemeClr val="bg1"/>
                  </a:solidFill>
                </a:rPr>
                <a:t>Sederhana</a:t>
              </a:r>
              <a:endParaRPr lang="en-ID" sz="2000" b="1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606733900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/>
      <p:bldP spid="10" grpId="0" animBg="1"/>
      <p:bldP spid="11" grpId="0" animBg="1"/>
      <p:bldP spid="1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0" y="132120"/>
            <a:ext cx="4191000" cy="456803"/>
            <a:chOff x="0" y="132120"/>
            <a:chExt cx="4191000" cy="456803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32120"/>
              <a:ext cx="3810000" cy="456803"/>
            </a:xfrm>
            <a:prstGeom prst="rect">
              <a:avLst/>
            </a:prstGeom>
          </p:spPr>
        </p:pic>
        <p:sp>
          <p:nvSpPr>
            <p:cNvPr id="4" name="TextBox 3">
              <a:extLst>
                <a:ext uri="{FF2B5EF4-FFF2-40B4-BE49-F238E27FC236}">
                  <a16:creationId xmlns="" xmlns:a16="http://schemas.microsoft.com/office/drawing/2014/main" id="{CB7F931D-D90E-1E13-2A09-7657B6BADC18}"/>
                </a:ext>
              </a:extLst>
            </p:cNvPr>
            <p:cNvSpPr txBox="1"/>
            <p:nvPr/>
          </p:nvSpPr>
          <p:spPr>
            <a:xfrm>
              <a:off x="838200" y="133350"/>
              <a:ext cx="3352800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D" sz="2200" b="1" dirty="0">
                  <a:solidFill>
                    <a:schemeClr val="bg1"/>
                  </a:solidFill>
                </a:rPr>
                <a:t>1.3 </a:t>
              </a:r>
              <a:r>
                <a:rPr lang="en-ID" sz="2200" b="1" dirty="0" err="1">
                  <a:solidFill>
                    <a:schemeClr val="bg1"/>
                  </a:solidFill>
                </a:rPr>
                <a:t>Fungsi</a:t>
              </a:r>
              <a:r>
                <a:rPr lang="en-ID" sz="2200" b="1" dirty="0">
                  <a:solidFill>
                    <a:schemeClr val="bg1"/>
                  </a:solidFill>
                </a:rPr>
                <a:t> </a:t>
              </a:r>
              <a:r>
                <a:rPr lang="en-ID" sz="2200" b="1" dirty="0" err="1">
                  <a:solidFill>
                    <a:schemeClr val="bg1"/>
                  </a:solidFill>
                </a:rPr>
                <a:t>Eksponen</a:t>
              </a:r>
              <a:endParaRPr lang="en-ID" sz="2200" b="1" dirty="0">
                <a:solidFill>
                  <a:schemeClr val="bg1"/>
                </a:solidFill>
              </a:endParaRP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="" xmlns:a16="http://schemas.microsoft.com/office/drawing/2014/main" id="{DD5015A3-D816-C6D4-1D27-D6150BEC8154}"/>
                  </a:ext>
                </a:extLst>
              </p:cNvPr>
              <p:cNvSpPr txBox="1"/>
              <p:nvPr/>
            </p:nvSpPr>
            <p:spPr>
              <a:xfrm>
                <a:off x="304800" y="742950"/>
                <a:ext cx="6477000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Suatu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fungsi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ID" sz="16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𝑓</m:t>
                    </m:r>
                    <m:r>
                      <a:rPr lang="en-ID" sz="16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:</m:t>
                    </m:r>
                    <m:r>
                      <a:rPr lang="en-ID" sz="16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𝑥</m:t>
                    </m:r>
                    <m:r>
                      <a:rPr lang="en-ID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→</m:t>
                    </m:r>
                    <m:sSup>
                      <m:sSupPr>
                        <m:ctrlPr>
                          <a:rPr lang="en-ID" sz="1600" b="0" i="1" smtClean="0">
                            <a:latin typeface="Cambria Math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ID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𝑎</m:t>
                        </m:r>
                      </m:e>
                      <m:sup>
                        <m:r>
                          <a:rPr lang="en-ID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𝑥</m:t>
                        </m:r>
                      </m:sup>
                    </m:sSup>
                  </m:oMath>
                </a14:m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yang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memetakan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setiap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bilangan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rasional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ID" sz="1600" i="1" dirty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𝑥</m:t>
                    </m:r>
                  </m:oMath>
                </a14:m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ke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ID" sz="160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ID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𝑎</m:t>
                        </m:r>
                      </m:e>
                      <m:sup>
                        <m:r>
                          <a:rPr lang="en-ID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𝑥</m:t>
                        </m:r>
                      </m:sup>
                    </m:sSup>
                  </m:oMath>
                </a14:m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DD5015A3-D816-C6D4-1D27-D6150BEC815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4800" y="742950"/>
                <a:ext cx="6477000" cy="338554"/>
              </a:xfrm>
              <a:prstGeom prst="rect">
                <a:avLst/>
              </a:prstGeom>
              <a:blipFill>
                <a:blip r:embed="rId3"/>
                <a:stretch>
                  <a:fillRect l="-470" t="-5455" b="-2363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ctangle 5"/>
              <p:cNvSpPr/>
              <p:nvPr/>
            </p:nvSpPr>
            <p:spPr>
              <a:xfrm>
                <a:off x="298515" y="1112330"/>
                <a:ext cx="4572000" cy="1477328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r>
                  <a:rPr lang="en-ID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Definisi:</a:t>
                </a:r>
              </a:p>
              <a:p>
                <a:r>
                  <a:rPr lang="nn-NO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Fungsi eksponensial </a:t>
                </a:r>
                <a14:m>
                  <m:oMath xmlns:m="http://schemas.openxmlformats.org/officeDocument/2006/math">
                    <m:r>
                      <a:rPr lang="nn-NO" i="1" dirty="0">
                        <a:solidFill>
                          <a:srgbClr val="231F2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𝑓</m:t>
                    </m:r>
                    <m:r>
                      <a:rPr lang="nn-NO" i="1" dirty="0">
                        <a:solidFill>
                          <a:srgbClr val="231F2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 </m:t>
                    </m:r>
                  </m:oMath>
                </a14:m>
                <a:r>
                  <a:rPr lang="nn-NO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dengan bilangan pokok </a:t>
                </a:r>
                <a14:m>
                  <m:oMath xmlns:m="http://schemas.openxmlformats.org/officeDocument/2006/math">
                    <m:r>
                      <a:rPr lang="nn-NO" i="1" dirty="0">
                        <a:solidFill>
                          <a:srgbClr val="231F2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𝑎</m:t>
                    </m:r>
                    <m:r>
                      <a:rPr lang="nn-NO" i="1" dirty="0">
                        <a:solidFill>
                          <a:srgbClr val="231F2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 (</m:t>
                    </m:r>
                    <m:r>
                      <a:rPr lang="nn-NO" i="1" dirty="0">
                        <a:solidFill>
                          <a:srgbClr val="231F2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𝑎</m:t>
                    </m:r>
                    <m:r>
                      <a:rPr lang="nn-NO" i="1" dirty="0">
                        <a:solidFill>
                          <a:srgbClr val="231F2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 </m:t>
                    </m:r>
                    <m:r>
                      <a:rPr lang="nn-NO" i="1" dirty="0">
                        <a:solidFill>
                          <a:srgbClr val="231F2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𝑘𝑜𝑛𝑠𝑡𝑎𝑛</m:t>
                    </m:r>
                    <m:r>
                      <a:rPr lang="nn-NO" i="1" dirty="0">
                        <a:solidFill>
                          <a:srgbClr val="231F2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) </m:t>
                    </m:r>
                  </m:oMath>
                </a14:m>
                <a:r>
                  <a:rPr lang="en-ID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adalah</a:t>
                </a:r>
                <a:r>
                  <a:rPr lang="en-ID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fungsi</a:t>
                </a:r>
                <a:r>
                  <a:rPr lang="en-ID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yang </a:t>
                </a:r>
                <a:r>
                  <a:rPr lang="en-ID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didefinisikan</a:t>
                </a:r>
                <a:r>
                  <a:rPr lang="en-ID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dengan</a:t>
                </a:r>
                <a:r>
                  <a:rPr lang="en-ID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rumus</a:t>
                </a:r>
                <a:r>
                  <a:rPr lang="en-ID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: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ID" i="1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𝑓</m:t>
                      </m:r>
                      <m:d>
                        <m:dPr>
                          <m:ctrlPr>
                            <a:rPr lang="en-ID" i="1"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r>
                            <a:rPr lang="en-ID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𝑥</m:t>
                          </m:r>
                        </m:e>
                      </m:d>
                      <m:r>
                        <a:rPr lang="en-ID" i="1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ID" i="1"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a:rPr lang="en-ID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𝑎</m:t>
                          </m:r>
                        </m:e>
                        <m:sup>
                          <m:r>
                            <a:rPr lang="en-ID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𝑥</m:t>
                          </m:r>
                        </m:sup>
                      </m:sSup>
                      <m:r>
                        <a:rPr lang="en-ID" i="1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, </m:t>
                      </m:r>
                      <m:r>
                        <a:rPr lang="en-ID" i="1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𝑎</m:t>
                      </m:r>
                      <m:r>
                        <a:rPr lang="en-ID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&gt;0, </m:t>
                      </m:r>
                      <m:r>
                        <a:rPr lang="en-ID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𝑑𝑎𝑛</m:t>
                      </m:r>
                      <m:r>
                        <a:rPr lang="en-ID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 </m:t>
                      </m:r>
                      <m:r>
                        <a:rPr lang="en-ID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𝑎</m:t>
                      </m:r>
                      <m:r>
                        <a:rPr lang="en-ID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≠1</m:t>
                      </m:r>
                    </m:oMath>
                  </m:oMathPara>
                </a14:m>
                <a:endParaRPr lang="en-ID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6" name="Rectangle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8515" y="1112330"/>
                <a:ext cx="4572000" cy="1477328"/>
              </a:xfrm>
              <a:prstGeom prst="rect">
                <a:avLst/>
              </a:prstGeom>
              <a:blipFill>
                <a:blip r:embed="rId4"/>
                <a:stretch>
                  <a:fillRect l="-1200" t="-2058" b="-288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9" name="Group 8"/>
          <p:cNvGrpSpPr/>
          <p:nvPr/>
        </p:nvGrpSpPr>
        <p:grpSpPr>
          <a:xfrm>
            <a:off x="298515" y="2652722"/>
            <a:ext cx="3046925" cy="455377"/>
            <a:chOff x="287518" y="3026458"/>
            <a:chExt cx="3046925" cy="455377"/>
          </a:xfrm>
        </p:grpSpPr>
        <p:sp>
          <p:nvSpPr>
            <p:cNvPr id="7" name="Parallelogram 6">
              <a:extLst>
                <a:ext uri="{FF2B5EF4-FFF2-40B4-BE49-F238E27FC236}">
                  <a16:creationId xmlns="" xmlns:a16="http://schemas.microsoft.com/office/drawing/2014/main" id="{D4C05E15-0681-2132-339C-9DBBD5B002FE}"/>
                </a:ext>
              </a:extLst>
            </p:cNvPr>
            <p:cNvSpPr/>
            <p:nvPr/>
          </p:nvSpPr>
          <p:spPr>
            <a:xfrm>
              <a:off x="287518" y="3026458"/>
              <a:ext cx="3046925" cy="455377"/>
            </a:xfrm>
            <a:prstGeom prst="parallelogram">
              <a:avLst/>
            </a:prstGeom>
            <a:ln/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8" name="TextBox 7">
              <a:extLst>
                <a:ext uri="{FF2B5EF4-FFF2-40B4-BE49-F238E27FC236}">
                  <a16:creationId xmlns="" xmlns:a16="http://schemas.microsoft.com/office/drawing/2014/main" id="{C51A437A-449E-446B-686E-03E8F208AE17}"/>
                </a:ext>
              </a:extLst>
            </p:cNvPr>
            <p:cNvSpPr txBox="1"/>
            <p:nvPr/>
          </p:nvSpPr>
          <p:spPr>
            <a:xfrm>
              <a:off x="440992" y="3061612"/>
              <a:ext cx="289345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D" b="1" dirty="0" err="1">
                  <a:solidFill>
                    <a:schemeClr val="accent1">
                      <a:lumMod val="75000"/>
                    </a:schemeClr>
                  </a:solidFill>
                </a:rPr>
                <a:t>Grafik</a:t>
              </a:r>
              <a:r>
                <a:rPr lang="en-ID" b="1" dirty="0">
                  <a:solidFill>
                    <a:schemeClr val="accent1">
                      <a:lumMod val="75000"/>
                    </a:schemeClr>
                  </a:solidFill>
                </a:rPr>
                <a:t> </a:t>
              </a:r>
              <a:r>
                <a:rPr lang="en-ID" b="1" dirty="0" err="1">
                  <a:solidFill>
                    <a:schemeClr val="accent1">
                      <a:lumMod val="75000"/>
                    </a:schemeClr>
                  </a:solidFill>
                </a:rPr>
                <a:t>Fungsi</a:t>
              </a:r>
              <a:r>
                <a:rPr lang="en-ID" b="1" dirty="0">
                  <a:solidFill>
                    <a:schemeClr val="accent1">
                      <a:lumMod val="75000"/>
                    </a:schemeClr>
                  </a:solidFill>
                </a:rPr>
                <a:t> </a:t>
              </a:r>
              <a:r>
                <a:rPr lang="en-ID" b="1" dirty="0" err="1">
                  <a:solidFill>
                    <a:schemeClr val="accent1">
                      <a:lumMod val="75000"/>
                    </a:schemeClr>
                  </a:solidFill>
                </a:rPr>
                <a:t>Eksponensial</a:t>
              </a:r>
              <a:endParaRPr lang="en-ID" b="1" dirty="0">
                <a:solidFill>
                  <a:schemeClr val="accent1">
                    <a:lumMod val="75000"/>
                  </a:schemeClr>
                </a:solidFill>
              </a:endParaRPr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6082417" y="815179"/>
            <a:ext cx="2683042" cy="2258568"/>
            <a:chOff x="6082417" y="815179"/>
            <a:chExt cx="2683042" cy="2258568"/>
          </a:xfrm>
        </p:grpSpPr>
        <p:pic>
          <p:nvPicPr>
            <p:cNvPr id="10" name="Picture 9">
              <a:extLst>
                <a:ext uri="{FF2B5EF4-FFF2-40B4-BE49-F238E27FC236}">
                  <a16:creationId xmlns="" xmlns:a16="http://schemas.microsoft.com/office/drawing/2014/main" id="{A90BDAC1-7587-378A-4971-7AB0EBEC28D0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324600" y="815179"/>
              <a:ext cx="2191056" cy="1924319"/>
            </a:xfrm>
            <a:prstGeom prst="rect">
              <a:avLst/>
            </a:prstGeom>
          </p:spPr>
        </p:pic>
        <p:sp>
          <p:nvSpPr>
            <p:cNvPr id="11" name="TextBox 10">
              <a:extLst>
                <a:ext uri="{FF2B5EF4-FFF2-40B4-BE49-F238E27FC236}">
                  <a16:creationId xmlns="" xmlns:a16="http://schemas.microsoft.com/office/drawing/2014/main" id="{A084076E-7BDD-BAC6-E48F-4382AD0761FF}"/>
                </a:ext>
              </a:extLst>
            </p:cNvPr>
            <p:cNvSpPr txBox="1"/>
            <p:nvPr/>
          </p:nvSpPr>
          <p:spPr>
            <a:xfrm>
              <a:off x="6082417" y="2765970"/>
              <a:ext cx="268304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ID" sz="1400" b="1" dirty="0">
                  <a:cs typeface="Times New Roman" panose="02020603050405020304" pitchFamily="18" charset="0"/>
                </a:rPr>
                <a:t>Gambar </a:t>
              </a:r>
              <a:r>
                <a:rPr lang="en-ID" sz="1400" b="1" dirty="0" err="1">
                  <a:cs typeface="Times New Roman" panose="02020603050405020304" pitchFamily="18" charset="0"/>
                </a:rPr>
                <a:t>grafik</a:t>
              </a:r>
              <a:r>
                <a:rPr lang="en-ID" sz="1400" b="1" dirty="0">
                  <a:cs typeface="Times New Roman" panose="02020603050405020304" pitchFamily="18" charset="0"/>
                </a:rPr>
                <a:t> </a:t>
              </a:r>
              <a:r>
                <a:rPr lang="en-ID" sz="1400" b="1" dirty="0" err="1">
                  <a:cs typeface="Times New Roman" panose="02020603050405020304" pitchFamily="18" charset="0"/>
                </a:rPr>
                <a:t>eksponensial</a:t>
              </a:r>
              <a:r>
                <a:rPr lang="en-ID" sz="1400" b="1" dirty="0">
                  <a:cs typeface="Times New Roman" panose="02020603050405020304" pitchFamily="18" charset="0"/>
                </a:rPr>
                <a:t> </a:t>
              </a: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="" xmlns:a16="http://schemas.microsoft.com/office/drawing/2014/main" id="{F11DBF57-B13D-4AA5-3FA8-535888AEC8A7}"/>
                  </a:ext>
                </a:extLst>
              </p:cNvPr>
              <p:cNvSpPr txBox="1"/>
              <p:nvPr/>
            </p:nvSpPr>
            <p:spPr>
              <a:xfrm>
                <a:off x="270279" y="3153273"/>
                <a:ext cx="5760944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Jika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kurva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fungsi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ID" sz="16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𝑦</m:t>
                    </m:r>
                    <m:r>
                      <a:rPr lang="en-ID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sSup>
                      <m:sSupPr>
                        <m:ctrlPr>
                          <a:rPr lang="en-ID" sz="1600" b="0" i="1" smtClean="0">
                            <a:latin typeface="Cambria Math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ID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𝑎</m:t>
                        </m:r>
                      </m:e>
                      <m:sup>
                        <m:r>
                          <a:rPr lang="en-ID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𝑥</m:t>
                        </m:r>
                      </m:sup>
                    </m:sSup>
                    <m:r>
                      <a:rPr lang="en-ID" sz="16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 </m:t>
                    </m:r>
                  </m:oMath>
                </a14:m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Digambar pada diagram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Cartesisus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maka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:</a:t>
                </a:r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F11DBF57-B13D-4AA5-3FA8-535888AEC8A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0279" y="3153273"/>
                <a:ext cx="5760944" cy="338554"/>
              </a:xfrm>
              <a:prstGeom prst="rect">
                <a:avLst/>
              </a:prstGeom>
              <a:blipFill>
                <a:blip r:embed="rId6"/>
                <a:stretch>
                  <a:fillRect l="-529" t="-5357" r="-317" b="-2142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="" xmlns:a16="http://schemas.microsoft.com/office/drawing/2014/main" id="{1EF9604A-8941-B404-1705-9270C8748DFF}"/>
                  </a:ext>
                </a:extLst>
              </p:cNvPr>
              <p:cNvSpPr txBox="1"/>
              <p:nvPr/>
            </p:nvSpPr>
            <p:spPr>
              <a:xfrm>
                <a:off x="271065" y="3502437"/>
                <a:ext cx="5250703" cy="33855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>
                <a:spAutoFit/>
              </a:bodyPr>
              <a:lstStyle/>
              <a:p>
                <a:pPr marL="342900" indent="-342900">
                  <a:buFont typeface="+mj-lt"/>
                  <a:buAutoNum type="arabicPeriod"/>
                </a:pPr>
                <a:r>
                  <a:rPr lang="fi-FI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kurvanya akan monoton turun jika </a:t>
                </a:r>
                <a14:m>
                  <m:oMath xmlns:m="http://schemas.openxmlformats.org/officeDocument/2006/math">
                    <m:r>
                      <a:rPr lang="en-ID" sz="1600" b="0" i="1" smtClean="0">
                        <a:solidFill>
                          <a:srgbClr val="231F20"/>
                        </a:solidFill>
                        <a:latin typeface="Cambria Math" panose="02040503050406030204" pitchFamily="18" charset="0"/>
                      </a:rPr>
                      <m:t>0&lt;</m:t>
                    </m:r>
                    <m:r>
                      <a:rPr lang="en-ID" sz="1600" b="0" i="1" smtClean="0">
                        <a:solidFill>
                          <a:srgbClr val="231F20"/>
                        </a:solidFill>
                        <a:latin typeface="Cambria Math" panose="02040503050406030204" pitchFamily="18" charset="0"/>
                      </a:rPr>
                      <m:t>𝑎</m:t>
                    </m:r>
                    <m:r>
                      <a:rPr lang="en-ID" sz="1600" b="0" i="1" smtClean="0">
                        <a:solidFill>
                          <a:srgbClr val="231F20"/>
                        </a:solidFill>
                        <a:latin typeface="Cambria Math" panose="02040503050406030204" pitchFamily="18" charset="0"/>
                      </a:rPr>
                      <m:t>&lt;1</m:t>
                    </m:r>
                  </m:oMath>
                </a14:m>
                <a:r>
                  <a:rPr lang="fi-FI" sz="1600" i="1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</a:t>
                </a:r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1EF9604A-8941-B404-1705-9270C8748DF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1065" y="3502437"/>
                <a:ext cx="5250703" cy="338554"/>
              </a:xfrm>
              <a:prstGeom prst="rect">
                <a:avLst/>
              </a:prstGeom>
              <a:blipFill>
                <a:blip r:embed="rId7"/>
                <a:stretch>
                  <a:fillRect l="-348" t="-5455" b="-23636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="" xmlns:a16="http://schemas.microsoft.com/office/drawing/2014/main" id="{833CCDA6-77DF-0208-8809-106A089A4A68}"/>
                  </a:ext>
                </a:extLst>
              </p:cNvPr>
              <p:cNvSpPr txBox="1"/>
              <p:nvPr/>
            </p:nvSpPr>
            <p:spPr>
              <a:xfrm>
                <a:off x="270279" y="3851601"/>
                <a:ext cx="4578350" cy="33855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>
                <a:spAutoFit/>
              </a:bodyPr>
              <a:lstStyle/>
              <a:p>
                <a:pPr marL="342900" indent="-342900">
                  <a:buFont typeface="+mj-lt"/>
                  <a:buAutoNum type="arabicPeriod" startAt="2"/>
                </a:pPr>
                <a:r>
                  <a:rPr lang="en-ID" sz="1600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Kurvanya</a:t>
                </a:r>
                <a:r>
                  <a:rPr lang="en-ID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monoton</a:t>
                </a:r>
                <a:r>
                  <a:rPr lang="en-ID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naik </a:t>
                </a:r>
                <a:r>
                  <a:rPr lang="en-ID" sz="1600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jika</a:t>
                </a:r>
                <a:r>
                  <a:rPr lang="en-ID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ID" sz="1600" b="0" i="1" smtClean="0">
                        <a:solidFill>
                          <a:srgbClr val="231F20"/>
                        </a:solidFill>
                        <a:latin typeface="Cambria Math" panose="02040503050406030204" pitchFamily="18" charset="0"/>
                      </a:rPr>
                      <m:t>𝑎</m:t>
                    </m:r>
                    <m:r>
                      <a:rPr lang="en-ID" sz="1600" b="0" i="1" smtClean="0">
                        <a:solidFill>
                          <a:srgbClr val="231F20"/>
                        </a:solidFill>
                        <a:latin typeface="Cambria Math" panose="02040503050406030204" pitchFamily="18" charset="0"/>
                      </a:rPr>
                      <m:t>&gt;1.</m:t>
                    </m:r>
                  </m:oMath>
                </a14:m>
                <a:endParaRPr lang="en-ID" sz="1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833CCDA6-77DF-0208-8809-106A089A4A6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0279" y="3851601"/>
                <a:ext cx="4578350" cy="338554"/>
              </a:xfrm>
              <a:prstGeom prst="rect">
                <a:avLst/>
              </a:prstGeom>
              <a:blipFill>
                <a:blip r:embed="rId8"/>
                <a:stretch>
                  <a:fillRect l="-399" t="-5455" b="-23636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="" xmlns:a16="http://schemas.microsoft.com/office/drawing/2014/main" id="{E1AD5399-23F3-1B16-F4FE-EF728177D085}"/>
                  </a:ext>
                </a:extLst>
              </p:cNvPr>
              <p:cNvSpPr txBox="1"/>
              <p:nvPr/>
            </p:nvSpPr>
            <p:spPr>
              <a:xfrm>
                <a:off x="270279" y="4211375"/>
                <a:ext cx="4578350" cy="33855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>
                <a:spAutoFit/>
              </a:bodyPr>
              <a:lstStyle/>
              <a:p>
                <a:pPr marL="342900" indent="-342900">
                  <a:buFont typeface="+mj-lt"/>
                  <a:buAutoNum type="arabicPeriod" startAt="3"/>
                </a:pPr>
                <a:r>
                  <a:rPr lang="en-ID" sz="1600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Memotong</a:t>
                </a:r>
                <a:r>
                  <a:rPr lang="en-ID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sumbu</a:t>
                </a:r>
                <a:r>
                  <a:rPr lang="en-ID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Y di </a:t>
                </a:r>
                <a:r>
                  <a:rPr lang="en-ID" sz="1600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titik</a:t>
                </a:r>
                <a:r>
                  <a:rPr lang="en-ID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ID" sz="1600" i="1" dirty="0" smtClean="0">
                        <a:solidFill>
                          <a:srgbClr val="231F20"/>
                        </a:solidFill>
                        <a:latin typeface="Cambria Math" panose="02040503050406030204" pitchFamily="18" charset="0"/>
                      </a:rPr>
                      <m:t>(0, 1), </m:t>
                    </m:r>
                  </m:oMath>
                </a14:m>
                <a:r>
                  <a:rPr lang="en-ID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dan</a:t>
                </a:r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E1AD5399-23F3-1B16-F4FE-EF728177D08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0279" y="4211375"/>
                <a:ext cx="4578350" cy="338554"/>
              </a:xfrm>
              <a:prstGeom prst="rect">
                <a:avLst/>
              </a:prstGeom>
              <a:blipFill>
                <a:blip r:embed="rId9"/>
                <a:stretch>
                  <a:fillRect l="-399" t="-5455" b="-23636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="" xmlns:a16="http://schemas.microsoft.com/office/drawing/2014/main" id="{56E53460-6BC2-9335-2041-9AAD4AA564CF}"/>
                  </a:ext>
                </a:extLst>
              </p:cNvPr>
              <p:cNvSpPr txBox="1"/>
              <p:nvPr/>
            </p:nvSpPr>
            <p:spPr>
              <a:xfrm>
                <a:off x="4343400" y="4232595"/>
                <a:ext cx="4578350" cy="33855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>
                <a:spAutoFit/>
              </a:bodyPr>
              <a:lstStyle/>
              <a:p>
                <a:pPr marL="342900" indent="-342900">
                  <a:buFont typeface="+mj-lt"/>
                  <a:buAutoNum type="arabicPeriod" startAt="4"/>
                </a:pPr>
                <a:r>
                  <a:rPr lang="en-ID" sz="1600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sumbu</a:t>
                </a:r>
                <a:r>
                  <a:rPr lang="en-ID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ID" sz="1600" i="1" dirty="0" smtClean="0">
                        <a:solidFill>
                          <a:srgbClr val="231F20"/>
                        </a:solidFill>
                        <a:latin typeface="Cambria Math" panose="02040503050406030204" pitchFamily="18" charset="0"/>
                      </a:rPr>
                      <m:t>𝑋</m:t>
                    </m:r>
                  </m:oMath>
                </a14:m>
                <a:r>
                  <a:rPr lang="en-ID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sebagai</a:t>
                </a:r>
                <a:r>
                  <a:rPr lang="en-ID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asimtot</a:t>
                </a:r>
                <a:r>
                  <a:rPr lang="en-ID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  <a:endParaRPr lang="en-ID" sz="1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56E53460-6BC2-9335-2041-9AAD4AA564C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43400" y="4232595"/>
                <a:ext cx="4578350" cy="338554"/>
              </a:xfrm>
              <a:prstGeom prst="rect">
                <a:avLst/>
              </a:prstGeom>
              <a:blipFill>
                <a:blip r:embed="rId10"/>
                <a:stretch>
                  <a:fillRect l="-533" t="-5357" b="-21429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763990504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12" grpId="0"/>
      <p:bldP spid="13" grpId="0"/>
      <p:bldP spid="14" grpId="0"/>
      <p:bldP spid="15" grpId="0"/>
      <p:bldP spid="1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="" xmlns:a16="http://schemas.microsoft.com/office/drawing/2014/main" id="{6D025259-B1AC-1BEE-1E83-23E846C8C49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1600" y="2853142"/>
            <a:ext cx="3196998" cy="1778336"/>
          </a:xfrm>
          <a:prstGeom prst="rect">
            <a:avLst/>
          </a:prstGeom>
        </p:spPr>
      </p:pic>
      <p:grpSp>
        <p:nvGrpSpPr>
          <p:cNvPr id="2" name="Group 1"/>
          <p:cNvGrpSpPr/>
          <p:nvPr/>
        </p:nvGrpSpPr>
        <p:grpSpPr>
          <a:xfrm>
            <a:off x="228600" y="0"/>
            <a:ext cx="3866162" cy="666750"/>
            <a:chOff x="228600" y="0"/>
            <a:chExt cx="2577441" cy="666750"/>
          </a:xfrm>
        </p:grpSpPr>
        <p:sp>
          <p:nvSpPr>
            <p:cNvPr id="3" name="Round Same Side Corner Rectangle 2"/>
            <p:cNvSpPr/>
            <p:nvPr/>
          </p:nvSpPr>
          <p:spPr>
            <a:xfrm flipV="1">
              <a:off x="228600" y="0"/>
              <a:ext cx="2336800" cy="666750"/>
            </a:xfrm>
            <a:prstGeom prst="round2SameRect">
              <a:avLst/>
            </a:prstGeom>
          </p:spPr>
          <p:style>
            <a:lnRef idx="3">
              <a:schemeClr val="lt1"/>
            </a:lnRef>
            <a:fillRef idx="1">
              <a:schemeClr val="accent6"/>
            </a:fillRef>
            <a:effectRef idx="1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TextBox 3">
              <a:extLst>
                <a:ext uri="{FF2B5EF4-FFF2-40B4-BE49-F238E27FC236}">
                  <a16:creationId xmlns="" xmlns:a16="http://schemas.microsoft.com/office/drawing/2014/main" id="{8537D7EC-A424-743F-48BB-675147BCC716}"/>
                </a:ext>
              </a:extLst>
            </p:cNvPr>
            <p:cNvSpPr txBox="1"/>
            <p:nvPr/>
          </p:nvSpPr>
          <p:spPr>
            <a:xfrm>
              <a:off x="330523" y="165574"/>
              <a:ext cx="247551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D" sz="2000" b="1" dirty="0" err="1">
                  <a:solidFill>
                    <a:schemeClr val="bg1"/>
                  </a:solidFill>
                </a:rPr>
                <a:t>Pertumbuhan</a:t>
              </a:r>
              <a:r>
                <a:rPr lang="en-ID" sz="2000" b="1" dirty="0">
                  <a:solidFill>
                    <a:schemeClr val="bg1"/>
                  </a:solidFill>
                </a:rPr>
                <a:t> </a:t>
              </a:r>
              <a:r>
                <a:rPr lang="en-ID" sz="2000" b="1" dirty="0" err="1">
                  <a:solidFill>
                    <a:schemeClr val="bg1"/>
                  </a:solidFill>
                </a:rPr>
                <a:t>dan</a:t>
              </a:r>
              <a:r>
                <a:rPr lang="en-ID" sz="2000" b="1" dirty="0">
                  <a:solidFill>
                    <a:schemeClr val="bg1"/>
                  </a:solidFill>
                </a:rPr>
                <a:t> </a:t>
              </a:r>
              <a:r>
                <a:rPr lang="en-ID" sz="2000" b="1" dirty="0" err="1">
                  <a:solidFill>
                    <a:schemeClr val="bg1"/>
                  </a:solidFill>
                </a:rPr>
                <a:t>Peluruhan</a:t>
              </a:r>
              <a:endParaRPr lang="en-ID" sz="20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5" name="Rectangle 4"/>
          <p:cNvSpPr/>
          <p:nvPr/>
        </p:nvSpPr>
        <p:spPr>
          <a:xfrm>
            <a:off x="228600" y="731258"/>
            <a:ext cx="147258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ID" b="1" u="sng" dirty="0" err="1">
                <a:solidFill>
                  <a:srgbClr val="C00000"/>
                </a:solidFill>
              </a:rPr>
              <a:t>Contoh</a:t>
            </a:r>
            <a:r>
              <a:rPr lang="en-ID" b="1" u="sng" dirty="0">
                <a:solidFill>
                  <a:srgbClr val="C00000"/>
                </a:solidFill>
              </a:rPr>
              <a:t> </a:t>
            </a:r>
            <a:r>
              <a:rPr lang="en-ID" b="1" u="sng" dirty="0" err="1">
                <a:solidFill>
                  <a:srgbClr val="C00000"/>
                </a:solidFill>
              </a:rPr>
              <a:t>Kasus</a:t>
            </a:r>
            <a:endParaRPr lang="en-ID" b="1" u="sng" dirty="0">
              <a:solidFill>
                <a:srgbClr val="C0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ctangle 5"/>
              <p:cNvSpPr/>
              <p:nvPr/>
            </p:nvSpPr>
            <p:spPr>
              <a:xfrm>
                <a:off x="228600" y="1036302"/>
                <a:ext cx="5486400" cy="131850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Massa </a:t>
                </a:r>
                <a14:m>
                  <m:oMath xmlns:m="http://schemas.openxmlformats.org/officeDocument/2006/math">
                    <m:r>
                      <a:rPr lang="en-ID" sz="1600" i="1" dirty="0">
                        <a:latin typeface="Cambria Math" panose="02040503050406030204" pitchFamily="18" charset="0"/>
                      </a:rPr>
                      <m:t>𝑦</m:t>
                    </m:r>
                    <m:r>
                      <a:rPr lang="en-ID" sz="1600" i="1" dirty="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ID" sz="1600" i="0" dirty="0">
                        <a:latin typeface="Cambria Math" panose="02040503050406030204" pitchFamily="18" charset="0"/>
                      </a:rPr>
                      <m:t>gram</m:t>
                    </m:r>
                    <m:r>
                      <a:rPr lang="en-ID" sz="1600" i="1" dirty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suatu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radioaktif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yang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mengalami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penyusutan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dalam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ID" sz="1600" i="1" dirty="0">
                        <a:latin typeface="Cambria Math" panose="02040503050406030204" pitchFamily="18" charset="0"/>
                      </a:rPr>
                      <m:t>𝑡</m:t>
                    </m:r>
                  </m:oMath>
                </a14:m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tahun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ditentukan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oleh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rumus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ID" sz="1600" i="1" dirty="0">
                        <a:latin typeface="Cambria Math" panose="02040503050406030204" pitchFamily="18" charset="0"/>
                      </a:rPr>
                      <m:t>𝑦</m:t>
                    </m:r>
                    <m:r>
                      <a:rPr lang="en-ID" sz="1600" i="1" dirty="0">
                        <a:latin typeface="Cambria Math" panose="02040503050406030204" pitchFamily="18" charset="0"/>
                      </a:rPr>
                      <m:t>=10</m:t>
                    </m:r>
                    <m:sSup>
                      <m:sSupPr>
                        <m:ctrlPr>
                          <a:rPr lang="en-ID" sz="1600" i="1" dirty="0">
                            <a:latin typeface="Cambria Math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ID" sz="1600" i="1" dirty="0">
                                <a:latin typeface="Cambria Math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ID" sz="1600" i="1" dirty="0">
                                    <a:latin typeface="Cambria Math"/>
                                  </a:rPr>
                                </m:ctrlPr>
                              </m:fPr>
                              <m:num>
                                <m:r>
                                  <a:rPr lang="en-ID" sz="1600" i="1" dirty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en-ID" sz="1600" i="1" dirty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den>
                            </m:f>
                          </m:e>
                        </m:d>
                      </m:e>
                      <m:sup>
                        <m:f>
                          <m:fPr>
                            <m:ctrlPr>
                              <a:rPr lang="en-ID" sz="1600" i="1" dirty="0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ID" sz="1600" i="1" dirty="0">
                                <a:latin typeface="Cambria Math" panose="02040503050406030204" pitchFamily="18" charset="0"/>
                              </a:rPr>
                              <m:t>𝑡</m:t>
                            </m:r>
                          </m:num>
                          <m:den>
                            <m:r>
                              <a:rPr lang="en-ID" sz="1600" i="1" dirty="0">
                                <a:latin typeface="Cambria Math" panose="02040503050406030204" pitchFamily="18" charset="0"/>
                              </a:rPr>
                              <m:t>25</m:t>
                            </m:r>
                          </m:den>
                        </m:f>
                      </m:sup>
                    </m:sSup>
                  </m:oMath>
                </a14:m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</a:p>
              <a:p>
                <a:pPr marL="342900" indent="-342900">
                  <a:buFont typeface="+mj-lt"/>
                  <a:buAutoNum type="alphaLcParenR"/>
                </a:pP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Berapakah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massa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ID" sz="1600" i="1" dirty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𝑦</m:t>
                    </m:r>
                  </m:oMath>
                </a14:m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mula-mula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apabila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ID" sz="1600" i="1" dirty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𝑡</m:t>
                    </m:r>
                    <m:r>
                      <a:rPr lang="en-ID" sz="1600" i="1" dirty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=0</m:t>
                    </m:r>
                  </m:oMath>
                </a14:m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?</a:t>
                </a:r>
              </a:p>
              <a:p>
                <a:pPr marL="342900" indent="-342900">
                  <a:buFont typeface="+mj-lt"/>
                  <a:buAutoNum type="alphaLcParenR"/>
                </a:pP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Berapakah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massa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ID" sz="1600" i="1" dirty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𝑦</m:t>
                    </m:r>
                  </m:oMath>
                </a14:m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setelah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ID" sz="1600" i="1" dirty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80 </m:t>
                    </m:r>
                  </m:oMath>
                </a14:m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tahun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?</a:t>
                </a:r>
              </a:p>
            </p:txBody>
          </p:sp>
        </mc:Choice>
        <mc:Fallback xmlns="">
          <p:sp>
            <p:nvSpPr>
              <p:cNvPr id="6" name="Rectangle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8600" y="1036302"/>
                <a:ext cx="5486400" cy="1318502"/>
              </a:xfrm>
              <a:prstGeom prst="rect">
                <a:avLst/>
              </a:prstGeom>
              <a:blipFill rotWithShape="1">
                <a:blip r:embed="rId3"/>
                <a:stretch>
                  <a:fillRect l="-667" t="-1389" b="-509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Picture 6">
            <a:extLst>
              <a:ext uri="{FF2B5EF4-FFF2-40B4-BE49-F238E27FC236}">
                <a16:creationId xmlns="" xmlns:a16="http://schemas.microsoft.com/office/drawing/2014/main" id="{4710949C-E30A-D814-6AA1-12EC5E8E4256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375165">
            <a:off x="5790635" y="529350"/>
            <a:ext cx="3058942" cy="172065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="" xmlns:a16="http://schemas.microsoft.com/office/drawing/2014/main" id="{3FAAD9D9-56B4-998E-A3C7-2EC8CCB2E3DD}"/>
                  </a:ext>
                </a:extLst>
              </p:cNvPr>
              <p:cNvSpPr txBox="1"/>
              <p:nvPr/>
            </p:nvSpPr>
            <p:spPr>
              <a:xfrm>
                <a:off x="4571235" y="2356145"/>
                <a:ext cx="4763008" cy="53482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ID" sz="14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Grafik </a:t>
                </a:r>
                <a:r>
                  <a:rPr lang="en-ID" sz="1400" b="1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fungsi</a:t>
                </a:r>
                <a:r>
                  <a:rPr lang="en-ID" sz="14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ID" sz="1400" b="1" i="1" dirty="0" smtClean="0">
                        <a:latin typeface="Cambria Math" panose="02040503050406030204" pitchFamily="18" charset="0"/>
                      </a:rPr>
                      <m:t>𝒚</m:t>
                    </m:r>
                    <m:r>
                      <a:rPr lang="en-ID" sz="1400" b="1" i="1" dirty="0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ID" sz="1400" b="1" i="1" dirty="0" smtClean="0">
                        <a:latin typeface="Cambria Math" panose="02040503050406030204" pitchFamily="18" charset="0"/>
                      </a:rPr>
                      <m:t>𝟏𝟎</m:t>
                    </m:r>
                    <m:sSup>
                      <m:sSupPr>
                        <m:ctrlPr>
                          <a:rPr lang="en-ID" sz="1400" b="1" i="1" dirty="0" smtClean="0">
                            <a:latin typeface="Cambria Math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ID" sz="1400" b="1" i="1" dirty="0" smtClean="0">
                                <a:latin typeface="Cambria Math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ID" sz="1400" b="1" i="1" dirty="0" smtClean="0">
                                    <a:latin typeface="Cambria Math"/>
                                  </a:rPr>
                                </m:ctrlPr>
                              </m:fPr>
                              <m:num>
                                <m:r>
                                  <a:rPr lang="en-ID" sz="1400" b="1" i="1" dirty="0" smtClean="0">
                                    <a:latin typeface="Cambria Math" panose="02040503050406030204" pitchFamily="18" charset="0"/>
                                  </a:rPr>
                                  <m:t>𝟏</m:t>
                                </m:r>
                              </m:num>
                              <m:den>
                                <m:r>
                                  <a:rPr lang="en-ID" sz="1400" b="1" i="1" dirty="0" smtClean="0">
                                    <a:latin typeface="Cambria Math" panose="02040503050406030204" pitchFamily="18" charset="0"/>
                                  </a:rPr>
                                  <m:t>𝟐</m:t>
                                </m:r>
                              </m:den>
                            </m:f>
                          </m:e>
                        </m:d>
                      </m:e>
                      <m:sup>
                        <m:f>
                          <m:fPr>
                            <m:ctrlPr>
                              <a:rPr lang="en-ID" sz="1400" b="1" i="1" dirty="0" smtClean="0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ID" sz="1400" b="1" i="1" dirty="0" smtClean="0">
                                <a:latin typeface="Cambria Math" panose="02040503050406030204" pitchFamily="18" charset="0"/>
                              </a:rPr>
                              <m:t>𝒕</m:t>
                            </m:r>
                          </m:num>
                          <m:den>
                            <m:r>
                              <a:rPr lang="en-ID" sz="1400" b="1" i="1" dirty="0" smtClean="0">
                                <a:latin typeface="Cambria Math" panose="02040503050406030204" pitchFamily="18" charset="0"/>
                              </a:rPr>
                              <m:t>𝟐𝟓</m:t>
                            </m:r>
                          </m:den>
                        </m:f>
                      </m:sup>
                    </m:sSup>
                  </m:oMath>
                </a14:m>
                <a:r>
                  <a:rPr lang="en-ID" sz="14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pada </a:t>
                </a:r>
                <a:r>
                  <a:rPr lang="en-ID" sz="1400" b="1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gambar</a:t>
                </a:r>
                <a:r>
                  <a:rPr lang="en-ID" sz="14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di </a:t>
                </a:r>
                <a:r>
                  <a:rPr lang="en-ID" sz="1400" b="1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bawah</a:t>
                </a:r>
                <a:r>
                  <a:rPr lang="en-ID" sz="14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400" b="1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ini</a:t>
                </a:r>
                <a:endParaRPr lang="en-ID" sz="14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3FAAD9D9-56B4-998E-A3C7-2EC8CCB2E3D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1235" y="2356145"/>
                <a:ext cx="4763008" cy="534826"/>
              </a:xfrm>
              <a:prstGeom prst="rect">
                <a:avLst/>
              </a:prstGeom>
              <a:blipFill>
                <a:blip r:embed="rId5"/>
                <a:stretch>
                  <a:fillRect l="-38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" name="Picture 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87" y="4631478"/>
            <a:ext cx="9143244" cy="512022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1" name="Rectangle 10"/>
              <p:cNvSpPr/>
              <p:nvPr/>
            </p:nvSpPr>
            <p:spPr>
              <a:xfrm>
                <a:off x="685800" y="2521956"/>
                <a:ext cx="4572000" cy="2209707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 marL="342900" indent="-342900">
                  <a:buFont typeface="+mj-lt"/>
                  <a:buAutoNum type="alphaLcParenR"/>
                </a:pP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Untuk </a:t>
                </a:r>
                <a14:m>
                  <m:oMath xmlns:m="http://schemas.openxmlformats.org/officeDocument/2006/math">
                    <m:r>
                      <a:rPr lang="en-ID" sz="1600" i="1" dirty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𝑡</m:t>
                    </m:r>
                    <m:r>
                      <a:rPr lang="en-ID" sz="1600" i="1" dirty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=0</m:t>
                    </m:r>
                  </m:oMath>
                </a14:m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maka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massanya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adalah</a:t>
                </a:r>
                <a:endParaRPr lang="en-ID" sz="1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ID" sz="1600" i="1" dirty="0">
                          <a:latin typeface="Cambria Math" panose="02040503050406030204" pitchFamily="18" charset="0"/>
                        </a:rPr>
                        <m:t>𝑦</m:t>
                      </m:r>
                      <m:r>
                        <a:rPr lang="en-ID" sz="1600" i="1" dirty="0">
                          <a:latin typeface="Cambria Math" panose="02040503050406030204" pitchFamily="18" charset="0"/>
                        </a:rPr>
                        <m:t>=10</m:t>
                      </m:r>
                      <m:sSup>
                        <m:sSupPr>
                          <m:ctrlPr>
                            <a:rPr lang="en-ID" sz="1600" i="1" dirty="0">
                              <a:latin typeface="Cambria Math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ID" sz="1600" i="1" dirty="0">
                                  <a:latin typeface="Cambria Math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ID" sz="1600" i="1" dirty="0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en-ID" sz="1600" i="1" dirty="0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ID" sz="1600" i="1" dirty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den>
                              </m:f>
                            </m:e>
                          </m:d>
                        </m:e>
                        <m:sup>
                          <m:f>
                            <m:fPr>
                              <m:ctrlPr>
                                <a:rPr lang="en-ID" sz="1600" i="1" dirty="0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n-ID" sz="1600" i="1" dirty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num>
                            <m:den>
                              <m:r>
                                <a:rPr lang="en-ID" sz="1600" i="1" dirty="0">
                                  <a:latin typeface="Cambria Math" panose="02040503050406030204" pitchFamily="18" charset="0"/>
                                </a:rPr>
                                <m:t>25</m:t>
                              </m:r>
                            </m:den>
                          </m:f>
                        </m:sup>
                      </m:sSup>
                    </m:oMath>
                  </m:oMathPara>
                </a14:m>
                <a:endParaRPr lang="en-ID" sz="1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ID" sz="1600" i="1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𝑦</m:t>
                      </m:r>
                      <m:r>
                        <a:rPr lang="en-ID" sz="1600" i="1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=10</m:t>
                      </m:r>
                      <m:d>
                        <m:dPr>
                          <m:ctrlPr>
                            <a:rPr lang="en-ID" sz="1600" i="1"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r>
                            <a:rPr lang="en-ID" sz="1600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1</m:t>
                          </m:r>
                        </m:e>
                      </m:d>
                      <m:r>
                        <a:rPr lang="en-ID" sz="1600" i="1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=10</m:t>
                      </m:r>
                      <m:r>
                        <a:rPr lang="en-ID" sz="160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ID" sz="160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gram</m:t>
                      </m:r>
                    </m:oMath>
                  </m:oMathPara>
                </a14:m>
                <a:endParaRPr lang="en-ID" sz="1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342900" indent="-342900">
                  <a:buFont typeface="+mj-lt"/>
                  <a:buAutoNum type="alphaLcParenR" startAt="2"/>
                </a:pP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Untuk </a:t>
                </a:r>
                <a:r>
                  <a:rPr lang="en-ID" sz="1600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</a:t>
                </a:r>
                <a:r>
                  <a:rPr lang="en-ID" sz="1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= 80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maka </a:t>
                </a:r>
                <a:r>
                  <a:rPr lang="en-ID" sz="1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massanya 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adalah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ID" sz="1600" i="1" dirty="0">
                          <a:latin typeface="Cambria Math" panose="02040503050406030204" pitchFamily="18" charset="0"/>
                        </a:rPr>
                        <m:t>𝑦</m:t>
                      </m:r>
                      <m:r>
                        <a:rPr lang="en-ID" sz="1600" i="1" dirty="0">
                          <a:latin typeface="Cambria Math" panose="02040503050406030204" pitchFamily="18" charset="0"/>
                        </a:rPr>
                        <m:t>=10</m:t>
                      </m:r>
                      <m:sSup>
                        <m:sSupPr>
                          <m:ctrlPr>
                            <a:rPr lang="en-ID" sz="1600" i="1" dirty="0">
                              <a:latin typeface="Cambria Math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ID" sz="1600" i="1" dirty="0">
                                  <a:latin typeface="Cambria Math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ID" sz="1600" i="1" dirty="0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en-ID" sz="1600" i="1" dirty="0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ID" sz="1600" i="1" dirty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den>
                              </m:f>
                            </m:e>
                          </m:d>
                        </m:e>
                        <m:sup>
                          <m:f>
                            <m:fPr>
                              <m:ctrlPr>
                                <a:rPr lang="en-ID" sz="1600" i="1" dirty="0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n-ID" sz="1600" i="1" dirty="0">
                                  <a:latin typeface="Cambria Math" panose="02040503050406030204" pitchFamily="18" charset="0"/>
                                </a:rPr>
                                <m:t>80</m:t>
                              </m:r>
                            </m:num>
                            <m:den>
                              <m:r>
                                <a:rPr lang="en-ID" sz="1600" i="1" dirty="0">
                                  <a:latin typeface="Cambria Math" panose="02040503050406030204" pitchFamily="18" charset="0"/>
                                </a:rPr>
                                <m:t>25</m:t>
                              </m:r>
                            </m:den>
                          </m:f>
                        </m:sup>
                      </m:sSup>
                      <m:r>
                        <a:rPr lang="en-ID" sz="1600" i="1" dirty="0">
                          <a:latin typeface="Cambria Math" panose="02040503050406030204" pitchFamily="18" charset="0"/>
                        </a:rPr>
                        <m:t>=100</m:t>
                      </m:r>
                      <m:sSup>
                        <m:sSupPr>
                          <m:ctrlPr>
                            <a:rPr lang="en-ID" sz="1600" i="1" dirty="0">
                              <a:latin typeface="Cambria Math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ID" sz="1600" i="1" dirty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ID" sz="1600" i="1" dirty="0">
                                  <a:latin typeface="Cambria Math" panose="02040503050406030204" pitchFamily="18" charset="0"/>
                                </a:rPr>
                                <m:t>0,5</m:t>
                              </m:r>
                            </m:e>
                          </m:d>
                        </m:e>
                        <m:sup>
                          <m:r>
                            <a:rPr lang="en-ID" sz="1600" i="1" dirty="0">
                              <a:latin typeface="Cambria Math" panose="02040503050406030204" pitchFamily="18" charset="0"/>
                            </a:rPr>
                            <m:t>3,2</m:t>
                          </m:r>
                        </m:sup>
                      </m:sSup>
                      <m:r>
                        <a:rPr lang="en-ID" sz="1600" i="1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≈1,088 </m:t>
                      </m:r>
                      <m:r>
                        <m:rPr>
                          <m:sty m:val="p"/>
                        </m:rPr>
                        <a:rPr lang="en-ID" sz="1600" i="0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gram</m:t>
                      </m:r>
                    </m:oMath>
                  </m:oMathPara>
                </a14:m>
                <a:endParaRPr lang="en-ID" sz="1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1" name="Rectangle 1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5800" y="2521956"/>
                <a:ext cx="4572000" cy="2209707"/>
              </a:xfrm>
              <a:prstGeom prst="rect">
                <a:avLst/>
              </a:prstGeom>
              <a:blipFill rotWithShape="1">
                <a:blip r:embed="rId7"/>
                <a:stretch>
                  <a:fillRect l="-533" t="-82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478504672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9" grpId="0"/>
      <p:bldP spid="11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23624" y="360521"/>
            <a:ext cx="2294351" cy="1982430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6" name="Rectangle 5">
                <a:extLst>
                  <a:ext uri="{FF2B5EF4-FFF2-40B4-BE49-F238E27FC236}">
                    <a16:creationId xmlns="" xmlns:a16="http://schemas.microsoft.com/office/drawing/2014/main" id="{01F44F3A-B065-336C-7FFD-EBFA3D619093}"/>
                  </a:ext>
                </a:extLst>
              </p:cNvPr>
              <p:cNvSpPr/>
              <p:nvPr/>
            </p:nvSpPr>
            <p:spPr>
              <a:xfrm>
                <a:off x="735141" y="2914886"/>
                <a:ext cx="3074859" cy="1283679"/>
              </a:xfrm>
              <a:prstGeom prst="rect">
                <a:avLst/>
              </a:prstGeom>
              <a:ln/>
            </p:spPr>
            <p:style>
              <a:lnRef idx="1">
                <a:schemeClr val="accent5"/>
              </a:lnRef>
              <a:fillRef idx="2">
                <a:schemeClr val="accent5"/>
              </a:fillRef>
              <a:effectRef idx="1">
                <a:schemeClr val="accent5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Pre>
                        <m:sPrePr>
                          <m:ctrlPr>
                            <a:rPr lang="en-ID" i="1" smtClean="0"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sPrePr>
                        <m:sub/>
                        <m:sup>
                          <m:r>
                            <a:rPr lang="en-US" b="0" i="1" smtClean="0">
                              <a:latin typeface="Cambria Math"/>
                              <a:cs typeface="Times New Roman" panose="02020603050405020304" pitchFamily="18" charset="0"/>
                            </a:rPr>
                            <m:t>2</m:t>
                          </m:r>
                        </m:sup>
                        <m:e>
                          <m:func>
                            <m:funcPr>
                              <m:ctrlPr>
                                <a:rPr lang="en-US" i="1">
                                  <a:latin typeface="Cambria Math"/>
                                  <a:cs typeface="Times New Roman" panose="020206030504050203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>
                                  <a:latin typeface="Cambria Math"/>
                                  <a:cs typeface="Times New Roman" panose="02020603050405020304" pitchFamily="18" charset="0"/>
                                </a:rPr>
                                <m:t>log</m:t>
                              </m:r>
                            </m:fName>
                            <m:e>
                              <m:r>
                                <a:rPr lang="en-US" b="0" i="1" smtClean="0">
                                  <a:latin typeface="Cambria Math"/>
                                  <a:cs typeface="Times New Roman" panose="02020603050405020304" pitchFamily="18" charset="0"/>
                                </a:rPr>
                                <m:t>16</m:t>
                              </m:r>
                            </m:e>
                          </m:func>
                        </m:e>
                      </m:sPre>
                      <m:r>
                        <a:rPr lang="en-ID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⇔</m:t>
                      </m:r>
                      <m:sPre>
                        <m:sPrePr>
                          <m:ctrlPr>
                            <a:rPr lang="en-ID" i="1"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sPrePr>
                        <m:sub/>
                        <m:sup>
                          <m:r>
                            <a:rPr lang="en-US" i="1">
                              <a:latin typeface="Cambria Math"/>
                              <a:cs typeface="Times New Roman" panose="02020603050405020304" pitchFamily="18" charset="0"/>
                            </a:rPr>
                            <m:t>2</m:t>
                          </m:r>
                        </m:sup>
                        <m:e>
                          <m:func>
                            <m:funcPr>
                              <m:ctrlPr>
                                <a:rPr lang="en-US" i="1">
                                  <a:latin typeface="Cambria Math"/>
                                  <a:cs typeface="Times New Roman" panose="020206030504050203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>
                                  <a:latin typeface="Cambria Math"/>
                                  <a:cs typeface="Times New Roman" panose="02020603050405020304" pitchFamily="18" charset="0"/>
                                </a:rPr>
                                <m:t>log</m:t>
                              </m:r>
                            </m:fName>
                            <m:e>
                              <m:r>
                                <a:rPr lang="en-US" i="1">
                                  <a:latin typeface="Cambria Math"/>
                                  <a:cs typeface="Times New Roman" panose="02020603050405020304" pitchFamily="18" charset="0"/>
                                </a:rPr>
                                <m:t>16</m:t>
                              </m:r>
                            </m:e>
                          </m:func>
                        </m:e>
                      </m:sPre>
                      <m:r>
                        <a:rPr lang="en-ID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ID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𝑥</m:t>
                      </m:r>
                    </m:oMath>
                  </m:oMathPara>
                </a14:m>
                <a:endParaRPr lang="en-ID" b="0" dirty="0">
                  <a:solidFill>
                    <a:schemeClr val="tx1"/>
                  </a:solidFill>
                </a:endParaRPr>
              </a:p>
              <a:p>
                <a:pPr marL="1701800"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ID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ID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e>
                        <m:sup>
                          <m:r>
                            <a:rPr lang="en-ID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sup>
                      </m:sSup>
                      <m:r>
                        <a:rPr lang="en-ID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=16</m:t>
                      </m:r>
                    </m:oMath>
                  </m:oMathPara>
                </a14:m>
                <a:endParaRPr lang="en-ID" b="0" dirty="0">
                  <a:solidFill>
                    <a:schemeClr val="tx1"/>
                  </a:solidFill>
                </a:endParaRPr>
              </a:p>
              <a:p>
                <a:pPr marL="1701800"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ID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ID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e>
                        <m:sup>
                          <m:r>
                            <a:rPr lang="en-ID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sup>
                      </m:sSup>
                      <m:r>
                        <a:rPr lang="en-ID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ID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ID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e>
                        <m:sup>
                          <m:r>
                            <a:rPr lang="en-ID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</m:sup>
                      </m:sSup>
                    </m:oMath>
                  </m:oMathPara>
                </a14:m>
                <a:endParaRPr lang="en-ID" dirty="0">
                  <a:solidFill>
                    <a:schemeClr val="tx1"/>
                  </a:solidFill>
                </a:endParaRPr>
              </a:p>
              <a:p>
                <a:r>
                  <a:rPr lang="en-ID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Jadi,</a:t>
                </a:r>
                <a14:m>
                  <m:oMath xmlns:m="http://schemas.openxmlformats.org/officeDocument/2006/math">
                    <m:r>
                      <a:rPr lang="en-ID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 </m:t>
                    </m:r>
                    <m:r>
                      <a:rPr lang="en-ID" b="0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 </m:t>
                    </m:r>
                    <m:r>
                      <a:rPr lang="en-ID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𝑥</m:t>
                    </m:r>
                    <m:r>
                      <a:rPr lang="en-ID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=4.</m:t>
                    </m:r>
                  </m:oMath>
                </a14:m>
                <a:endParaRPr lang="en-ID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6" name="Rectangle 5">
                <a:extLst>
                  <a:ext uri="{FF2B5EF4-FFF2-40B4-BE49-F238E27FC236}">
                    <a16:creationId xmlns="" xmlns:a16="http://schemas.microsoft.com/office/drawing/2014/main" xmlns:a14="http://schemas.microsoft.com/office/drawing/2010/main" id="{01F44F3A-B065-336C-7FFD-EBFA3D619093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5141" y="2914886"/>
                <a:ext cx="3074859" cy="1283679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  <a:ln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" name="Rectangle 6">
                <a:extLst>
                  <a:ext uri="{FF2B5EF4-FFF2-40B4-BE49-F238E27FC236}">
                    <a16:creationId xmlns="" xmlns:a16="http://schemas.microsoft.com/office/drawing/2014/main" id="{3FDECAEA-B137-F2FD-E36A-EC2C5696F92C}"/>
                  </a:ext>
                </a:extLst>
              </p:cNvPr>
              <p:cNvSpPr/>
              <p:nvPr/>
            </p:nvSpPr>
            <p:spPr>
              <a:xfrm>
                <a:off x="4419600" y="2914886"/>
                <a:ext cx="3251200" cy="1283679"/>
              </a:xfrm>
              <a:prstGeom prst="rect">
                <a:avLst/>
              </a:prstGeom>
              <a:ln/>
            </p:spPr>
            <p:style>
              <a:lnRef idx="1">
                <a:schemeClr val="accent5"/>
              </a:lnRef>
              <a:fillRef idx="2">
                <a:schemeClr val="accent5"/>
              </a:fillRef>
              <a:effectRef idx="1">
                <a:schemeClr val="accent5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Pre>
                        <m:sPrePr>
                          <m:ctrlPr>
                            <a:rPr lang="en-ID" i="1" smtClean="0">
                              <a:solidFill>
                                <a:schemeClr val="tx1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sPrePr>
                        <m:sub/>
                        <m:sup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3</m:t>
                          </m:r>
                        </m:sup>
                        <m:e>
                          <m:func>
                            <m:funcPr>
                              <m:ctrlP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/>
                                  <a:cs typeface="Times New Roman" panose="020206030504050203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>
                                  <a:solidFill>
                                    <a:schemeClr val="tx1"/>
                                  </a:solidFill>
                                  <a:latin typeface="Cambria Math"/>
                                  <a:cs typeface="Times New Roman" panose="02020603050405020304" pitchFamily="18" charset="0"/>
                                </a:rPr>
                                <m:t>log</m:t>
                              </m:r>
                            </m:fName>
                            <m:e>
                              <m: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/>
                                  <a:cs typeface="Times New Roman" panose="02020603050405020304" pitchFamily="18" charset="0"/>
                                </a:rPr>
                                <m:t>243</m:t>
                              </m:r>
                            </m:e>
                          </m:func>
                        </m:e>
                      </m:sPre>
                      <m:r>
                        <a:rPr lang="en-ID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⇔</m:t>
                      </m:r>
                      <m:sPre>
                        <m:sPrePr>
                          <m:ctrlPr>
                            <a:rPr lang="en-ID" i="1">
                              <a:solidFill>
                                <a:schemeClr val="tx1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sPrePr>
                        <m:sub/>
                        <m:sup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3</m:t>
                          </m:r>
                        </m:sup>
                        <m:e>
                          <m:func>
                            <m:funcPr>
                              <m:ctrlP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/>
                                  <a:cs typeface="Times New Roman" panose="020206030504050203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>
                                  <a:solidFill>
                                    <a:schemeClr val="tx1"/>
                                  </a:solidFill>
                                  <a:latin typeface="Cambria Math"/>
                                  <a:cs typeface="Times New Roman" panose="02020603050405020304" pitchFamily="18" charset="0"/>
                                </a:rPr>
                                <m:t>log</m:t>
                              </m:r>
                            </m:fName>
                            <m:e>
                              <m: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/>
                                  <a:cs typeface="Times New Roman" panose="02020603050405020304" pitchFamily="18" charset="0"/>
                                </a:rPr>
                                <m:t>243</m:t>
                              </m:r>
                            </m:e>
                          </m:func>
                        </m:e>
                      </m:sPre>
                      <m:r>
                        <a:rPr lang="en-ID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=</m:t>
                      </m:r>
                      <m:r>
                        <a:rPr lang="en-ID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𝑚</m:t>
                      </m:r>
                    </m:oMath>
                  </m:oMathPara>
                </a14:m>
                <a:endParaRPr lang="en-ID" b="0" dirty="0">
                  <a:solidFill>
                    <a:schemeClr val="tx1"/>
                  </a:solidFill>
                  <a:cs typeface="Times New Roman" panose="02020603050405020304" pitchFamily="18" charset="0"/>
                </a:endParaRP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ID" i="1" smtClean="0">
                              <a:solidFill>
                                <a:schemeClr val="tx1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a:rPr lang="en-ID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3</m:t>
                          </m:r>
                        </m:e>
                        <m:sup>
                          <m:r>
                            <a:rPr lang="en-ID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𝑚</m:t>
                          </m:r>
                        </m:sup>
                      </m:sSup>
                      <m:r>
                        <a:rPr lang="en-ID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=243</m:t>
                      </m:r>
                    </m:oMath>
                  </m:oMathPara>
                </a14:m>
                <a:endParaRPr lang="en-ID" b="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ID" i="1" smtClean="0">
                              <a:solidFill>
                                <a:schemeClr val="tx1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a:rPr lang="en-ID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3</m:t>
                          </m:r>
                        </m:e>
                        <m:sup>
                          <m:r>
                            <a:rPr lang="en-ID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𝑚</m:t>
                          </m:r>
                        </m:sup>
                      </m:sSup>
                      <m:r>
                        <a:rPr lang="en-ID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ID" b="0" i="1" smtClean="0">
                              <a:solidFill>
                                <a:schemeClr val="tx1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a:rPr lang="en-ID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3</m:t>
                          </m:r>
                        </m:e>
                        <m:sup>
                          <m:r>
                            <a:rPr lang="en-ID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5</m:t>
                          </m:r>
                        </m:sup>
                      </m:sSup>
                    </m:oMath>
                  </m:oMathPara>
                </a14:m>
                <a:endParaRPr lang="en-ID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algn="just"/>
                <a:r>
                  <a:rPr lang="en-ID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Jadi, </a:t>
                </a:r>
                <a:r>
                  <a:rPr lang="en-ID" dirty="0" err="1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nilai</a:t>
                </a:r>
                <a:r>
                  <a:rPr lang="en-ID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ID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𝑚</m:t>
                    </m:r>
                    <m:r>
                      <a:rPr lang="en-ID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=5.</m:t>
                    </m:r>
                  </m:oMath>
                </a14:m>
                <a:endParaRPr lang="en-ID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7" name="Rectangle 6">
                <a:extLst>
                  <a:ext uri="{FF2B5EF4-FFF2-40B4-BE49-F238E27FC236}">
                    <a16:creationId xmlns="" xmlns:a16="http://schemas.microsoft.com/office/drawing/2014/main" xmlns:a14="http://schemas.microsoft.com/office/drawing/2010/main" id="{3FDECAEA-B137-F2FD-E36A-EC2C5696F92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19600" y="2914886"/>
                <a:ext cx="3251200" cy="1283679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  <a:ln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8" name="Group 7"/>
          <p:cNvGrpSpPr/>
          <p:nvPr/>
        </p:nvGrpSpPr>
        <p:grpSpPr>
          <a:xfrm>
            <a:off x="0" y="132120"/>
            <a:ext cx="3581400" cy="462895"/>
            <a:chOff x="0" y="132120"/>
            <a:chExt cx="3581400" cy="462895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32120"/>
              <a:ext cx="3429000" cy="456803"/>
            </a:xfrm>
            <a:prstGeom prst="rect">
              <a:avLst/>
            </a:prstGeom>
          </p:spPr>
        </p:pic>
        <p:sp>
          <p:nvSpPr>
            <p:cNvPr id="10" name="TextBox 9">
              <a:extLst>
                <a:ext uri="{FF2B5EF4-FFF2-40B4-BE49-F238E27FC236}">
                  <a16:creationId xmlns="" xmlns:a16="http://schemas.microsoft.com/office/drawing/2014/main" id="{CB7F931D-D90E-1E13-2A09-7657B6BADC18}"/>
                </a:ext>
              </a:extLst>
            </p:cNvPr>
            <p:cNvSpPr txBox="1"/>
            <p:nvPr/>
          </p:nvSpPr>
          <p:spPr>
            <a:xfrm>
              <a:off x="838200" y="133350"/>
              <a:ext cx="27432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D" sz="2400" b="1" dirty="0">
                  <a:solidFill>
                    <a:schemeClr val="bg1"/>
                  </a:solidFill>
                </a:rPr>
                <a:t>1.4 </a:t>
              </a:r>
              <a:r>
                <a:rPr lang="en-ID" sz="2400" b="1" dirty="0" err="1">
                  <a:solidFill>
                    <a:schemeClr val="bg1"/>
                  </a:solidFill>
                </a:rPr>
                <a:t>Logaritma</a:t>
              </a:r>
              <a:endParaRPr lang="en-ID" sz="24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11" name="Rectangle 10"/>
          <p:cNvSpPr/>
          <p:nvPr/>
        </p:nvSpPr>
        <p:spPr>
          <a:xfrm>
            <a:off x="609600" y="2383709"/>
            <a:ext cx="95564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ID" sz="2000" b="1" u="sng" dirty="0" err="1">
                <a:solidFill>
                  <a:srgbClr val="C00000"/>
                </a:solidFill>
              </a:rPr>
              <a:t>Contoh</a:t>
            </a:r>
            <a:endParaRPr lang="en-ID" sz="2000" b="1" u="sng" dirty="0">
              <a:solidFill>
                <a:srgbClr val="C0000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2" name="Rectangle 11"/>
              <p:cNvSpPr/>
              <p:nvPr/>
            </p:nvSpPr>
            <p:spPr>
              <a:xfrm>
                <a:off x="609600" y="775130"/>
                <a:ext cx="6781800" cy="175432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ID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Definisi:</a:t>
                </a:r>
              </a:p>
              <a:p>
                <a:r>
                  <a:rPr lang="en-ID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Untuk</a:t>
                </a:r>
                <a:r>
                  <a:rPr lang="en-ID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ID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𝑎</m:t>
                    </m:r>
                    <m:r>
                      <a:rPr lang="en-ID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&gt;0 </m:t>
                    </m:r>
                    <m:r>
                      <m:rPr>
                        <m:sty m:val="p"/>
                      </m:rPr>
                      <a:rPr lang="en-ID" i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dan</m:t>
                    </m:r>
                    <m:r>
                      <a:rPr lang="en-ID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 </m:t>
                    </m:r>
                    <m:r>
                      <a:rPr lang="en-ID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𝑎</m:t>
                    </m:r>
                    <m:r>
                      <a:rPr lang="en-ID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≠1</m:t>
                    </m:r>
                  </m:oMath>
                </a14:m>
                <a:endParaRPr lang="en-ID" dirty="0">
                  <a:latin typeface="Times New Roman" panose="02020603050405020304" pitchFamily="18" charset="0"/>
                  <a:ea typeface="Cambria Math" panose="02040503050406030204" pitchFamily="18" charset="0"/>
                  <a:cs typeface="Times New Roman" panose="020206030504050203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ID" i="1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𝑦</m:t>
                      </m:r>
                      <m:r>
                        <a:rPr lang="en-ID" i="1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=</m:t>
                      </m:r>
                      <m:sPre>
                        <m:sPrePr>
                          <m:ctrlPr>
                            <a:rPr lang="en-ID" i="1"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sPrePr>
                        <m:sub/>
                        <m:sup>
                          <m:r>
                            <a:rPr lang="en-US" i="1">
                              <a:latin typeface="Cambria Math"/>
                              <a:cs typeface="Times New Roman" panose="02020603050405020304" pitchFamily="18" charset="0"/>
                            </a:rPr>
                            <m:t>𝑎</m:t>
                          </m:r>
                        </m:sup>
                        <m:e>
                          <m:func>
                            <m:funcPr>
                              <m:ctrlPr>
                                <a:rPr lang="en-US" i="1">
                                  <a:latin typeface="Cambria Math"/>
                                  <a:cs typeface="Times New Roman" panose="020206030504050203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>
                                  <a:latin typeface="Cambria Math"/>
                                  <a:cs typeface="Times New Roman" panose="02020603050405020304" pitchFamily="18" charset="0"/>
                                </a:rPr>
                                <m:t>log</m:t>
                              </m:r>
                            </m:fName>
                            <m:e>
                              <m:r>
                                <a:rPr lang="en-US" i="1">
                                  <a:latin typeface="Cambria Math"/>
                                  <a:cs typeface="Times New Roman" panose="02020603050405020304" pitchFamily="18" charset="0"/>
                                </a:rPr>
                                <m:t>𝑥</m:t>
                              </m:r>
                            </m:e>
                          </m:func>
                        </m:e>
                      </m:sPre>
                      <m:r>
                        <a:rPr lang="en-ID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⟺</m:t>
                      </m:r>
                      <m:sSup>
                        <m:sSupPr>
                          <m:ctrlPr>
                            <a:rPr lang="en-ID" i="1"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a:rPr lang="en-ID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𝑎</m:t>
                          </m:r>
                        </m:e>
                        <m:sup>
                          <m:r>
                            <a:rPr lang="en-ID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𝑦</m:t>
                          </m:r>
                        </m:sup>
                      </m:sSup>
                      <m:r>
                        <a:rPr lang="en-ID" i="1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=</m:t>
                      </m:r>
                      <m:r>
                        <a:rPr lang="en-ID" i="1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𝑥</m:t>
                      </m:r>
                    </m:oMath>
                  </m:oMathPara>
                </a14:m>
                <a:endParaRPr lang="en-ID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ID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Dalam</a:t>
                </a:r>
                <a:r>
                  <a:rPr lang="en-ID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notasi</a:t>
                </a:r>
                <a:r>
                  <a:rPr lang="en-ID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logaritma</a:t>
                </a:r>
                <a:r>
                  <a:rPr lang="en-ID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bilangan</a:t>
                </a:r>
                <a:r>
                  <a:rPr lang="en-ID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pokok</a:t>
                </a:r>
                <a:r>
                  <a:rPr lang="en-ID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disebut</a:t>
                </a:r>
                <a:r>
                  <a:rPr lang="en-ID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basis. </a:t>
                </a:r>
                <a:r>
                  <a:rPr lang="en-ID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Logaritma</a:t>
                </a:r>
                <a:r>
                  <a:rPr lang="en-ID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</a:t>
                </a:r>
                <a:r>
                  <a:rPr lang="en-ID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dengan</a:t>
                </a:r>
                <a:r>
                  <a:rPr lang="en-ID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bilangan</a:t>
                </a:r>
                <a:r>
                  <a:rPr lang="en-ID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pokok</a:t>
                </a:r>
                <a:r>
                  <a:rPr lang="en-ID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ID" i="1" dirty="0">
                        <a:solidFill>
                          <a:srgbClr val="231F2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10</m:t>
                    </m:r>
                  </m:oMath>
                </a14:m>
                <a:r>
                  <a:rPr lang="en-ID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disebut</a:t>
                </a:r>
                <a:r>
                  <a:rPr lang="en-ID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logaritma</a:t>
                </a:r>
                <a:r>
                  <a:rPr lang="en-ID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basis </a:t>
                </a:r>
                <a14:m>
                  <m:oMath xmlns:m="http://schemas.openxmlformats.org/officeDocument/2006/math">
                    <m:r>
                      <a:rPr lang="en-ID" i="1" dirty="0">
                        <a:solidFill>
                          <a:srgbClr val="231F2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10</m:t>
                    </m:r>
                  </m:oMath>
                </a14:m>
                <a:r>
                  <a:rPr lang="en-ID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</a:p>
              <a:p>
                <a:endParaRPr lang="en-ID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12" name="Rectangle 1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9600" y="775130"/>
                <a:ext cx="6781800" cy="1754326"/>
              </a:xfrm>
              <a:prstGeom prst="rect">
                <a:avLst/>
              </a:prstGeom>
              <a:blipFill rotWithShape="1">
                <a:blip r:embed="rId6"/>
                <a:stretch>
                  <a:fillRect l="-719" t="-173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284656128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11" grpId="0"/>
      <p:bldP spid="1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7" name="TextBox 6">
                <a:extLst>
                  <a:ext uri="{FF2B5EF4-FFF2-40B4-BE49-F238E27FC236}">
                    <a16:creationId xmlns="" xmlns:a16="http://schemas.microsoft.com/office/drawing/2014/main" id="{06BC1C81-F679-76EF-4EFF-C55263AAAFC4}"/>
                  </a:ext>
                </a:extLst>
              </p:cNvPr>
              <p:cNvSpPr txBox="1"/>
              <p:nvPr/>
            </p:nvSpPr>
            <p:spPr>
              <a:xfrm>
                <a:off x="609600" y="3239221"/>
                <a:ext cx="6553200" cy="134947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ID" sz="1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Sederhanakanlah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bentuk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ID" sz="16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ID" sz="16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e>
                      <m:sub>
                        <m:func>
                          <m:funcPr>
                            <m:ctrlPr>
                              <a:rPr lang="en-ID" sz="1600" i="1" smtClean="0">
                                <a:latin typeface="Cambria Math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ID" sz="1600" i="0" smtClean="0">
                                <a:latin typeface="Cambria Math" panose="02040503050406030204" pitchFamily="18" charset="0"/>
                              </a:rPr>
                              <m:t>log</m:t>
                            </m:r>
                          </m:fName>
                          <m:e>
                            <m:r>
                              <a:rPr lang="en-ID" sz="1600" b="0" i="1" smtClean="0">
                                <a:latin typeface="Cambria Math" panose="02040503050406030204" pitchFamily="18" charset="0"/>
                              </a:rPr>
                              <m:t>4</m:t>
                            </m:r>
                          </m:e>
                        </m:func>
                      </m:sub>
                    </m:sSub>
                    <m:r>
                      <a:rPr lang="en-ID" sz="1600" b="0" i="1" smtClean="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ID" sz="16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ID" sz="16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e>
                      <m:sub>
                        <m:func>
                          <m:funcPr>
                            <m:ctrlPr>
                              <a:rPr lang="en-ID" sz="1600" b="0" i="1" smtClean="0">
                                <a:latin typeface="Cambria Math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ID" sz="1600" b="0" i="0" smtClean="0">
                                <a:latin typeface="Cambria Math" panose="02040503050406030204" pitchFamily="18" charset="0"/>
                              </a:rPr>
                              <m:t>log</m:t>
                            </m:r>
                          </m:fName>
                          <m:e>
                            <m:r>
                              <a:rPr lang="en-ID" sz="1600" b="0" i="1" smtClean="0">
                                <a:latin typeface="Cambria Math" panose="02040503050406030204" pitchFamily="18" charset="0"/>
                              </a:rPr>
                              <m:t>8</m:t>
                            </m:r>
                          </m:e>
                        </m:func>
                      </m:sub>
                    </m:sSub>
                  </m:oMath>
                </a14:m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</a:p>
              <a:p>
                <a:r>
                  <a:rPr lang="en-ID" sz="16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Jawab: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Pre>
                        <m:sPrePr>
                          <m:ctrlPr>
                            <a:rPr lang="en-ID" sz="1600" i="1"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sPrePr>
                        <m:sub/>
                        <m:sup>
                          <m:r>
                            <a:rPr lang="en-US" sz="1600" i="1">
                              <a:latin typeface="Cambria Math"/>
                              <a:cs typeface="Times New Roman" panose="02020603050405020304" pitchFamily="18" charset="0"/>
                            </a:rPr>
                            <m:t>2</m:t>
                          </m:r>
                        </m:sup>
                        <m:e>
                          <m:func>
                            <m:funcPr>
                              <m:ctrlPr>
                                <a:rPr lang="en-US" sz="1600" i="1">
                                  <a:latin typeface="Cambria Math"/>
                                  <a:cs typeface="Times New Roman" panose="020206030504050203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 sz="1600">
                                  <a:latin typeface="Cambria Math"/>
                                  <a:cs typeface="Times New Roman" panose="02020603050405020304" pitchFamily="18" charset="0"/>
                                </a:rPr>
                                <m:t>log</m:t>
                              </m:r>
                            </m:fName>
                            <m:e>
                              <m:r>
                                <a:rPr lang="en-US" sz="1600" b="0" i="1" smtClean="0">
                                  <a:latin typeface="Cambria Math"/>
                                  <a:cs typeface="Times New Roman" panose="02020603050405020304" pitchFamily="18" charset="0"/>
                                </a:rPr>
                                <m:t>4</m:t>
                              </m:r>
                            </m:e>
                          </m:func>
                        </m:e>
                      </m:sPre>
                      <m:r>
                        <a:rPr lang="en-ID" sz="1600" b="0" i="1" smtClean="0">
                          <a:latin typeface="Cambria Math" panose="02040503050406030204" pitchFamily="18" charset="0"/>
                        </a:rPr>
                        <m:t>+</m:t>
                      </m:r>
                      <m:sPre>
                        <m:sPrePr>
                          <m:ctrlPr>
                            <a:rPr lang="en-ID" sz="1600" i="1"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sPrePr>
                        <m:sub/>
                        <m:sup>
                          <m:r>
                            <a:rPr lang="en-US" sz="1600" i="1">
                              <a:latin typeface="Cambria Math"/>
                              <a:cs typeface="Times New Roman" panose="02020603050405020304" pitchFamily="18" charset="0"/>
                            </a:rPr>
                            <m:t>2</m:t>
                          </m:r>
                        </m:sup>
                        <m:e>
                          <m:func>
                            <m:funcPr>
                              <m:ctrlPr>
                                <a:rPr lang="en-US" sz="1600" i="1">
                                  <a:latin typeface="Cambria Math"/>
                                  <a:cs typeface="Times New Roman" panose="020206030504050203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 sz="1600">
                                  <a:latin typeface="Cambria Math"/>
                                  <a:cs typeface="Times New Roman" panose="02020603050405020304" pitchFamily="18" charset="0"/>
                                </a:rPr>
                                <m:t>log</m:t>
                              </m:r>
                            </m:fName>
                            <m:e>
                              <m:r>
                                <a:rPr lang="en-US" sz="1600" b="0" i="1" smtClean="0">
                                  <a:latin typeface="Cambria Math"/>
                                  <a:cs typeface="Times New Roman" panose="02020603050405020304" pitchFamily="18" charset="0"/>
                                </a:rPr>
                                <m:t>8</m:t>
                              </m:r>
                            </m:e>
                          </m:func>
                        </m:e>
                      </m:sPre>
                      <m:r>
                        <a:rPr lang="en-ID" sz="1600" b="0" i="1" smtClean="0">
                          <a:latin typeface="Cambria Math" panose="02040503050406030204" pitchFamily="18" charset="0"/>
                        </a:rPr>
                        <m:t>=</m:t>
                      </m:r>
                      <m:sPre>
                        <m:sPrePr>
                          <m:ctrlPr>
                            <a:rPr lang="en-ID" sz="1600" i="1"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sPrePr>
                        <m:sub/>
                        <m:sup>
                          <m:r>
                            <a:rPr lang="en-US" sz="1600" i="1">
                              <a:latin typeface="Cambria Math"/>
                              <a:cs typeface="Times New Roman" panose="02020603050405020304" pitchFamily="18" charset="0"/>
                            </a:rPr>
                            <m:t>2</m:t>
                          </m:r>
                        </m:sup>
                        <m:e>
                          <m:func>
                            <m:funcPr>
                              <m:ctrlPr>
                                <a:rPr lang="en-US" sz="1600" i="1">
                                  <a:latin typeface="Cambria Math"/>
                                  <a:cs typeface="Times New Roman" panose="020206030504050203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 sz="1600">
                                  <a:latin typeface="Cambria Math"/>
                                  <a:cs typeface="Times New Roman" panose="02020603050405020304" pitchFamily="18" charset="0"/>
                                </a:rPr>
                                <m:t>log</m:t>
                              </m:r>
                            </m:fName>
                            <m:e>
                              <m:r>
                                <a:rPr lang="en-ID" sz="1600" i="1">
                                  <a:latin typeface="Cambria Math" panose="02040503050406030204" pitchFamily="18" charset="0"/>
                                </a:rPr>
                                <m:t>4 </m:t>
                              </m:r>
                              <m:r>
                                <a:rPr lang="en-ID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∙</m:t>
                              </m:r>
                              <m:r>
                                <a:rPr lang="en-US" sz="1600" b="0" i="1" smtClean="0">
                                  <a:latin typeface="Cambria Math"/>
                                  <a:ea typeface="Cambria Math" panose="02040503050406030204" pitchFamily="18" charset="0"/>
                                </a:rPr>
                                <m:t>8</m:t>
                              </m:r>
                            </m:e>
                          </m:func>
                        </m:e>
                      </m:sPre>
                    </m:oMath>
                  </m:oMathPara>
                </a14:m>
                <a:endParaRPr lang="en-ID" sz="1600" b="0" dirty="0">
                  <a:latin typeface="Times New Roman" panose="02020603050405020304" pitchFamily="18" charset="0"/>
                </a:endParaRPr>
              </a:p>
              <a:p>
                <a:pPr marL="1166813">
                  <a:tabLst>
                    <a:tab pos="1071563" algn="l"/>
                  </a:tabLst>
                </a:pPr>
                <a:r>
                  <a:rPr lang="en-ID" sz="1600" b="0" dirty="0" smtClean="0">
                    <a:cs typeface="Times New Roman" panose="02020603050405020304" pitchFamily="18" charset="0"/>
                  </a:rPr>
                  <a:t>   </a:t>
                </a:r>
                <a14:m>
                  <m:oMath xmlns:m="http://schemas.openxmlformats.org/officeDocument/2006/math">
                    <m:r>
                      <a:rPr lang="en-ID" sz="16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sPre>
                      <m:sPrePr>
                        <m:ctrlPr>
                          <a:rPr lang="en-ID" sz="1600" i="1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PrePr>
                      <m:sub/>
                      <m:sup>
                        <m:r>
                          <a:rPr lang="en-US" sz="1600" i="1">
                            <a:latin typeface="Cambria Math"/>
                            <a:cs typeface="Times New Roman" panose="02020603050405020304" pitchFamily="18" charset="0"/>
                          </a:rPr>
                          <m:t>2</m:t>
                        </m:r>
                      </m:sup>
                      <m:e>
                        <m:func>
                          <m:funcPr>
                            <m:ctrlPr>
                              <a:rPr lang="en-US" sz="1600" i="1"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US" sz="1600">
                                <a:latin typeface="Cambria Math"/>
                                <a:cs typeface="Times New Roman" panose="02020603050405020304" pitchFamily="18" charset="0"/>
                              </a:rPr>
                              <m:t>log</m:t>
                            </m:r>
                          </m:fName>
                          <m:e>
                            <m:r>
                              <a:rPr lang="en-US" sz="1600" b="0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  <m:t>32</m:t>
                            </m:r>
                          </m:e>
                        </m:func>
                      </m:e>
                    </m:sPre>
                  </m:oMath>
                </a14:m>
                <a:endParaRPr lang="en-US" sz="1600" i="1" dirty="0" smtClean="0">
                  <a:latin typeface="Cambria Math"/>
                  <a:cs typeface="Times New Roman" panose="02020603050405020304" pitchFamily="18" charset="0"/>
                </a:endParaRPr>
              </a:p>
              <a:p>
                <a:pPr marL="1166813">
                  <a:tabLst>
                    <a:tab pos="1071563" algn="l"/>
                  </a:tabLst>
                </a:pPr>
                <a:r>
                  <a:rPr lang="en-ID" sz="1600" b="0" dirty="0" smtClean="0">
                    <a:cs typeface="Times New Roman" panose="02020603050405020304" pitchFamily="18" charset="0"/>
                  </a:rPr>
                  <a:t>    </a:t>
                </a:r>
                <a14:m>
                  <m:oMath xmlns:m="http://schemas.openxmlformats.org/officeDocument/2006/math">
                    <m:r>
                      <a:rPr lang="en-ID" sz="16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=5</m:t>
                    </m:r>
                  </m:oMath>
                </a14:m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(Karena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ID" sz="160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ID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e>
                      <m:sup>
                        <m:r>
                          <a:rPr lang="en-ID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5</m:t>
                        </m:r>
                      </m:sup>
                    </m:sSup>
                    <m:r>
                      <a:rPr lang="en-ID" sz="16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=32)</m:t>
                    </m:r>
                  </m:oMath>
                </a14:m>
                <a:endParaRPr lang="en-ID" sz="1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7" name="TextBox 6">
                <a:extLst>
                  <a:ext uri="{FF2B5EF4-FFF2-40B4-BE49-F238E27FC236}">
                    <a16:creationId xmlns="" xmlns:a16="http://schemas.microsoft.com/office/drawing/2014/main" xmlns:a14="http://schemas.microsoft.com/office/drawing/2010/main" id="{06BC1C81-F679-76EF-4EFF-C55263AAAFC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9600" y="3239221"/>
                <a:ext cx="6553200" cy="1349472"/>
              </a:xfrm>
              <a:prstGeom prst="rect">
                <a:avLst/>
              </a:prstGeom>
              <a:blipFill rotWithShape="1">
                <a:blip r:embed="rId2"/>
                <a:stretch>
                  <a:fillRect l="-465" t="-1351" b="-450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8" name="Group 7"/>
          <p:cNvGrpSpPr/>
          <p:nvPr/>
        </p:nvGrpSpPr>
        <p:grpSpPr>
          <a:xfrm>
            <a:off x="228600" y="0"/>
            <a:ext cx="3866162" cy="666750"/>
            <a:chOff x="228600" y="0"/>
            <a:chExt cx="2577441" cy="666750"/>
          </a:xfrm>
        </p:grpSpPr>
        <p:sp>
          <p:nvSpPr>
            <p:cNvPr id="9" name="Round Same Side Corner Rectangle 8"/>
            <p:cNvSpPr/>
            <p:nvPr/>
          </p:nvSpPr>
          <p:spPr>
            <a:xfrm flipV="1">
              <a:off x="228600" y="0"/>
              <a:ext cx="1676400" cy="666750"/>
            </a:xfrm>
            <a:prstGeom prst="round2SameRect">
              <a:avLst/>
            </a:prstGeom>
          </p:spPr>
          <p:style>
            <a:lnRef idx="3">
              <a:schemeClr val="lt1"/>
            </a:lnRef>
            <a:fillRef idx="1">
              <a:schemeClr val="accent6"/>
            </a:fillRef>
            <a:effectRef idx="1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TextBox 9">
              <a:extLst>
                <a:ext uri="{FF2B5EF4-FFF2-40B4-BE49-F238E27FC236}">
                  <a16:creationId xmlns="" xmlns:a16="http://schemas.microsoft.com/office/drawing/2014/main" id="{8537D7EC-A424-743F-48BB-675147BCC716}"/>
                </a:ext>
              </a:extLst>
            </p:cNvPr>
            <p:cNvSpPr txBox="1"/>
            <p:nvPr/>
          </p:nvSpPr>
          <p:spPr>
            <a:xfrm>
              <a:off x="330523" y="165574"/>
              <a:ext cx="247551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D" sz="2000" b="1" dirty="0" smtClean="0">
                  <a:solidFill>
                    <a:schemeClr val="bg1"/>
                  </a:solidFill>
                </a:rPr>
                <a:t>Sifat-Sifat </a:t>
              </a:r>
              <a:r>
                <a:rPr lang="en-ID" sz="2000" b="1" dirty="0">
                  <a:solidFill>
                    <a:schemeClr val="bg1"/>
                  </a:solidFill>
                </a:rPr>
                <a:t>Logaritma</a:t>
              </a:r>
            </a:p>
          </p:txBody>
        </p:sp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Rectangle 3"/>
              <p:cNvSpPr/>
              <p:nvPr/>
            </p:nvSpPr>
            <p:spPr>
              <a:xfrm>
                <a:off x="228600" y="832324"/>
                <a:ext cx="8829288" cy="199900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ID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Jik </a:t>
                </a:r>
                <a14:m>
                  <m:oMath xmlns:m="http://schemas.openxmlformats.org/officeDocument/2006/math">
                    <m:r>
                      <a:rPr lang="en-ID" i="1" dirty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𝑥</m:t>
                    </m:r>
                  </m:oMath>
                </a14:m>
                <a:r>
                  <a:rPr lang="en-ID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dan </a:t>
                </a:r>
                <a14:m>
                  <m:oMath xmlns:m="http://schemas.openxmlformats.org/officeDocument/2006/math">
                    <m:r>
                      <a:rPr lang="en-ID" i="1" dirty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𝑦</m:t>
                    </m:r>
                    <m:r>
                      <a:rPr lang="en-ID" i="1" dirty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 </m:t>
                    </m:r>
                  </m:oMath>
                </a14:m>
                <a:r>
                  <a:rPr lang="en-ID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bilangan</a:t>
                </a:r>
                <a:r>
                  <a:rPr lang="en-ID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real </a:t>
                </a:r>
                <a:r>
                  <a:rPr lang="en-ID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positif</a:t>
                </a:r>
                <a:r>
                  <a:rPr lang="en-ID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dan </a:t>
                </a:r>
                <a14:m>
                  <m:oMath xmlns:m="http://schemas.openxmlformats.org/officeDocument/2006/math">
                    <m:r>
                      <a:rPr lang="en-ID" i="1" dirty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𝑟</m:t>
                    </m:r>
                  </m:oMath>
                </a14:m>
                <a:r>
                  <a:rPr lang="en-ID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bilangan</a:t>
                </a:r>
                <a:r>
                  <a:rPr lang="en-ID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real, di mana </a:t>
                </a:r>
                <a14:m>
                  <m:oMath xmlns:m="http://schemas.openxmlformats.org/officeDocument/2006/math">
                    <m:r>
                      <a:rPr lang="en-ID" i="1" dirty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𝑎</m:t>
                    </m:r>
                    <m:r>
                      <a:rPr lang="en-ID" i="1" dirty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&gt;0</m:t>
                    </m:r>
                  </m:oMath>
                </a14:m>
                <a:r>
                  <a:rPr lang="en-ID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dan </a:t>
                </a:r>
                <a:r>
                  <a:rPr lang="en-ID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</a:t>
                </a:r>
                <a14:m>
                  <m:oMath xmlns:m="http://schemas.openxmlformats.org/officeDocument/2006/math">
                    <m:r>
                      <a:rPr lang="en-ID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≠1</m:t>
                    </m:r>
                  </m:oMath>
                </a14:m>
                <a:r>
                  <a:rPr lang="en-ID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  <a:r>
                  <a:rPr lang="en-ID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maka</a:t>
                </a:r>
                <a:r>
                  <a:rPr lang="en-ID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:</a:t>
                </a:r>
              </a:p>
              <a:p>
                <a:pPr marL="342900" indent="-342900">
                  <a:buFont typeface="+mj-lt"/>
                  <a:buAutoNum type="arabicPeriod"/>
                </a:pPr>
                <a:r>
                  <a:rPr lang="en-ID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ID" i="1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ID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𝑎</m:t>
                        </m:r>
                      </m:e>
                      <m:sub>
                        <m:func>
                          <m:funcPr>
                            <m:ctrlPr>
                              <a:rPr lang="en-ID" i="1"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ID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log</m:t>
                            </m:r>
                          </m:fName>
                          <m:e>
                            <m:r>
                              <a:rPr lang="en-ID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𝑥𝑦</m:t>
                            </m:r>
                          </m:e>
                        </m:func>
                      </m:sub>
                    </m:sSub>
                    <m:r>
                      <a:rPr lang="en-ID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sSub>
                      <m:sSubPr>
                        <m:ctrlPr>
                          <a:rPr lang="en-ID" i="1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ID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𝑎</m:t>
                        </m:r>
                      </m:e>
                      <m:sub>
                        <m:func>
                          <m:funcPr>
                            <m:ctrlPr>
                              <a:rPr lang="en-ID" i="1"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ID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log</m:t>
                            </m:r>
                          </m:fName>
                          <m:e>
                            <m:r>
                              <a:rPr lang="en-ID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𝑥</m:t>
                            </m:r>
                          </m:e>
                        </m:func>
                      </m:sub>
                    </m:sSub>
                    <m:r>
                      <a:rPr lang="en-ID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+</m:t>
                    </m:r>
                    <m:sSub>
                      <m:sSubPr>
                        <m:ctrlPr>
                          <a:rPr lang="en-ID" i="1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ID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𝑎</m:t>
                        </m:r>
                      </m:e>
                      <m:sub>
                        <m:func>
                          <m:funcPr>
                            <m:ctrlPr>
                              <a:rPr lang="en-ID" i="1"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ID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log</m:t>
                            </m:r>
                          </m:fName>
                          <m:e>
                            <m:r>
                              <a:rPr lang="en-ID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𝑦</m:t>
                            </m:r>
                          </m:e>
                        </m:func>
                      </m:sub>
                    </m:sSub>
                  </m:oMath>
                </a14:m>
                <a:r>
                  <a:rPr lang="en-ID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	</a:t>
                </a:r>
                <a14:m>
                  <m:oMath xmlns:m="http://schemas.openxmlformats.org/officeDocument/2006/math">
                    <m:r>
                      <a:rPr lang="en-ID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⋯</m:t>
                    </m:r>
                  </m:oMath>
                </a14:m>
                <a:r>
                  <a:rPr lang="en-ID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(Sifat </a:t>
                </a:r>
                <a:r>
                  <a:rPr lang="en-ID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perkalian</a:t>
                </a:r>
                <a:r>
                  <a:rPr lang="en-ID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</a:t>
                </a:r>
              </a:p>
              <a:p>
                <a:pPr marL="342900" indent="-342900">
                  <a:buFont typeface="+mj-lt"/>
                  <a:buAutoNum type="arabicPeriod"/>
                </a:pPr>
                <a:r>
                  <a:rPr lang="en-ID" dirty="0"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ID" i="1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ID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𝑎</m:t>
                        </m:r>
                      </m:e>
                      <m:sub>
                        <m:func>
                          <m:funcPr>
                            <m:ctrlPr>
                              <a:rPr lang="en-ID" i="1"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ID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log</m:t>
                            </m:r>
                          </m:fName>
                          <m:e>
                            <m:f>
                              <m:fPr>
                                <m:ctrlPr>
                                  <a:rPr lang="en-ID" i="1">
                                    <a:latin typeface="Cambria Math"/>
                                    <a:cs typeface="Times New Roman" panose="020206030504050203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ID" i="1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𝑥</m:t>
                                </m:r>
                              </m:num>
                              <m:den>
                                <m:r>
                                  <a:rPr lang="en-ID" i="1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𝑦</m:t>
                                </m:r>
                              </m:den>
                            </m:f>
                          </m:e>
                        </m:func>
                      </m:sub>
                    </m:sSub>
                    <m:r>
                      <a:rPr lang="en-ID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sSub>
                      <m:sSubPr>
                        <m:ctrlPr>
                          <a:rPr lang="en-ID" i="1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ID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𝑎</m:t>
                        </m:r>
                      </m:e>
                      <m:sub>
                        <m:func>
                          <m:funcPr>
                            <m:ctrlPr>
                              <a:rPr lang="en-ID" i="1"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ID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log</m:t>
                            </m:r>
                          </m:fName>
                          <m:e>
                            <m:r>
                              <a:rPr lang="en-ID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𝑥</m:t>
                            </m:r>
                          </m:e>
                        </m:func>
                      </m:sub>
                    </m:sSub>
                    <m:r>
                      <a:rPr lang="en-ID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−</m:t>
                    </m:r>
                    <m:sSub>
                      <m:sSubPr>
                        <m:ctrlPr>
                          <a:rPr lang="en-ID" i="1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ID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𝑎</m:t>
                        </m:r>
                      </m:e>
                      <m:sub>
                        <m:func>
                          <m:funcPr>
                            <m:ctrlPr>
                              <a:rPr lang="en-ID" i="1"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ID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log</m:t>
                            </m:r>
                          </m:fName>
                          <m:e>
                            <m:r>
                              <a:rPr lang="en-ID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𝑦</m:t>
                            </m:r>
                          </m:e>
                        </m:func>
                      </m:sub>
                    </m:sSub>
                    <m:r>
                      <a:rPr lang="en-US" b="0" i="1" smtClean="0">
                        <a:latin typeface="Cambria Math"/>
                        <a:cs typeface="Times New Roman" panose="02020603050405020304" pitchFamily="18" charset="0"/>
                      </a:rPr>
                      <m:t>  </m:t>
                    </m:r>
                    <m:r>
                      <a:rPr lang="en-ID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⋯</m:t>
                    </m:r>
                  </m:oMath>
                </a14:m>
                <a:r>
                  <a:rPr lang="en-ID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(Sifat </a:t>
                </a:r>
                <a:r>
                  <a:rPr lang="en-ID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pembagian</a:t>
                </a:r>
                <a:r>
                  <a:rPr lang="en-ID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	</a:t>
                </a:r>
              </a:p>
              <a:p>
                <a:pPr marL="342900" indent="-342900">
                  <a:buFont typeface="+mj-lt"/>
                  <a:buAutoNum type="arabicPeriod"/>
                </a:pPr>
                <a:r>
                  <a:rPr lang="en-ID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ID" i="1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ID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𝑎</m:t>
                        </m:r>
                      </m:e>
                      <m:sub>
                        <m:func>
                          <m:funcPr>
                            <m:ctrlPr>
                              <a:rPr lang="en-ID" i="1"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ID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log</m:t>
                            </m:r>
                          </m:fName>
                          <m:e>
                            <m:sSup>
                              <m:sSupPr>
                                <m:ctrlPr>
                                  <a:rPr lang="en-ID" i="1">
                                    <a:latin typeface="Cambria Math"/>
                                    <a:cs typeface="Times New Roman" panose="020206030504050203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ID" i="1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𝑥</m:t>
                                </m:r>
                              </m:e>
                              <m:sup>
                                <m:r>
                                  <a:rPr lang="en-ID" i="1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𝑟</m:t>
                                </m:r>
                              </m:sup>
                            </m:sSup>
                          </m:e>
                        </m:func>
                      </m:sub>
                    </m:sSub>
                    <m:r>
                      <a:rPr lang="en-ID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r>
                      <a:rPr lang="en-ID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𝑟</m:t>
                    </m:r>
                    <m:r>
                      <a:rPr lang="en-ID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 </m:t>
                    </m:r>
                    <m:sSub>
                      <m:sSubPr>
                        <m:ctrlPr>
                          <a:rPr lang="en-ID" i="1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ID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𝑎</m:t>
                        </m:r>
                      </m:e>
                      <m:sub>
                        <m:func>
                          <m:funcPr>
                            <m:ctrlPr>
                              <a:rPr lang="en-ID" i="1"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ID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log</m:t>
                            </m:r>
                          </m:fName>
                          <m:e>
                            <m:r>
                              <a:rPr lang="en-ID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𝑥</m:t>
                            </m:r>
                          </m:e>
                        </m:func>
                      </m:sub>
                    </m:sSub>
                    <m:r>
                      <a:rPr lang="en-US" b="0" i="1" smtClean="0">
                        <a:latin typeface="Cambria Math"/>
                        <a:cs typeface="Times New Roman" panose="02020603050405020304" pitchFamily="18" charset="0"/>
                      </a:rPr>
                      <m:t> </m:t>
                    </m:r>
                    <m:r>
                      <a:rPr lang="en-ID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⋯</m:t>
                    </m:r>
                  </m:oMath>
                </a14:m>
                <a:r>
                  <a:rPr lang="en-ID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(Sifat </a:t>
                </a:r>
                <a:r>
                  <a:rPr lang="en-ID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perpangkatan</a:t>
                </a:r>
                <a:r>
                  <a:rPr lang="en-ID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</a:t>
                </a:r>
              </a:p>
              <a:p>
                <a:pPr marL="342900" indent="-342900">
                  <a:buFont typeface="+mj-lt"/>
                  <a:buAutoNum type="arabicPeriod"/>
                </a:pPr>
                <a:r>
                  <a:rPr lang="en-ID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ID" i="1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ID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𝑎</m:t>
                        </m:r>
                      </m:e>
                      <m:sub>
                        <m:func>
                          <m:funcPr>
                            <m:ctrlPr>
                              <a:rPr lang="en-ID" i="1"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ID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log</m:t>
                            </m:r>
                          </m:fName>
                          <m:e>
                            <m:r>
                              <a:rPr lang="en-ID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𝑎</m:t>
                            </m:r>
                          </m:e>
                        </m:func>
                      </m:sub>
                    </m:sSub>
                    <m:r>
                      <a:rPr lang="en-ID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=1</m:t>
                    </m:r>
                  </m:oMath>
                </a14:m>
                <a:endParaRPr lang="en-ID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342900" indent="-342900">
                  <a:buFont typeface="+mj-lt"/>
                  <a:buAutoNum type="arabicPeriod"/>
                </a:pPr>
                <a:r>
                  <a:rPr lang="en-ID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ID" i="1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ID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𝑎</m:t>
                        </m:r>
                      </m:e>
                      <m:sub>
                        <m:func>
                          <m:funcPr>
                            <m:ctrlPr>
                              <a:rPr lang="en-ID" i="1"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ID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log</m:t>
                            </m:r>
                          </m:fName>
                          <m:e>
                            <m:r>
                              <a:rPr lang="en-ID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1</m:t>
                            </m:r>
                          </m:e>
                        </m:func>
                      </m:sub>
                    </m:sSub>
                    <m:r>
                      <a:rPr lang="en-ID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=0</m:t>
                    </m:r>
                  </m:oMath>
                </a14:m>
                <a:endParaRPr lang="en-ID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4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8600" y="832324"/>
                <a:ext cx="8829288" cy="1999009"/>
              </a:xfrm>
              <a:prstGeom prst="rect">
                <a:avLst/>
              </a:prstGeom>
              <a:blipFill rotWithShape="1">
                <a:blip r:embed="rId3"/>
                <a:stretch>
                  <a:fillRect l="-622" t="-1529" b="-183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Rectangle 10"/>
          <p:cNvSpPr/>
          <p:nvPr/>
        </p:nvSpPr>
        <p:spPr>
          <a:xfrm>
            <a:off x="609600" y="2850611"/>
            <a:ext cx="150816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ID" b="1" u="sng" dirty="0" err="1">
                <a:solidFill>
                  <a:srgbClr val="C00000"/>
                </a:solidFill>
              </a:rPr>
              <a:t>Contoh</a:t>
            </a:r>
            <a:r>
              <a:rPr lang="en-ID" b="1" u="sng" dirty="0">
                <a:solidFill>
                  <a:srgbClr val="C00000"/>
                </a:solidFill>
              </a:rPr>
              <a:t> </a:t>
            </a:r>
            <a:r>
              <a:rPr lang="en-ID" b="1" u="sng" dirty="0" err="1">
                <a:solidFill>
                  <a:srgbClr val="C00000"/>
                </a:solidFill>
              </a:rPr>
              <a:t>sifat</a:t>
            </a:r>
            <a:r>
              <a:rPr lang="en-ID" b="1" u="sng" dirty="0">
                <a:solidFill>
                  <a:srgbClr val="C00000"/>
                </a:solidFill>
              </a:rPr>
              <a:t> 1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38800" y="2266948"/>
            <a:ext cx="2897756" cy="23681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3451531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4" grpId="0"/>
      <p:bldP spid="11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7200" y="2174095"/>
            <a:ext cx="2971800" cy="2428679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5" name="TextBox 4">
                <a:extLst>
                  <a:ext uri="{FF2B5EF4-FFF2-40B4-BE49-F238E27FC236}">
                    <a16:creationId xmlns="" xmlns:a16="http://schemas.microsoft.com/office/drawing/2014/main" id="{F4AF0581-11E4-6FD7-D9F8-C58F4F7EECAD}"/>
                  </a:ext>
                </a:extLst>
              </p:cNvPr>
              <p:cNvSpPr txBox="1"/>
              <p:nvPr/>
            </p:nvSpPr>
            <p:spPr>
              <a:xfrm>
                <a:off x="372450" y="742950"/>
                <a:ext cx="8161949" cy="1387046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ID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Sederhanakan </a:t>
                </a:r>
                <a:r>
                  <a:rPr lang="en-ID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bentuk</a:t>
                </a:r>
                <a:r>
                  <a:rPr lang="en-ID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sPre>
                      <m:sPrePr>
                        <m:ctrlPr>
                          <a:rPr lang="en-ID" i="1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PrePr>
                      <m:sub/>
                      <m:sup>
                        <m:r>
                          <a:rPr lang="en-US" b="0" i="1" smtClean="0">
                            <a:latin typeface="Cambria Math"/>
                            <a:cs typeface="Times New Roman" panose="02020603050405020304" pitchFamily="18" charset="0"/>
                          </a:rPr>
                          <m:t>5</m:t>
                        </m:r>
                      </m:sup>
                      <m:e>
                        <m:func>
                          <m:funcPr>
                            <m:ctrlPr>
                              <a:rPr lang="en-US" i="1"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US">
                                <a:latin typeface="Cambria Math"/>
                                <a:cs typeface="Times New Roman" panose="02020603050405020304" pitchFamily="18" charset="0"/>
                              </a:rPr>
                              <m:t>log</m:t>
                            </m:r>
                          </m:fName>
                          <m:e>
                            <m:r>
                              <a:rPr lang="en-US" b="0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  <m:t>1.000</m:t>
                            </m:r>
                          </m:e>
                        </m:func>
                      </m:e>
                    </m:sPre>
                    <m:r>
                      <a:rPr lang="en-US" b="0" i="1" smtClean="0">
                        <a:latin typeface="Cambria Math"/>
                        <a:cs typeface="Times New Roman" panose="02020603050405020304" pitchFamily="18" charset="0"/>
                      </a:rPr>
                      <m:t>+</m:t>
                    </m:r>
                    <m:sPre>
                      <m:sPrePr>
                        <m:ctrlPr>
                          <a:rPr lang="en-ID" i="1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PrePr>
                      <m:sub/>
                      <m:sup>
                        <m:r>
                          <a:rPr lang="en-US" b="0" i="1" smtClean="0">
                            <a:latin typeface="Cambria Math"/>
                            <a:cs typeface="Times New Roman" panose="02020603050405020304" pitchFamily="18" charset="0"/>
                          </a:rPr>
                          <m:t>5</m:t>
                        </m:r>
                      </m:sup>
                      <m:e>
                        <m:func>
                          <m:funcPr>
                            <m:ctrlPr>
                              <a:rPr lang="en-US" i="1"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US">
                                <a:latin typeface="Cambria Math"/>
                                <a:cs typeface="Times New Roman" panose="02020603050405020304" pitchFamily="18" charset="0"/>
                              </a:rPr>
                              <m:t>log</m:t>
                            </m:r>
                          </m:fName>
                          <m:e>
                            <m:r>
                              <a:rPr lang="en-US" b="0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  <m:t>8</m:t>
                            </m:r>
                          </m:e>
                        </m:func>
                      </m:e>
                    </m:sPre>
                  </m:oMath>
                </a14:m>
                <a:r>
                  <a:rPr lang="en-US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</a:p>
              <a:p>
                <a:r>
                  <a:rPr lang="en-ID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Jawab:</a:t>
                </a:r>
                <a:endParaRPr lang="en-ID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Pre>
                        <m:sPrePr>
                          <m:ctrlPr>
                            <a:rPr lang="en-ID" i="1"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sPrePr>
                        <m:sub/>
                        <m:sup>
                          <m:r>
                            <a:rPr lang="en-US" i="1">
                              <a:latin typeface="Cambria Math"/>
                              <a:cs typeface="Times New Roman" panose="02020603050405020304" pitchFamily="18" charset="0"/>
                            </a:rPr>
                            <m:t>5</m:t>
                          </m:r>
                        </m:sup>
                        <m:e>
                          <m:func>
                            <m:funcPr>
                              <m:ctrlPr>
                                <a:rPr lang="en-US" i="1">
                                  <a:latin typeface="Cambria Math"/>
                                  <a:cs typeface="Times New Roman" panose="020206030504050203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>
                                  <a:latin typeface="Cambria Math"/>
                                  <a:cs typeface="Times New Roman" panose="02020603050405020304" pitchFamily="18" charset="0"/>
                                </a:rPr>
                                <m:t>log</m:t>
                              </m:r>
                            </m:fName>
                            <m:e>
                              <m:r>
                                <a:rPr lang="en-US" i="1">
                                  <a:latin typeface="Cambria Math"/>
                                  <a:cs typeface="Times New Roman" panose="02020603050405020304" pitchFamily="18" charset="0"/>
                                </a:rPr>
                                <m:t>1.000</m:t>
                              </m:r>
                            </m:e>
                          </m:func>
                        </m:e>
                      </m:sPre>
                      <m:r>
                        <a:rPr lang="en-US" i="1">
                          <a:latin typeface="Cambria Math"/>
                          <a:cs typeface="Times New Roman" panose="02020603050405020304" pitchFamily="18" charset="0"/>
                        </a:rPr>
                        <m:t>+</m:t>
                      </m:r>
                      <m:sPre>
                        <m:sPrePr>
                          <m:ctrlPr>
                            <a:rPr lang="en-ID" i="1"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sPrePr>
                        <m:sub/>
                        <m:sup>
                          <m:r>
                            <a:rPr lang="en-US" i="1">
                              <a:latin typeface="Cambria Math"/>
                              <a:cs typeface="Times New Roman" panose="02020603050405020304" pitchFamily="18" charset="0"/>
                            </a:rPr>
                            <m:t>5</m:t>
                          </m:r>
                        </m:sup>
                        <m:e>
                          <m:func>
                            <m:funcPr>
                              <m:ctrlPr>
                                <a:rPr lang="en-US" i="1">
                                  <a:latin typeface="Cambria Math"/>
                                  <a:cs typeface="Times New Roman" panose="020206030504050203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>
                                  <a:latin typeface="Cambria Math"/>
                                  <a:cs typeface="Times New Roman" panose="02020603050405020304" pitchFamily="18" charset="0"/>
                                </a:rPr>
                                <m:t>log</m:t>
                              </m:r>
                            </m:fName>
                            <m:e>
                              <m:r>
                                <a:rPr lang="en-US" i="1">
                                  <a:latin typeface="Cambria Math"/>
                                  <a:cs typeface="Times New Roman" panose="02020603050405020304" pitchFamily="18" charset="0"/>
                                </a:rPr>
                                <m:t>8</m:t>
                              </m:r>
                            </m:e>
                          </m:func>
                        </m:e>
                      </m:sPre>
                      <m:r>
                        <a:rPr lang="en-ID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ID" i="1" smtClean="0">
                              <a:latin typeface="Cambria Math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ID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5</m:t>
                          </m:r>
                        </m:e>
                        <m:sub>
                          <m:func>
                            <m:funcPr>
                              <m:ctrlPr>
                                <a:rPr lang="en-ID" i="1" smtClean="0">
                                  <a:latin typeface="Cambria Math"/>
                                  <a:ea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ID" i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log</m:t>
                              </m:r>
                            </m:fName>
                            <m:e>
                              <m:f>
                                <m:fPr>
                                  <m:ctrlPr>
                                    <a:rPr lang="en-ID" i="1" smtClean="0">
                                      <a:latin typeface="Cambria Math"/>
                                      <a:ea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ID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1.000</m:t>
                                  </m:r>
                                </m:num>
                                <m:den>
                                  <m:r>
                                    <a:rPr lang="en-ID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8</m:t>
                                  </m:r>
                                </m:den>
                              </m:f>
                            </m:e>
                          </m:func>
                        </m:sub>
                      </m:sSub>
                    </m:oMath>
                  </m:oMathPara>
                </a14:m>
                <a:endParaRPr lang="en-US" b="0" i="1" dirty="0" smtClean="0">
                  <a:latin typeface="Cambria Math"/>
                  <a:ea typeface="Cambria Math" panose="02040503050406030204" pitchFamily="18" charset="0"/>
                </a:endParaRPr>
              </a:p>
              <a:p>
                <a:pPr/>
                <a:r>
                  <a:rPr lang="en-ID" b="0" dirty="0" smtClean="0"/>
                  <a:t>		</a:t>
                </a:r>
                <a14:m>
                  <m:oMath xmlns:m="http://schemas.openxmlformats.org/officeDocument/2006/math">
                    <m:r>
                      <a:rPr lang="en-ID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ID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ID" b="0" i="1" smtClean="0">
                            <a:latin typeface="Cambria Math" panose="02040503050406030204" pitchFamily="18" charset="0"/>
                          </a:rPr>
                          <m:t>5</m:t>
                        </m:r>
                      </m:e>
                      <m:sub>
                        <m:func>
                          <m:funcPr>
                            <m:ctrlPr>
                              <a:rPr lang="en-ID" b="0" i="1" smtClean="0">
                                <a:latin typeface="Cambria Math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ID" b="0" i="0" smtClean="0">
                                <a:latin typeface="Cambria Math" panose="02040503050406030204" pitchFamily="18" charset="0"/>
                              </a:rPr>
                              <m:t>log</m:t>
                            </m:r>
                          </m:fName>
                          <m:e>
                            <m:r>
                              <a:rPr lang="en-ID" b="0" i="1" smtClean="0">
                                <a:latin typeface="Cambria Math" panose="02040503050406030204" pitchFamily="18" charset="0"/>
                              </a:rPr>
                              <m:t>125</m:t>
                            </m:r>
                          </m:e>
                        </m:func>
                      </m:sub>
                    </m:sSub>
                    <m:r>
                      <a:rPr lang="en-ID" b="0" i="1" smtClean="0">
                        <a:latin typeface="Cambria Math" panose="02040503050406030204" pitchFamily="18" charset="0"/>
                      </a:rPr>
                      <m:t>=3</m:t>
                    </m:r>
                  </m:oMath>
                </a14:m>
                <a:r>
                  <a:rPr lang="en-ID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	( Karena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ID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ID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5</m:t>
                        </m:r>
                      </m:e>
                      <m:sup>
                        <m:r>
                          <a:rPr lang="en-ID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3</m:t>
                        </m:r>
                      </m:sup>
                    </m:sSup>
                    <m:r>
                      <a:rPr lang="en-ID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=125 )</m:t>
                    </m:r>
                  </m:oMath>
                </a14:m>
                <a:endParaRPr lang="en-ID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5" name="TextBox 4">
                <a:extLst>
                  <a:ext uri="{FF2B5EF4-FFF2-40B4-BE49-F238E27FC236}">
                    <a16:creationId xmlns="" xmlns:a16="http://schemas.microsoft.com/office/drawing/2014/main" xmlns:a14="http://schemas.microsoft.com/office/drawing/2010/main" id="{F4AF0581-11E4-6FD7-D9F8-C58F4F7EECA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2450" y="742950"/>
                <a:ext cx="8161949" cy="1387046"/>
              </a:xfrm>
              <a:prstGeom prst="rect">
                <a:avLst/>
              </a:prstGeom>
              <a:blipFill rotWithShape="1">
                <a:blip r:embed="rId4"/>
                <a:stretch>
                  <a:fillRect l="-597" t="-1762" b="-4405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0" name="TextBox 9">
                <a:extLst>
                  <a:ext uri="{FF2B5EF4-FFF2-40B4-BE49-F238E27FC236}">
                    <a16:creationId xmlns="" xmlns:a16="http://schemas.microsoft.com/office/drawing/2014/main" id="{8B857C81-E721-4454-1C38-73199AC75ED1}"/>
                  </a:ext>
                </a:extLst>
              </p:cNvPr>
              <p:cNvSpPr txBox="1"/>
              <p:nvPr/>
            </p:nvSpPr>
            <p:spPr>
              <a:xfrm>
                <a:off x="400703" y="2527620"/>
                <a:ext cx="6076297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ID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Sederhanakan</a:t>
                </a:r>
                <a:r>
                  <a:rPr lang="en-ID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bentuk </a:t>
                </a:r>
                <a14:m>
                  <m:oMath xmlns:m="http://schemas.openxmlformats.org/officeDocument/2006/math">
                    <m:sPre>
                      <m:sPrePr>
                        <m:ctrlPr>
                          <a:rPr lang="en-ID" i="1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PrePr>
                      <m:sub/>
                      <m:sup>
                        <m:r>
                          <a:rPr lang="en-US" b="0" i="1" smtClean="0">
                            <a:latin typeface="Cambria Math"/>
                            <a:cs typeface="Times New Roman" panose="02020603050405020304" pitchFamily="18" charset="0"/>
                          </a:rPr>
                          <m:t>10</m:t>
                        </m:r>
                      </m:sup>
                      <m:e>
                        <m:func>
                          <m:funcPr>
                            <m:ctrlPr>
                              <a:rPr lang="en-US" i="1"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US">
                                <a:latin typeface="Cambria Math"/>
                                <a:cs typeface="Times New Roman" panose="02020603050405020304" pitchFamily="18" charset="0"/>
                              </a:rPr>
                              <m:t>log</m:t>
                            </m:r>
                          </m:fName>
                          <m:e>
                            <m:sSup>
                              <m:sSupPr>
                                <m:ctrlPr>
                                  <a:rPr lang="en-ID" i="1">
                                    <a:latin typeface="Cambria Math"/>
                                  </a:rPr>
                                </m:ctrlPr>
                              </m:sSupPr>
                              <m:e>
                                <m:r>
                                  <a:rPr lang="en-ID" i="1">
                                    <a:latin typeface="Cambria Math" panose="02040503050406030204" pitchFamily="18" charset="0"/>
                                  </a:rPr>
                                  <m:t>28</m:t>
                                </m:r>
                              </m:e>
                              <m:sup>
                                <m:r>
                                  <a:rPr lang="en-ID" i="1">
                                    <a:latin typeface="Cambria Math" panose="02040503050406030204" pitchFamily="18" charset="0"/>
                                  </a:rPr>
                                  <m:t>7</m:t>
                                </m:r>
                              </m:sup>
                            </m:sSup>
                            <m:r>
                              <a:rPr lang="en-US" b="0" i="1" smtClean="0">
                                <a:latin typeface="Cambria Math"/>
                              </a:rPr>
                              <m:t>.</m:t>
                            </m:r>
                          </m:e>
                        </m:func>
                      </m:e>
                    </m:sPre>
                  </m:oMath>
                </a14:m>
                <a:r>
                  <a:rPr lang="en-ID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</a:p>
              <a:p>
                <a:r>
                  <a:rPr lang="en-ID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Jawab</a:t>
                </a:r>
                <a:r>
                  <a:rPr lang="en-ID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: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Pre>
                        <m:sPrePr>
                          <m:ctrlPr>
                            <a:rPr lang="en-ID" i="1"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sPrePr>
                        <m:sub/>
                        <m:sup>
                          <m:r>
                            <a:rPr lang="en-US" i="1">
                              <a:latin typeface="Cambria Math"/>
                              <a:cs typeface="Times New Roman" panose="02020603050405020304" pitchFamily="18" charset="0"/>
                            </a:rPr>
                            <m:t>10</m:t>
                          </m:r>
                        </m:sup>
                        <m:e>
                          <m:func>
                            <m:funcPr>
                              <m:ctrlPr>
                                <a:rPr lang="en-US" i="1">
                                  <a:latin typeface="Cambria Math"/>
                                  <a:cs typeface="Times New Roman" panose="020206030504050203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>
                                  <a:latin typeface="Cambria Math"/>
                                  <a:cs typeface="Times New Roman" panose="02020603050405020304" pitchFamily="18" charset="0"/>
                                </a:rPr>
                                <m:t>log</m:t>
                              </m:r>
                            </m:fName>
                            <m:e>
                              <m:sSup>
                                <m:sSupPr>
                                  <m:ctrlPr>
                                    <a:rPr lang="en-ID" i="1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ID" i="1">
                                      <a:latin typeface="Cambria Math" panose="02040503050406030204" pitchFamily="18" charset="0"/>
                                    </a:rPr>
                                    <m:t>28</m:t>
                                  </m:r>
                                </m:e>
                                <m:sup>
                                  <m:r>
                                    <a:rPr lang="en-ID" i="1">
                                      <a:latin typeface="Cambria Math" panose="02040503050406030204" pitchFamily="18" charset="0"/>
                                    </a:rPr>
                                    <m:t>7</m:t>
                                  </m:r>
                                </m:sup>
                              </m:sSup>
                            </m:e>
                          </m:func>
                        </m:e>
                      </m:sPre>
                      <m:r>
                        <a:rPr lang="en-ID" b="0" i="1" smtClean="0">
                          <a:latin typeface="Cambria Math" panose="02040503050406030204" pitchFamily="18" charset="0"/>
                        </a:rPr>
                        <m:t>=7</m:t>
                      </m:r>
                      <m:r>
                        <a:rPr lang="en-ID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sPre>
                        <m:sPrePr>
                          <m:ctrlPr>
                            <a:rPr lang="en-ID" i="1"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sPrePr>
                        <m:sub/>
                        <m:sup>
                          <m:r>
                            <a:rPr lang="en-US" b="0" i="1" smtClean="0">
                              <a:latin typeface="Cambria Math"/>
                              <a:cs typeface="Times New Roman" panose="02020603050405020304" pitchFamily="18" charset="0"/>
                            </a:rPr>
                            <m:t>10</m:t>
                          </m:r>
                        </m:sup>
                        <m:e>
                          <m:func>
                            <m:funcPr>
                              <m:ctrlPr>
                                <a:rPr lang="en-US" i="1">
                                  <a:latin typeface="Cambria Math"/>
                                  <a:cs typeface="Times New Roman" panose="020206030504050203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>
                                  <a:latin typeface="Cambria Math"/>
                                  <a:cs typeface="Times New Roman" panose="02020603050405020304" pitchFamily="18" charset="0"/>
                                </a:rPr>
                                <m:t>log</m:t>
                              </m:r>
                            </m:fName>
                            <m:e>
                              <m:r>
                                <a:rPr lang="en-US" b="0" i="1" smtClean="0">
                                  <a:latin typeface="Cambria Math"/>
                                  <a:cs typeface="Times New Roman" panose="02020603050405020304" pitchFamily="18" charset="0"/>
                                </a:rPr>
                                <m:t>2</m:t>
                              </m:r>
                              <m:r>
                                <a:rPr lang="en-US" i="1">
                                  <a:latin typeface="Cambria Math"/>
                                  <a:cs typeface="Times New Roman" panose="02020603050405020304" pitchFamily="18" charset="0"/>
                                </a:rPr>
                                <m:t>8</m:t>
                              </m:r>
                            </m:e>
                          </m:func>
                        </m:e>
                      </m:sPre>
                    </m:oMath>
                  </m:oMathPara>
                </a14:m>
                <a:endParaRPr lang="en-ID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10" name="TextBox 9">
                <a:extLst>
                  <a:ext uri="{FF2B5EF4-FFF2-40B4-BE49-F238E27FC236}">
                    <a16:creationId xmlns="" xmlns:a16="http://schemas.microsoft.com/office/drawing/2014/main" xmlns:a14="http://schemas.microsoft.com/office/drawing/2010/main" id="{8B857C81-E721-4454-1C38-73199AC75ED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0703" y="2527620"/>
                <a:ext cx="6076297" cy="923330"/>
              </a:xfrm>
              <a:prstGeom prst="rect">
                <a:avLst/>
              </a:prstGeom>
              <a:blipFill rotWithShape="1">
                <a:blip r:embed="rId5"/>
                <a:stretch>
                  <a:fillRect l="-903" t="-3311" b="-529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Rectangle 5"/>
          <p:cNvSpPr/>
          <p:nvPr/>
        </p:nvSpPr>
        <p:spPr>
          <a:xfrm>
            <a:off x="370094" y="208366"/>
            <a:ext cx="150816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ID" b="1" u="sng" dirty="0" err="1">
                <a:solidFill>
                  <a:srgbClr val="C00000"/>
                </a:solidFill>
              </a:rPr>
              <a:t>Contoh</a:t>
            </a:r>
            <a:r>
              <a:rPr lang="en-ID" b="1" u="sng" dirty="0">
                <a:solidFill>
                  <a:srgbClr val="C00000"/>
                </a:solidFill>
              </a:rPr>
              <a:t> </a:t>
            </a:r>
            <a:r>
              <a:rPr lang="en-ID" b="1" u="sng" dirty="0" err="1">
                <a:solidFill>
                  <a:srgbClr val="C00000"/>
                </a:solidFill>
              </a:rPr>
              <a:t>sifat</a:t>
            </a:r>
            <a:r>
              <a:rPr lang="en-ID" b="1" u="sng" dirty="0">
                <a:solidFill>
                  <a:srgbClr val="C00000"/>
                </a:solidFill>
              </a:rPr>
              <a:t> </a:t>
            </a:r>
            <a:r>
              <a:rPr lang="en-ID" b="1" u="sng" dirty="0" smtClean="0">
                <a:solidFill>
                  <a:srgbClr val="C00000"/>
                </a:solidFill>
              </a:rPr>
              <a:t>2</a:t>
            </a:r>
            <a:endParaRPr lang="en-ID" b="1" u="sng" dirty="0">
              <a:solidFill>
                <a:srgbClr val="C00000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00703" y="2124240"/>
            <a:ext cx="150816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ID" b="1" u="sng" dirty="0" err="1">
                <a:solidFill>
                  <a:srgbClr val="C00000"/>
                </a:solidFill>
              </a:rPr>
              <a:t>Contoh</a:t>
            </a:r>
            <a:r>
              <a:rPr lang="en-ID" b="1" u="sng" dirty="0">
                <a:solidFill>
                  <a:srgbClr val="C00000"/>
                </a:solidFill>
              </a:rPr>
              <a:t> </a:t>
            </a:r>
            <a:r>
              <a:rPr lang="en-ID" b="1" u="sng" dirty="0" err="1">
                <a:solidFill>
                  <a:srgbClr val="C00000"/>
                </a:solidFill>
              </a:rPr>
              <a:t>sifat</a:t>
            </a:r>
            <a:r>
              <a:rPr lang="en-ID" b="1" u="sng" dirty="0">
                <a:solidFill>
                  <a:srgbClr val="C00000"/>
                </a:solidFill>
              </a:rPr>
              <a:t> </a:t>
            </a:r>
            <a:r>
              <a:rPr lang="en-ID" b="1" u="sng" dirty="0" smtClean="0">
                <a:solidFill>
                  <a:srgbClr val="C00000"/>
                </a:solidFill>
              </a:rPr>
              <a:t>3</a:t>
            </a:r>
            <a:endParaRPr lang="en-ID" b="1" u="sng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9244917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0" grpId="0"/>
      <p:bldP spid="6" grpId="0"/>
      <p:bldP spid="7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228600" y="0"/>
            <a:ext cx="4648199" cy="666750"/>
            <a:chOff x="228600" y="0"/>
            <a:chExt cx="3098799" cy="666750"/>
          </a:xfrm>
        </p:grpSpPr>
        <p:sp>
          <p:nvSpPr>
            <p:cNvPr id="3" name="Round Same Side Corner Rectangle 2"/>
            <p:cNvSpPr/>
            <p:nvPr/>
          </p:nvSpPr>
          <p:spPr>
            <a:xfrm flipV="1">
              <a:off x="228600" y="0"/>
              <a:ext cx="2895600" cy="666750"/>
            </a:xfrm>
            <a:prstGeom prst="round2SameRect">
              <a:avLst/>
            </a:prstGeom>
          </p:spPr>
          <p:style>
            <a:lnRef idx="3">
              <a:schemeClr val="lt1"/>
            </a:lnRef>
            <a:fillRef idx="1">
              <a:schemeClr val="accent6"/>
            </a:fillRef>
            <a:effectRef idx="1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TextBox 3">
              <a:extLst>
                <a:ext uri="{FF2B5EF4-FFF2-40B4-BE49-F238E27FC236}">
                  <a16:creationId xmlns="" xmlns:a16="http://schemas.microsoft.com/office/drawing/2014/main" id="{8537D7EC-A424-743F-48BB-675147BCC716}"/>
                </a:ext>
              </a:extLst>
            </p:cNvPr>
            <p:cNvSpPr txBox="1"/>
            <p:nvPr/>
          </p:nvSpPr>
          <p:spPr>
            <a:xfrm>
              <a:off x="330523" y="165574"/>
              <a:ext cx="299687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D" sz="2000" b="1" dirty="0">
                  <a:solidFill>
                    <a:schemeClr val="bg1"/>
                  </a:solidFill>
                </a:rPr>
                <a:t>Mengubah </a:t>
              </a:r>
              <a:r>
                <a:rPr lang="en-ID" sz="2000" b="1" dirty="0">
                  <a:solidFill>
                    <a:schemeClr val="bg1"/>
                  </a:solidFill>
                </a:rPr>
                <a:t>B</a:t>
              </a:r>
              <a:r>
                <a:rPr lang="en-ID" sz="2000" b="1" dirty="0" smtClean="0">
                  <a:solidFill>
                    <a:schemeClr val="bg1"/>
                  </a:solidFill>
                </a:rPr>
                <a:t>ilangan </a:t>
              </a:r>
              <a:r>
                <a:rPr lang="en-ID" sz="2000" b="1" dirty="0">
                  <a:solidFill>
                    <a:schemeClr val="bg1"/>
                  </a:solidFill>
                </a:rPr>
                <a:t>Pokok Logaritma</a:t>
              </a: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4"/>
              <p:cNvSpPr/>
              <p:nvPr/>
            </p:nvSpPr>
            <p:spPr>
              <a:xfrm>
                <a:off x="457200" y="1047750"/>
                <a:ext cx="5867400" cy="98905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ID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Jika </a:t>
                </a:r>
                <a14:m>
                  <m:oMath xmlns:m="http://schemas.openxmlformats.org/officeDocument/2006/math">
                    <m:r>
                      <a:rPr lang="en-ID" i="1" dirty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𝑥</m:t>
                    </m:r>
                  </m:oMath>
                </a14:m>
                <a:r>
                  <a:rPr lang="en-ID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bilangan</a:t>
                </a:r>
                <a:r>
                  <a:rPr lang="en-ID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posistif</a:t>
                </a:r>
                <a:r>
                  <a:rPr lang="en-ID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dan </a:t>
                </a:r>
                <a14:m>
                  <m:oMath xmlns:m="http://schemas.openxmlformats.org/officeDocument/2006/math">
                    <m:r>
                      <a:rPr lang="en-ID" i="1" dirty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𝑎</m:t>
                    </m:r>
                    <m:r>
                      <a:rPr lang="en-ID" i="1" dirty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&gt;0, </m:t>
                    </m:r>
                    <m:r>
                      <a:rPr lang="en-ID" i="1" dirty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𝑏</m:t>
                    </m:r>
                    <m:r>
                      <a:rPr lang="en-ID" i="1" dirty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&gt;0, </m:t>
                    </m:r>
                    <m:r>
                      <a:rPr lang="en-ID" i="1" dirty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𝑏</m:t>
                    </m:r>
                    <m:r>
                      <a:rPr lang="en-ID" i="1" dirty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≠</m:t>
                    </m:r>
                    <m:r>
                      <a:rPr lang="en-ID" i="1" dirty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1,</m:t>
                    </m:r>
                  </m:oMath>
                </a14:m>
                <a:r>
                  <a:rPr lang="en-ID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maka</a:t>
                </a:r>
                <a:endParaRPr lang="en-ID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ID" i="1"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ID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𝑎</m:t>
                          </m:r>
                        </m:e>
                        <m:sub>
                          <m:func>
                            <m:funcPr>
                              <m:ctrlPr>
                                <a:rPr lang="en-ID" i="1">
                                  <a:latin typeface="Cambria Math"/>
                                  <a:cs typeface="Times New Roman" panose="020206030504050203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ID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log</m:t>
                              </m:r>
                            </m:fName>
                            <m:e>
                              <m:r>
                                <a:rPr lang="en-ID" i="1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𝑥</m:t>
                              </m:r>
                            </m:e>
                          </m:func>
                        </m:sub>
                      </m:sSub>
                      <m:r>
                        <a:rPr lang="en-ID" i="1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=</m:t>
                      </m:r>
                      <m:f>
                        <m:fPr>
                          <m:ctrlPr>
                            <a:rPr lang="en-ID" i="1"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ID" i="1">
                                  <a:latin typeface="Cambria Math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en-ID" i="1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𝑏</m:t>
                              </m:r>
                            </m:e>
                            <m:sub>
                              <m:func>
                                <m:funcPr>
                                  <m:ctrlPr>
                                    <a:rPr lang="en-ID" i="1">
                                      <a:latin typeface="Cambria Math"/>
                                      <a:cs typeface="Times New Roman" panose="02020603050405020304" pitchFamily="18" charset="0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</m:rPr>
                                    <a:rPr lang="en-ID"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log</m:t>
                                  </m:r>
                                </m:fName>
                                <m:e>
                                  <m:r>
                                    <a:rPr lang="en-ID" i="1"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𝑥</m:t>
                                  </m:r>
                                </m:e>
                              </m:func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ID" i="1">
                                  <a:latin typeface="Cambria Math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en-ID" i="1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𝑏</m:t>
                              </m:r>
                            </m:e>
                            <m:sub>
                              <m:func>
                                <m:funcPr>
                                  <m:ctrlPr>
                                    <a:rPr lang="en-ID" i="1">
                                      <a:latin typeface="Cambria Math"/>
                                      <a:cs typeface="Times New Roman" panose="02020603050405020304" pitchFamily="18" charset="0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</m:rPr>
                                    <a:rPr lang="en-ID"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log</m:t>
                                  </m:r>
                                </m:fName>
                                <m:e>
                                  <m:r>
                                    <a:rPr lang="en-ID" i="1"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𝑎</m:t>
                                  </m:r>
                                </m:e>
                              </m:func>
                            </m:sub>
                          </m:sSub>
                        </m:den>
                      </m:f>
                    </m:oMath>
                  </m:oMathPara>
                </a14:m>
                <a:endParaRPr lang="en-ID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5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200" y="1047750"/>
                <a:ext cx="5867400" cy="989053"/>
              </a:xfrm>
              <a:prstGeom prst="rect">
                <a:avLst/>
              </a:prstGeom>
              <a:blipFill>
                <a:blip r:embed="rId2"/>
                <a:stretch>
                  <a:fillRect l="-831" t="-370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Rectangle 5"/>
          <p:cNvSpPr/>
          <p:nvPr/>
        </p:nvSpPr>
        <p:spPr>
          <a:xfrm>
            <a:off x="457200" y="2233137"/>
            <a:ext cx="87600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ID" b="1" u="sng" dirty="0" err="1" smtClean="0">
                <a:solidFill>
                  <a:srgbClr val="C00000"/>
                </a:solidFill>
              </a:rPr>
              <a:t>Contoh</a:t>
            </a:r>
            <a:endParaRPr lang="en-ID" b="1" u="sng" dirty="0">
              <a:solidFill>
                <a:srgbClr val="C0000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Rectangle 6"/>
              <p:cNvSpPr/>
              <p:nvPr/>
            </p:nvSpPr>
            <p:spPr>
              <a:xfrm>
                <a:off x="457200" y="2602469"/>
                <a:ext cx="4572000" cy="1665392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 algn="just"/>
                <a:r>
                  <a:rPr lang="en-ID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1. </a:t>
                </a:r>
                <a:r>
                  <a:rPr lang="en-ID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Hasil </a:t>
                </a:r>
                <a:r>
                  <a:rPr lang="en-ID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dari</a:t>
                </a:r>
                <a14:m>
                  <m:oMath xmlns:m="http://schemas.openxmlformats.org/officeDocument/2006/math">
                    <m:sPre>
                      <m:sPrePr>
                        <m:ctrlPr>
                          <a:rPr lang="en-ID" i="1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PrePr>
                      <m:sub/>
                      <m:sup>
                        <m:r>
                          <a:rPr lang="en-US" i="1">
                            <a:latin typeface="Cambria Math"/>
                            <a:cs typeface="Times New Roman" panose="02020603050405020304" pitchFamily="18" charset="0"/>
                          </a:rPr>
                          <m:t>5</m:t>
                        </m:r>
                      </m:sup>
                      <m:e>
                        <m:func>
                          <m:funcPr>
                            <m:ctrlPr>
                              <a:rPr lang="en-US" i="1"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US">
                                <a:latin typeface="Cambria Math"/>
                                <a:cs typeface="Times New Roman" panose="02020603050405020304" pitchFamily="18" charset="0"/>
                              </a:rPr>
                              <m:t>log</m:t>
                            </m:r>
                          </m:fName>
                          <m:e>
                            <m:r>
                              <a:rPr lang="en-US" b="0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  <m:t>7</m:t>
                            </m:r>
                          </m:e>
                        </m:func>
                      </m:e>
                    </m:sPre>
                  </m:oMath>
                </a14:m>
                <a:r>
                  <a:rPr lang="en-ID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adalah . . </a:t>
                </a:r>
                <a:r>
                  <a:rPr lang="en-ID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 . </a:t>
                </a:r>
                <a:endParaRPr lang="en-ID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algn="just"/>
                <a:r>
                  <a:rPr lang="en-ID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Jawab:</a:t>
                </a:r>
                <a:endParaRPr lang="en-ID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algn="just"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ID" i="1"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ID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2</m:t>
                          </m:r>
                        </m:e>
                        <m:sub>
                          <m:func>
                            <m:funcPr>
                              <m:ctrlPr>
                                <a:rPr lang="en-ID" i="1">
                                  <a:latin typeface="Cambria Math"/>
                                  <a:cs typeface="Times New Roman" panose="020206030504050203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ID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log</m:t>
                              </m:r>
                            </m:fName>
                            <m:e>
                              <m:r>
                                <a:rPr lang="en-ID" i="1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7</m:t>
                              </m:r>
                            </m:e>
                          </m:func>
                        </m:sub>
                      </m:sSub>
                      <m:r>
                        <a:rPr lang="en-ID" i="1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=</m:t>
                      </m:r>
                      <m:f>
                        <m:fPr>
                          <m:ctrlPr>
                            <a:rPr lang="en-ID" i="1"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func>
                            <m:funcPr>
                              <m:ctrlPr>
                                <a:rPr lang="en-ID" i="1">
                                  <a:latin typeface="Cambria Math"/>
                                  <a:cs typeface="Times New Roman" panose="020206030504050203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ID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log</m:t>
                              </m:r>
                            </m:fName>
                            <m:e>
                              <m:r>
                                <a:rPr lang="en-ID" i="1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7</m:t>
                              </m:r>
                            </m:e>
                          </m:func>
                        </m:num>
                        <m:den>
                          <m:func>
                            <m:funcPr>
                              <m:ctrlPr>
                                <a:rPr lang="en-ID" i="1">
                                  <a:latin typeface="Cambria Math"/>
                                  <a:cs typeface="Times New Roman" panose="020206030504050203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ID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log</m:t>
                              </m:r>
                            </m:fName>
                            <m:e>
                              <m:r>
                                <a:rPr lang="en-ID" i="1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2</m:t>
                              </m:r>
                            </m:e>
                          </m:func>
                        </m:den>
                      </m:f>
                    </m:oMath>
                  </m:oMathPara>
                </a14:m>
                <a:endParaRPr lang="en-US" i="1" dirty="0" smtClean="0">
                  <a:latin typeface="Cambria Math"/>
                  <a:cs typeface="Times New Roman" panose="02020603050405020304" pitchFamily="18" charset="0"/>
                </a:endParaRPr>
              </a:p>
              <a:p>
                <a:pPr algn="just"/>
                <a:r>
                  <a:rPr lang="en-ID" dirty="0">
                    <a:cs typeface="Times New Roman" panose="02020603050405020304" pitchFamily="18" charset="0"/>
                  </a:rPr>
                  <a:t> </a:t>
                </a:r>
                <a:r>
                  <a:rPr lang="en-ID" dirty="0" smtClean="0">
                    <a:cs typeface="Times New Roman" panose="02020603050405020304" pitchFamily="18" charset="0"/>
                  </a:rPr>
                  <a:t>          </a:t>
                </a:r>
                <a14:m>
                  <m:oMath xmlns:m="http://schemas.openxmlformats.org/officeDocument/2006/math">
                    <m:r>
                      <a:rPr lang="en-ID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f>
                      <m:fPr>
                        <m:ctrlPr>
                          <a:rPr lang="en-ID" i="1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ID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0,845</m:t>
                        </m:r>
                      </m:num>
                      <m:den>
                        <m:r>
                          <a:rPr lang="en-ID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0,301</m:t>
                        </m:r>
                      </m:den>
                    </m:f>
                    <m:r>
                      <a:rPr lang="en-ID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=2,807</m:t>
                    </m:r>
                  </m:oMath>
                </a14:m>
                <a:endParaRPr lang="en-ID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7" name="Rectangle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200" y="2602469"/>
                <a:ext cx="4572000" cy="1665392"/>
              </a:xfrm>
              <a:prstGeom prst="rect">
                <a:avLst/>
              </a:prstGeom>
              <a:blipFill rotWithShape="1">
                <a:blip r:embed="rId3"/>
                <a:stretch>
                  <a:fillRect l="-1067" t="-146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" name="Rectangle 7"/>
              <p:cNvSpPr/>
              <p:nvPr/>
            </p:nvSpPr>
            <p:spPr>
              <a:xfrm>
                <a:off x="3886200" y="2602469"/>
                <a:ext cx="4572000" cy="2189317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 algn="just"/>
                <a:r>
                  <a:rPr lang="en-ID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2. </a:t>
                </a:r>
                <a:r>
                  <a:rPr lang="en-ID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Hasil </a:t>
                </a:r>
                <a:r>
                  <a:rPr lang="en-ID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dari </a:t>
                </a:r>
                <a14:m>
                  <m:oMath xmlns:m="http://schemas.openxmlformats.org/officeDocument/2006/math">
                    <m:sPre>
                      <m:sPrePr>
                        <m:ctrlPr>
                          <a:rPr lang="en-ID" i="1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PrePr>
                      <m:sub/>
                      <m:sup>
                        <m:r>
                          <a:rPr lang="en-US" b="0" i="1" smtClean="0">
                            <a:latin typeface="Cambria Math"/>
                            <a:cs typeface="Times New Roman" panose="02020603050405020304" pitchFamily="18" charset="0"/>
                          </a:rPr>
                          <m:t>7</m:t>
                        </m:r>
                      </m:sup>
                      <m:e>
                        <m:func>
                          <m:funcPr>
                            <m:ctrlPr>
                              <a:rPr lang="en-US" i="1"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US">
                                <a:latin typeface="Cambria Math"/>
                                <a:cs typeface="Times New Roman" panose="02020603050405020304" pitchFamily="18" charset="0"/>
                              </a:rPr>
                              <m:t>log</m:t>
                            </m:r>
                          </m:fName>
                          <m:e>
                            <m:r>
                              <a:rPr lang="en-US" b="0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  <m:t>1.000</m:t>
                            </m:r>
                          </m:e>
                        </m:func>
                      </m:e>
                    </m:sPre>
                  </m:oMath>
                </a14:m>
                <a:r>
                  <a:rPr lang="en-ID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adalah . . . </a:t>
                </a:r>
                <a:r>
                  <a:rPr lang="en-ID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  <a:endParaRPr lang="en-ID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algn="just"/>
                <a:r>
                  <a:rPr lang="en-ID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Jawab:</a:t>
                </a:r>
              </a:p>
              <a:p>
                <a:pPr algn="just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Pre>
                        <m:sPrePr>
                          <m:ctrlPr>
                            <a:rPr lang="en-ID" i="1"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sPrePr>
                        <m:sub/>
                        <m:sup>
                          <m:r>
                            <a:rPr lang="en-US" i="1">
                              <a:latin typeface="Cambria Math"/>
                              <a:cs typeface="Times New Roman" panose="02020603050405020304" pitchFamily="18" charset="0"/>
                            </a:rPr>
                            <m:t>7</m:t>
                          </m:r>
                        </m:sup>
                        <m:e>
                          <m:func>
                            <m:funcPr>
                              <m:ctrlPr>
                                <a:rPr lang="en-US" i="1">
                                  <a:latin typeface="Cambria Math"/>
                                  <a:cs typeface="Times New Roman" panose="020206030504050203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>
                                  <a:latin typeface="Cambria Math"/>
                                  <a:cs typeface="Times New Roman" panose="02020603050405020304" pitchFamily="18" charset="0"/>
                                </a:rPr>
                                <m:t>log</m:t>
                              </m:r>
                            </m:fName>
                            <m:e>
                              <m:r>
                                <a:rPr lang="en-US" i="1">
                                  <a:latin typeface="Cambria Math"/>
                                  <a:cs typeface="Times New Roman" panose="02020603050405020304" pitchFamily="18" charset="0"/>
                                </a:rPr>
                                <m:t>1.000</m:t>
                              </m:r>
                            </m:e>
                          </m:func>
                        </m:e>
                      </m:sPre>
                      <m:r>
                        <a:rPr lang="en-ID" i="1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=</m:t>
                      </m:r>
                      <m:f>
                        <m:fPr>
                          <m:ctrlPr>
                            <a:rPr lang="en-ID" i="1"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func>
                            <m:funcPr>
                              <m:ctrlPr>
                                <a:rPr lang="en-ID" i="1">
                                  <a:latin typeface="Cambria Math"/>
                                  <a:cs typeface="Times New Roman" panose="020206030504050203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ID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log</m:t>
                              </m:r>
                            </m:fName>
                            <m:e>
                              <m:r>
                                <a:rPr lang="en-ID" i="1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1.000</m:t>
                              </m:r>
                            </m:e>
                          </m:func>
                        </m:num>
                        <m:den>
                          <m:func>
                            <m:funcPr>
                              <m:ctrlPr>
                                <a:rPr lang="en-ID" i="1">
                                  <a:latin typeface="Cambria Math"/>
                                  <a:cs typeface="Times New Roman" panose="020206030504050203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ID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log</m:t>
                              </m:r>
                            </m:fName>
                            <m:e>
                              <m:r>
                                <a:rPr lang="en-ID" i="1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7</m:t>
                              </m:r>
                            </m:e>
                          </m:func>
                        </m:den>
                      </m:f>
                    </m:oMath>
                  </m:oMathPara>
                </a14:m>
                <a:endParaRPr lang="en-ID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1970088" algn="just"/>
                <a:r>
                  <a:rPr lang="en-ID" dirty="0" smtClean="0">
                    <a:ea typeface="Cambria Math" panose="02040503050406030204" pitchFamily="18" charset="0"/>
                    <a:cs typeface="Times New Roman" panose="02020603050405020304" pitchFamily="18" charset="0"/>
                  </a:rPr>
                  <a:t>    </a:t>
                </a:r>
                <a14:m>
                  <m:oMath xmlns:m="http://schemas.openxmlformats.org/officeDocument/2006/math">
                    <m:r>
                      <a:rPr lang="en-ID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f>
                      <m:fPr>
                        <m:ctrlPr>
                          <a:rPr lang="en-ID" i="1">
                            <a:latin typeface="Cambria Math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ID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3</m:t>
                        </m:r>
                      </m:num>
                      <m:den>
                        <m:r>
                          <a:rPr lang="en-ID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0,845</m:t>
                        </m:r>
                      </m:den>
                    </m:f>
                    <m:r>
                      <a:rPr lang="en-ID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=3,550</m:t>
                    </m:r>
                  </m:oMath>
                </a14:m>
                <a:endParaRPr lang="en-ID" dirty="0">
                  <a:latin typeface="Times New Roman" panose="02020603050405020304" pitchFamily="18" charset="0"/>
                  <a:ea typeface="Cambria Math" panose="02040503050406030204" pitchFamily="18" charset="0"/>
                  <a:cs typeface="Times New Roman" panose="02020603050405020304" pitchFamily="18" charset="0"/>
                </a:endParaRPr>
              </a:p>
              <a:p>
                <a:pPr algn="just"/>
                <a:endParaRPr lang="en-ID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algn="just"/>
                <a:endParaRPr lang="en-ID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8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86200" y="2602469"/>
                <a:ext cx="4572000" cy="2189317"/>
              </a:xfrm>
              <a:prstGeom prst="rect">
                <a:avLst/>
              </a:prstGeom>
              <a:blipFill rotWithShape="1">
                <a:blip r:embed="rId4"/>
                <a:stretch>
                  <a:fillRect l="-1200" t="-139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1" name="Group 10"/>
          <p:cNvGrpSpPr/>
          <p:nvPr/>
        </p:nvGrpSpPr>
        <p:grpSpPr>
          <a:xfrm>
            <a:off x="5943600" y="512067"/>
            <a:ext cx="3124200" cy="1929866"/>
            <a:chOff x="6172200" y="565684"/>
            <a:chExt cx="3124200" cy="1929866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172200" y="565684"/>
              <a:ext cx="3124200" cy="1929866"/>
            </a:xfrm>
            <a:prstGeom prst="rect">
              <a:avLst/>
            </a:prstGeom>
            <a:effectLst>
              <a:outerShdw blurRad="76200" dir="13500000" sy="23000" kx="1200000" algn="br" rotWithShape="0">
                <a:prstClr val="black">
                  <a:alpha val="20000"/>
                </a:prstClr>
              </a:outerShdw>
            </a:effectLst>
          </p:spPr>
        </p:pic>
        <mc:AlternateContent xmlns:mc="http://schemas.openxmlformats.org/markup-compatibility/2006">
          <mc:Choice xmlns:a14="http://schemas.microsoft.com/office/drawing/2010/main" Requires="a14">
            <p:sp>
              <p:nvSpPr>
                <p:cNvPr id="10" name="Rectangle 9"/>
                <p:cNvSpPr/>
                <p:nvPr/>
              </p:nvSpPr>
              <p:spPr>
                <a:xfrm>
                  <a:off x="6324600" y="720367"/>
                  <a:ext cx="2971800" cy="1215397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r>
                    <a:rPr lang="en-ID" sz="16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Dari </a:t>
                  </a:r>
                  <a:r>
                    <a:rPr lang="en-ID" sz="1600" dirty="0" err="1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sifat</a:t>
                  </a:r>
                  <a:r>
                    <a:rPr lang="en-ID" sz="16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di </a:t>
                  </a:r>
                  <a:r>
                    <a:rPr lang="en-ID" sz="1600" dirty="0" err="1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samping</a:t>
                  </a:r>
                  <a:r>
                    <a:rPr lang="en-ID" sz="16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, </a:t>
                  </a:r>
                  <a:r>
                    <a:rPr lang="en-ID" sz="1600" dirty="0" err="1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diperoleh</a:t>
                  </a:r>
                  <a:r>
                    <a:rPr lang="en-ID" sz="16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</a:t>
                  </a:r>
                  <a:r>
                    <a:rPr lang="en-ID" sz="1600" dirty="0" err="1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sifat</a:t>
                  </a:r>
                  <a:endPara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  <a:p>
                  <a:pPr marL="285750" indent="-285750">
                    <a:buFont typeface="Arial" panose="020B0604020202020204" pitchFamily="34" charset="0"/>
                    <a:buChar char="•"/>
                  </a:pPr>
                  <a14:m>
                    <m:oMath xmlns:m="http://schemas.openxmlformats.org/officeDocument/2006/math">
                      <m:sSub>
                        <m:sSubPr>
                          <m:ctrlPr>
                            <a:rPr lang="en-ID" sz="1600" i="1"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ID" sz="1600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𝑎</m:t>
                          </m:r>
                        </m:e>
                        <m:sub>
                          <m:func>
                            <m:funcPr>
                              <m:ctrlPr>
                                <a:rPr lang="en-ID" sz="1600" i="1">
                                  <a:latin typeface="Cambria Math"/>
                                  <a:cs typeface="Times New Roman" panose="020206030504050203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ID" sz="160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log</m:t>
                              </m:r>
                            </m:fName>
                            <m:e>
                              <m:r>
                                <a:rPr lang="en-ID" sz="1600" i="1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𝑥</m:t>
                              </m:r>
                            </m:e>
                          </m:func>
                        </m:sub>
                      </m:sSub>
                      <m:r>
                        <a:rPr lang="en-ID" sz="1600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=</m:t>
                      </m:r>
                      <m:f>
                        <m:fPr>
                          <m:ctrlPr>
                            <a:rPr lang="en-ID" sz="1600" i="1">
                              <a:latin typeface="Cambria Math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func>
                            <m:funcPr>
                              <m:ctrlPr>
                                <a:rPr lang="en-ID" sz="1600" i="1">
                                  <a:latin typeface="Cambria Math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ID" sz="160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ln</m:t>
                              </m:r>
                            </m:fName>
                            <m:e>
                              <m:r>
                                <a:rPr lang="en-ID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𝑥</m:t>
                              </m:r>
                            </m:e>
                          </m:func>
                        </m:num>
                        <m:den>
                          <m:func>
                            <m:funcPr>
                              <m:ctrlPr>
                                <a:rPr lang="en-ID" sz="1600" i="1">
                                  <a:latin typeface="Cambria Math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ID" sz="160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ln</m:t>
                              </m:r>
                            </m:fName>
                            <m:e>
                              <m:r>
                                <a:rPr lang="en-ID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𝑎</m:t>
                              </m:r>
                            </m:e>
                          </m:func>
                        </m:den>
                      </m:f>
                    </m:oMath>
                  </a14:m>
                  <a:endPara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  <a:p>
                  <a:pPr marL="285750" indent="-285750">
                    <a:buFont typeface="Arial" panose="020B0604020202020204" pitchFamily="34" charset="0"/>
                    <a:buChar char="•"/>
                  </a:pPr>
                  <a14:m>
                    <m:oMath xmlns:m="http://schemas.openxmlformats.org/officeDocument/2006/math">
                      <m:sSub>
                        <m:sSubPr>
                          <m:ctrlPr>
                            <a:rPr lang="en-ID" sz="1600" i="1"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ID" sz="1600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𝑎</m:t>
                          </m:r>
                        </m:e>
                        <m:sub>
                          <m:func>
                            <m:funcPr>
                              <m:ctrlPr>
                                <a:rPr lang="en-ID" sz="1600" i="1">
                                  <a:latin typeface="Cambria Math"/>
                                  <a:cs typeface="Times New Roman" panose="020206030504050203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ID" sz="160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log</m:t>
                              </m:r>
                            </m:fName>
                            <m:e>
                              <m:r>
                                <a:rPr lang="en-ID" sz="1600" i="1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𝑏</m:t>
                              </m:r>
                            </m:e>
                          </m:func>
                        </m:sub>
                      </m:sSub>
                      <m:r>
                        <a:rPr lang="en-ID" sz="1600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∙</m:t>
                      </m:r>
                      <m:sSub>
                        <m:sSubPr>
                          <m:ctrlPr>
                            <a:rPr lang="en-ID" sz="1600" i="1"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ID" sz="1600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𝑏</m:t>
                          </m:r>
                        </m:e>
                        <m:sub>
                          <m:func>
                            <m:funcPr>
                              <m:ctrlPr>
                                <a:rPr lang="en-ID" sz="1600" i="1">
                                  <a:latin typeface="Cambria Math"/>
                                  <a:cs typeface="Times New Roman" panose="020206030504050203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ID" sz="160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log</m:t>
                              </m:r>
                            </m:fName>
                            <m:e>
                              <m:r>
                                <a:rPr lang="en-ID" sz="1600" i="1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𝑥</m:t>
                              </m:r>
                            </m:e>
                          </m:func>
                        </m:sub>
                      </m:sSub>
                      <m:r>
                        <a:rPr lang="en-ID" sz="1600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ID" sz="1600" i="1"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ID" sz="1600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𝑎</m:t>
                          </m:r>
                        </m:e>
                        <m:sub>
                          <m:func>
                            <m:funcPr>
                              <m:ctrlPr>
                                <a:rPr lang="en-ID" sz="1600" i="1">
                                  <a:latin typeface="Cambria Math"/>
                                  <a:cs typeface="Times New Roman" panose="020206030504050203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ID" sz="160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log</m:t>
                              </m:r>
                            </m:fName>
                            <m:e>
                              <m:r>
                                <a:rPr lang="en-ID" sz="1600" i="1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𝑥</m:t>
                              </m:r>
                            </m:e>
                          </m:func>
                        </m:sub>
                      </m:sSub>
                    </m:oMath>
                  </a14:m>
                  <a:endPara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mc:Choice>
          <mc:Fallback>
            <p:sp>
              <p:nvSpPr>
                <p:cNvPr id="10" name="Rectangle 9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324600" y="720367"/>
                  <a:ext cx="2971800" cy="1215397"/>
                </a:xfrm>
                <a:prstGeom prst="rect">
                  <a:avLst/>
                </a:prstGeom>
                <a:blipFill rotWithShape="1">
                  <a:blip r:embed="rId6"/>
                  <a:stretch>
                    <a:fillRect l="-1025" t="-1500" b="-150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extLst>
      <p:ext uri="{BB962C8B-B14F-4D97-AF65-F5344CB8AC3E}">
        <p14:creationId xmlns:p14="http://schemas.microsoft.com/office/powerpoint/2010/main" val="28273679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2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529"/>
          <a:stretch/>
        </p:blipFill>
        <p:spPr>
          <a:xfrm>
            <a:off x="-19997" y="-19050"/>
            <a:ext cx="9162854" cy="5162550"/>
          </a:xfrm>
          <a:prstGeom prst="rect">
            <a:avLst/>
          </a:prstGeom>
        </p:spPr>
      </p:pic>
      <p:grpSp>
        <p:nvGrpSpPr>
          <p:cNvPr id="15" name="Group 14"/>
          <p:cNvGrpSpPr/>
          <p:nvPr/>
        </p:nvGrpSpPr>
        <p:grpSpPr>
          <a:xfrm>
            <a:off x="1313303" y="684081"/>
            <a:ext cx="5316097" cy="744669"/>
            <a:chOff x="1191045" y="545950"/>
            <a:chExt cx="3462226" cy="588958"/>
          </a:xfrm>
        </p:grpSpPr>
        <p:grpSp>
          <p:nvGrpSpPr>
            <p:cNvPr id="16" name="Group 15"/>
            <p:cNvGrpSpPr/>
            <p:nvPr/>
          </p:nvGrpSpPr>
          <p:grpSpPr>
            <a:xfrm>
              <a:off x="1191045" y="545950"/>
              <a:ext cx="3462226" cy="588958"/>
              <a:chOff x="1191045" y="545950"/>
              <a:chExt cx="3462226" cy="588958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18" name="Rectangle 17"/>
              <p:cNvSpPr/>
              <p:nvPr/>
            </p:nvSpPr>
            <p:spPr>
              <a:xfrm>
                <a:off x="1388494" y="545950"/>
                <a:ext cx="3066269" cy="588958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/>
              </a:p>
            </p:txBody>
          </p:sp>
          <p:sp>
            <p:nvSpPr>
              <p:cNvPr id="19" name="TextBox 18"/>
              <p:cNvSpPr txBox="1"/>
              <p:nvPr/>
            </p:nvSpPr>
            <p:spPr>
              <a:xfrm>
                <a:off x="1191045" y="654129"/>
                <a:ext cx="3462226" cy="41381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800" b="1" spc="50" dirty="0">
                    <a:solidFill>
                      <a:prstClr val="black"/>
                    </a:solidFill>
                  </a:rPr>
                  <a:t>EKSPONEN DAN LOGARITMA</a:t>
                </a:r>
                <a:endParaRPr lang="en-GB" sz="2800" b="1" spc="50" dirty="0">
                  <a:solidFill>
                    <a:prstClr val="black"/>
                  </a:solidFill>
                </a:endParaRPr>
              </a:p>
            </p:txBody>
          </p:sp>
        </p:grpSp>
        <p:sp>
          <p:nvSpPr>
            <p:cNvPr id="17" name="Rectangle 16"/>
            <p:cNvSpPr/>
            <p:nvPr/>
          </p:nvSpPr>
          <p:spPr>
            <a:xfrm>
              <a:off x="4454763" y="555898"/>
              <a:ext cx="37951" cy="579010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283492" y="266213"/>
            <a:ext cx="1798411" cy="817329"/>
            <a:chOff x="55507" y="128083"/>
            <a:chExt cx="1798411" cy="817329"/>
          </a:xfrm>
        </p:grpSpPr>
        <p:sp>
          <p:nvSpPr>
            <p:cNvPr id="21" name="Rectangle 20"/>
            <p:cNvSpPr/>
            <p:nvPr/>
          </p:nvSpPr>
          <p:spPr>
            <a:xfrm>
              <a:off x="487554" y="171648"/>
              <a:ext cx="1366364" cy="386881"/>
            </a:xfrm>
            <a:prstGeom prst="rect">
              <a:avLst/>
            </a:prstGeom>
            <a:solidFill>
              <a:srgbClr val="CA353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692234" y="128083"/>
              <a:ext cx="104567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b="1" spc="50" dirty="0" smtClean="0">
                  <a:solidFill>
                    <a:schemeClr val="bg1">
                      <a:lumMod val="95000"/>
                    </a:schemeClr>
                  </a:solidFill>
                </a:rPr>
                <a:t>BAB 1 </a:t>
              </a:r>
              <a:endParaRPr lang="id-ID" sz="2400" dirty="0">
                <a:solidFill>
                  <a:schemeClr val="bg1">
                    <a:lumMod val="95000"/>
                  </a:schemeClr>
                </a:solidFill>
              </a:endParaRPr>
            </a:p>
          </p:txBody>
        </p:sp>
        <p:sp>
          <p:nvSpPr>
            <p:cNvPr id="23" name="Rectangle 22"/>
            <p:cNvSpPr/>
            <p:nvPr/>
          </p:nvSpPr>
          <p:spPr>
            <a:xfrm>
              <a:off x="487554" y="558531"/>
              <a:ext cx="432046" cy="386881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25" name="Rectangle 24"/>
            <p:cNvSpPr/>
            <p:nvPr/>
          </p:nvSpPr>
          <p:spPr>
            <a:xfrm>
              <a:off x="55507" y="171650"/>
              <a:ext cx="432046" cy="386881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1616478" y="167758"/>
            <a:ext cx="505711" cy="1260992"/>
            <a:chOff x="1388493" y="29628"/>
            <a:chExt cx="505711" cy="1260992"/>
          </a:xfrm>
        </p:grpSpPr>
        <p:sp>
          <p:nvSpPr>
            <p:cNvPr id="27" name="Rectangle 26"/>
            <p:cNvSpPr/>
            <p:nvPr/>
          </p:nvSpPr>
          <p:spPr>
            <a:xfrm>
              <a:off x="1388493" y="537122"/>
              <a:ext cx="59922" cy="753498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36" name="Rectangle 35"/>
            <p:cNvSpPr/>
            <p:nvPr/>
          </p:nvSpPr>
          <p:spPr>
            <a:xfrm>
              <a:off x="1784876" y="104439"/>
              <a:ext cx="69041" cy="440980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37" name="Oval 36"/>
            <p:cNvSpPr/>
            <p:nvPr/>
          </p:nvSpPr>
          <p:spPr>
            <a:xfrm>
              <a:off x="1744587" y="29628"/>
              <a:ext cx="149617" cy="14961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38" name="Rectangle 37"/>
            <p:cNvSpPr/>
            <p:nvPr/>
          </p:nvSpPr>
          <p:spPr>
            <a:xfrm rot="16200000">
              <a:off x="1587369" y="340315"/>
              <a:ext cx="69041" cy="464056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  <p:pic>
        <p:nvPicPr>
          <p:cNvPr id="28" name="Picture 2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87" y="4631478"/>
            <a:ext cx="9143244" cy="512022"/>
          </a:xfrm>
          <a:prstGeom prst="rect">
            <a:avLst/>
          </a:prstGeom>
        </p:spPr>
      </p:pic>
      <p:sp>
        <p:nvSpPr>
          <p:cNvPr id="30" name="Rectangle 29"/>
          <p:cNvSpPr/>
          <p:nvPr/>
        </p:nvSpPr>
        <p:spPr>
          <a:xfrm>
            <a:off x="4800600" y="4408340"/>
            <a:ext cx="1983556" cy="223138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algn="ctr" defTabSz="914400"/>
            <a:r>
              <a:rPr lang="en-US" sz="1000" dirty="0" smtClean="0">
                <a:solidFill>
                  <a:schemeClr val="bg1"/>
                </a:solidFill>
              </a:rPr>
              <a:t>Sumber gambar: Shutterstock.com</a:t>
            </a:r>
            <a:endParaRPr lang="id-ID" sz="1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6985341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50"/>
                            </p:stCondLst>
                            <p:childTnLst>
                              <p:par>
                                <p:cTn id="1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250"/>
                            </p:stCondLst>
                            <p:childTnLst>
                              <p:par>
                                <p:cTn id="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0" y="132120"/>
            <a:ext cx="3810000" cy="456803"/>
            <a:chOff x="0" y="132120"/>
            <a:chExt cx="3810000" cy="456803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32120"/>
              <a:ext cx="3810000" cy="456803"/>
            </a:xfrm>
            <a:prstGeom prst="rect">
              <a:avLst/>
            </a:prstGeom>
          </p:spPr>
        </p:pic>
        <p:sp>
          <p:nvSpPr>
            <p:cNvPr id="4" name="TextBox 3">
              <a:extLst>
                <a:ext uri="{FF2B5EF4-FFF2-40B4-BE49-F238E27FC236}">
                  <a16:creationId xmlns="" xmlns:a16="http://schemas.microsoft.com/office/drawing/2014/main" id="{CB7F931D-D90E-1E13-2A09-7657B6BADC18}"/>
                </a:ext>
              </a:extLst>
            </p:cNvPr>
            <p:cNvSpPr txBox="1"/>
            <p:nvPr/>
          </p:nvSpPr>
          <p:spPr>
            <a:xfrm>
              <a:off x="838200" y="133350"/>
              <a:ext cx="2460153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D" sz="2200" b="1" dirty="0">
                  <a:solidFill>
                    <a:schemeClr val="bg1"/>
                  </a:solidFill>
                </a:rPr>
                <a:t>1.1 </a:t>
              </a:r>
              <a:r>
                <a:rPr lang="en-ID" sz="2200" b="1" dirty="0" err="1">
                  <a:solidFill>
                    <a:schemeClr val="bg1"/>
                  </a:solidFill>
                </a:rPr>
                <a:t>Bentuk</a:t>
              </a:r>
              <a:r>
                <a:rPr lang="en-ID" sz="2200" b="1" dirty="0">
                  <a:solidFill>
                    <a:schemeClr val="bg1"/>
                  </a:solidFill>
                </a:rPr>
                <a:t> </a:t>
              </a:r>
              <a:r>
                <a:rPr lang="en-ID" sz="2200" b="1" dirty="0" err="1">
                  <a:solidFill>
                    <a:schemeClr val="bg1"/>
                  </a:solidFill>
                </a:rPr>
                <a:t>Pangkat</a:t>
              </a:r>
              <a:endParaRPr lang="en-ID" sz="2200" b="1" dirty="0">
                <a:solidFill>
                  <a:schemeClr val="bg1"/>
                </a:solidFill>
              </a:endParaRP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4"/>
              <p:cNvSpPr/>
              <p:nvPr/>
            </p:nvSpPr>
            <p:spPr>
              <a:xfrm>
                <a:off x="400195" y="821318"/>
                <a:ext cx="7848600" cy="92333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ID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Definisi </a:t>
                </a:r>
                <a:r>
                  <a:rPr lang="en-ID" b="1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Pangkat</a:t>
                </a:r>
                <a:r>
                  <a:rPr lang="en-ID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b="1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Bulat</a:t>
                </a:r>
                <a:r>
                  <a:rPr lang="en-ID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b="1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Positif</a:t>
                </a:r>
                <a:r>
                  <a:rPr lang="en-ID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:</a:t>
                </a:r>
              </a:p>
              <a:p>
                <a:r>
                  <a:rPr lang="en-ID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Jika </a:t>
                </a:r>
                <a14:m>
                  <m:oMath xmlns:m="http://schemas.openxmlformats.org/officeDocument/2006/math">
                    <m:r>
                      <a:rPr lang="en-ID" i="1" dirty="0">
                        <a:solidFill>
                          <a:srgbClr val="231F2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𝑛</m:t>
                    </m:r>
                  </m:oMath>
                </a14:m>
                <a:r>
                  <a:rPr lang="en-ID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adalah</a:t>
                </a:r>
                <a:r>
                  <a:rPr lang="en-ID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sebuah</a:t>
                </a:r>
                <a:r>
                  <a:rPr lang="en-ID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bilangan</a:t>
                </a:r>
                <a:r>
                  <a:rPr lang="en-ID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bulat</a:t>
                </a:r>
                <a:r>
                  <a:rPr lang="en-ID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positif</a:t>
                </a:r>
                <a:r>
                  <a:rPr lang="en-ID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dan </a:t>
                </a:r>
                <a14:m>
                  <m:oMath xmlns:m="http://schemas.openxmlformats.org/officeDocument/2006/math">
                    <m:r>
                      <a:rPr lang="en-ID" i="1" dirty="0">
                        <a:solidFill>
                          <a:srgbClr val="231F2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𝑎</m:t>
                    </m:r>
                  </m:oMath>
                </a14:m>
                <a:r>
                  <a:rPr lang="en-ID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bilangan</a:t>
                </a:r>
                <a:r>
                  <a:rPr lang="en-ID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real </a:t>
                </a:r>
                <a:r>
                  <a:rPr lang="en-ID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maka</a:t>
                </a:r>
                <a:r>
                  <a:rPr lang="en-ID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ID" i="1" dirty="0">
                            <a:solidFill>
                              <a:srgbClr val="231F20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ID" i="1" dirty="0">
                            <a:solidFill>
                              <a:srgbClr val="231F2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𝑎</m:t>
                        </m:r>
                      </m:e>
                      <m:sup>
                        <m:r>
                          <a:rPr lang="en-ID" i="1" dirty="0">
                            <a:solidFill>
                              <a:srgbClr val="231F2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𝑛</m:t>
                        </m:r>
                      </m:sup>
                    </m:sSup>
                  </m:oMath>
                </a14:m>
                <a:r>
                  <a:rPr lang="en-ID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didefinisikan</a:t>
                </a:r>
                <a:r>
                  <a:rPr lang="en-ID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sebagai</a:t>
                </a:r>
                <a:r>
                  <a:rPr lang="en-ID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perkalian</a:t>
                </a:r>
                <a:r>
                  <a:rPr lang="en-ID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ID" i="1" dirty="0">
                        <a:solidFill>
                          <a:srgbClr val="231F2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𝑛</m:t>
                    </m:r>
                  </m:oMath>
                </a14:m>
                <a:r>
                  <a:rPr lang="en-ID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faktor</a:t>
                </a:r>
                <a:r>
                  <a:rPr lang="en-ID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yang </a:t>
                </a:r>
                <a:r>
                  <a:rPr lang="sv-SE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masing- masing faktornya ialah </a:t>
                </a:r>
                <a14:m>
                  <m:oMath xmlns:m="http://schemas.openxmlformats.org/officeDocument/2006/math">
                    <m:r>
                      <a:rPr lang="sv-SE" i="1" dirty="0">
                        <a:solidFill>
                          <a:srgbClr val="231F2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𝑎</m:t>
                    </m:r>
                  </m:oMath>
                </a14:m>
                <a:r>
                  <a:rPr lang="sv-SE" dirty="0" smtClean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  <a:endParaRPr lang="sv-SE" dirty="0">
                  <a:solidFill>
                    <a:srgbClr val="231F2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5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0195" y="821318"/>
                <a:ext cx="7848600" cy="923330"/>
              </a:xfrm>
              <a:prstGeom prst="rect">
                <a:avLst/>
              </a:prstGeom>
              <a:blipFill>
                <a:blip r:embed="rId3"/>
                <a:stretch>
                  <a:fillRect l="-699" t="-3974" b="-993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9" name="Group 8"/>
          <p:cNvGrpSpPr/>
          <p:nvPr/>
        </p:nvGrpSpPr>
        <p:grpSpPr>
          <a:xfrm>
            <a:off x="3674276" y="1744648"/>
            <a:ext cx="3427720" cy="715547"/>
            <a:chOff x="2290054" y="1744648"/>
            <a:chExt cx="3427720" cy="715547"/>
          </a:xfrm>
        </p:grpSpPr>
        <p:sp>
          <p:nvSpPr>
            <p:cNvPr id="6" name="Left Brace 5">
              <a:extLst>
                <a:ext uri="{FF2B5EF4-FFF2-40B4-BE49-F238E27FC236}">
                  <a16:creationId xmlns="" xmlns:a16="http://schemas.microsoft.com/office/drawing/2014/main" id="{5BECECFD-240C-D11E-74B8-D2535D28971F}"/>
                </a:ext>
              </a:extLst>
            </p:cNvPr>
            <p:cNvSpPr/>
            <p:nvPr/>
          </p:nvSpPr>
          <p:spPr>
            <a:xfrm rot="16200000">
              <a:off x="4218750" y="1414624"/>
              <a:ext cx="113407" cy="1526547"/>
            </a:xfrm>
            <a:prstGeom prst="leftBrac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ID" sz="1600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" name="TextBox 6">
                  <a:extLst>
                    <a:ext uri="{FF2B5EF4-FFF2-40B4-BE49-F238E27FC236}">
                      <a16:creationId xmlns="" xmlns:a16="http://schemas.microsoft.com/office/drawing/2014/main" id="{871F9F79-812A-4E2F-0AF8-845CDA88BBAD}"/>
                    </a:ext>
                  </a:extLst>
                </p:cNvPr>
                <p:cNvSpPr txBox="1"/>
                <p:nvPr/>
              </p:nvSpPr>
              <p:spPr>
                <a:xfrm>
                  <a:off x="3903536" y="2244751"/>
                  <a:ext cx="652294" cy="215444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ID" sz="1400" i="1">
                            <a:latin typeface="Cambria Math" panose="02040503050406030204" pitchFamily="18" charset="0"/>
                          </a:rPr>
                          <m:t>𝑛</m:t>
                        </m:r>
                        <m:r>
                          <a:rPr lang="en-ID" sz="1400" i="1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ID" sz="1400" i="0">
                            <a:latin typeface="Cambria Math" panose="02040503050406030204" pitchFamily="18" charset="0"/>
                          </a:rPr>
                          <m:t>faktor</m:t>
                        </m:r>
                      </m:oMath>
                    </m:oMathPara>
                  </a14:m>
                  <a:endParaRPr lang="en-ID" sz="1400" dirty="0"/>
                </a:p>
              </p:txBody>
            </p:sp>
          </mc:Choice>
          <mc:Fallback xmlns="">
            <p:sp>
              <p:nvSpPr>
                <p:cNvPr id="7" name="TextBox 6">
                  <a:extLst>
                    <a:ext uri="{FF2B5EF4-FFF2-40B4-BE49-F238E27FC236}">
                      <a16:creationId xmlns:a16="http://schemas.microsoft.com/office/drawing/2014/main" xmlns:a14="http://schemas.microsoft.com/office/drawing/2010/main" xmlns="" id="{871F9F79-812A-4E2F-0AF8-845CDA88BBAD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903536" y="2244751"/>
                  <a:ext cx="652294" cy="215444"/>
                </a:xfrm>
                <a:prstGeom prst="rect">
                  <a:avLst/>
                </a:prstGeom>
                <a:blipFill rotWithShape="1">
                  <a:blip r:embed="rId4"/>
                  <a:stretch>
                    <a:fillRect l="-2804" r="-5607" b="-5556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" name="TextBox 7">
                  <a:extLst>
                    <a:ext uri="{FF2B5EF4-FFF2-40B4-BE49-F238E27FC236}">
                      <a16:creationId xmlns="" xmlns:a16="http://schemas.microsoft.com/office/drawing/2014/main" id="{DD02B466-EBB0-A116-2A5D-ADAA1EB912D6}"/>
                    </a:ext>
                  </a:extLst>
                </p:cNvPr>
                <p:cNvSpPr txBox="1"/>
                <p:nvPr/>
              </p:nvSpPr>
              <p:spPr>
                <a:xfrm>
                  <a:off x="2290054" y="1744648"/>
                  <a:ext cx="3427720" cy="338554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p>
                          <m:sSupPr>
                            <m:ctrlPr>
                              <a:rPr lang="en-ID" sz="1600" b="1" i="1"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ID" sz="1600" b="1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𝒂</m:t>
                            </m:r>
                          </m:e>
                          <m:sup>
                            <m:r>
                              <a:rPr lang="en-ID" sz="1600" b="1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𝒏</m:t>
                            </m:r>
                          </m:sup>
                        </m:sSup>
                        <m:r>
                          <a:rPr lang="en-ID" sz="1600" b="1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=</m:t>
                        </m:r>
                        <m:r>
                          <a:rPr lang="en-ID" sz="1600" b="1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𝒂</m:t>
                        </m:r>
                        <m:r>
                          <a:rPr lang="en-ID" sz="16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×</m:t>
                        </m:r>
                        <m:r>
                          <a:rPr lang="en-ID" sz="16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𝒂</m:t>
                        </m:r>
                        <m:r>
                          <a:rPr lang="en-ID" sz="16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×</m:t>
                        </m:r>
                        <m:r>
                          <a:rPr lang="en-ID" sz="16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𝒂</m:t>
                        </m:r>
                        <m:r>
                          <a:rPr lang="en-ID" sz="16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× . . .  ×</m:t>
                        </m:r>
                        <m:r>
                          <a:rPr lang="en-ID" sz="16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𝒂</m:t>
                        </m:r>
                      </m:oMath>
                    </m:oMathPara>
                  </a14:m>
                  <a:endParaRPr lang="en-ID" sz="1600" dirty="0"/>
                </a:p>
              </p:txBody>
            </p:sp>
          </mc:Choice>
          <mc:Fallback xmlns="">
            <p:sp>
              <p:nvSpPr>
                <p:cNvPr id="8" name="TextBox 7">
                  <a:extLst>
                    <a:ext uri="{FF2B5EF4-FFF2-40B4-BE49-F238E27FC236}">
                      <a16:creationId xmlns:a16="http://schemas.microsoft.com/office/drawing/2014/main" id="{DD02B466-EBB0-A116-2A5D-ADAA1EB912D6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290054" y="1744648"/>
                  <a:ext cx="3427720" cy="338554"/>
                </a:xfrm>
                <a:prstGeom prst="rect">
                  <a:avLst/>
                </a:prstGeom>
                <a:blipFill>
                  <a:blip r:embed="rId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13" name="Group 12"/>
          <p:cNvGrpSpPr/>
          <p:nvPr/>
        </p:nvGrpSpPr>
        <p:grpSpPr>
          <a:xfrm>
            <a:off x="400195" y="2266950"/>
            <a:ext cx="1428605" cy="481122"/>
            <a:chOff x="400195" y="2319228"/>
            <a:chExt cx="1428605" cy="481122"/>
          </a:xfrm>
        </p:grpSpPr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0195" y="2319228"/>
              <a:ext cx="1428605" cy="481122"/>
            </a:xfrm>
            <a:prstGeom prst="rect">
              <a:avLst/>
            </a:prstGeom>
          </p:spPr>
        </p:pic>
        <p:sp>
          <p:nvSpPr>
            <p:cNvPr id="10" name="Rectangle 9"/>
            <p:cNvSpPr/>
            <p:nvPr/>
          </p:nvSpPr>
          <p:spPr>
            <a:xfrm>
              <a:off x="685800" y="2352473"/>
              <a:ext cx="876009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ID" b="1" dirty="0" err="1">
                  <a:solidFill>
                    <a:schemeClr val="bg1"/>
                  </a:solidFill>
                </a:rPr>
                <a:t>Contoh</a:t>
              </a:r>
              <a:endParaRPr lang="en-ID" b="1" dirty="0">
                <a:solidFill>
                  <a:schemeClr val="bg1"/>
                </a:solidFill>
              </a:endParaRP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Rectangle 13"/>
              <p:cNvSpPr/>
              <p:nvPr/>
            </p:nvSpPr>
            <p:spPr>
              <a:xfrm>
                <a:off x="400195" y="2776792"/>
                <a:ext cx="4572000" cy="1392561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r>
                  <a:rPr lang="en-ID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Nyatakan </a:t>
                </a:r>
                <a:r>
                  <a:rPr lang="en-ID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dalam</a:t>
                </a:r>
                <a:r>
                  <a:rPr lang="en-ID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bentuk</a:t>
                </a:r>
                <a:r>
                  <a:rPr lang="en-ID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perkalian</a:t>
                </a:r>
                <a:r>
                  <a:rPr lang="en-ID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berulang</a:t>
                </a:r>
                <a:r>
                  <a:rPr lang="en-ID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</a:p>
              <a:p>
                <a:r>
                  <a:rPr lang="en-ID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a)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ID" i="1">
                            <a:latin typeface="Cambria Math"/>
                          </a:rPr>
                        </m:ctrlPr>
                      </m:sSupPr>
                      <m:e>
                        <m:r>
                          <a:rPr lang="en-ID" i="1">
                            <a:latin typeface="Cambria Math" panose="02040503050406030204" pitchFamily="18" charset="0"/>
                          </a:rPr>
                          <m:t>4</m:t>
                        </m:r>
                      </m:e>
                      <m:sup>
                        <m:r>
                          <a:rPr lang="en-ID" i="1"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p>
                  </m:oMath>
                </a14:m>
                <a:r>
                  <a:rPr lang="en-ID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</a:p>
              <a:p>
                <a:r>
                  <a:rPr lang="en-ID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b)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ID" i="1">
                            <a:latin typeface="Cambria Math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ID" i="1">
                                <a:latin typeface="Cambria Math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ID" i="1">
                                    <a:latin typeface="Cambria Math"/>
                                  </a:rPr>
                                </m:ctrlPr>
                              </m:fPr>
                              <m:num>
                                <m:r>
                                  <a:rPr lang="en-ID" i="1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en-ID" i="1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den>
                            </m:f>
                          </m:e>
                        </m:d>
                      </m:e>
                      <m:sup>
                        <m:r>
                          <a:rPr lang="en-ID" i="1"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p>
                  </m:oMath>
                </a14:m>
                <a:endParaRPr lang="en-ID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ID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c)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ID" i="1">
                            <a:latin typeface="Cambria Math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ID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ID" i="1">
                                <a:latin typeface="Cambria Math" panose="02040503050406030204" pitchFamily="18" charset="0"/>
                              </a:rPr>
                              <m:t>−3</m:t>
                            </m:r>
                          </m:e>
                        </m:d>
                      </m:e>
                      <m:sup>
                        <m:r>
                          <a:rPr lang="en-ID" i="1">
                            <a:latin typeface="Cambria Math" panose="02040503050406030204" pitchFamily="18" charset="0"/>
                          </a:rPr>
                          <m:t>4</m:t>
                        </m:r>
                      </m:sup>
                    </m:sSup>
                  </m:oMath>
                </a14:m>
                <a:endParaRPr lang="en-ID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4" name="Rectangle 1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0195" y="2776792"/>
                <a:ext cx="4572000" cy="1392561"/>
              </a:xfrm>
              <a:prstGeom prst="rect">
                <a:avLst/>
              </a:prstGeom>
              <a:blipFill rotWithShape="1">
                <a:blip r:embed="rId7"/>
                <a:stretch>
                  <a:fillRect l="-1200" t="-2193" b="-614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="" xmlns:a16="http://schemas.microsoft.com/office/drawing/2014/main" id="{28D1F0EC-DE23-730A-FF24-362E9DF79CF0}"/>
                  </a:ext>
                </a:extLst>
              </p:cNvPr>
              <p:cNvSpPr txBox="1"/>
              <p:nvPr/>
            </p:nvSpPr>
            <p:spPr>
              <a:xfrm>
                <a:off x="4791345" y="2800350"/>
                <a:ext cx="2768789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/>
                <a:r>
                  <a:rPr lang="en-ID" sz="16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Jawab:</a:t>
                </a:r>
                <a:endParaRPr lang="en-ID" sz="1600" dirty="0"/>
              </a:p>
              <a:p>
                <a:pPr marL="342900" indent="-342900" algn="just">
                  <a:buFont typeface="+mj-lt"/>
                  <a:buAutoNum type="alphaLcParenR"/>
                </a:pPr>
                <a:r>
                  <a:rPr lang="en-ID" sz="1600" dirty="0"/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ID" sz="1600" i="1">
                            <a:latin typeface="Cambria Math"/>
                          </a:rPr>
                        </m:ctrlPr>
                      </m:sSupPr>
                      <m:e>
                        <m:r>
                          <a:rPr lang="en-ID" sz="1600" b="0" i="1">
                            <a:latin typeface="Cambria Math" panose="02040503050406030204" pitchFamily="18" charset="0"/>
                          </a:rPr>
                          <m:t>4</m:t>
                        </m:r>
                      </m:e>
                      <m:sup>
                        <m:r>
                          <a:rPr lang="en-ID" sz="1600" b="0" i="1"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p>
                    <m:r>
                      <a:rPr lang="en-ID" sz="1600" b="0" i="1">
                        <a:latin typeface="Cambria Math" panose="02040503050406030204" pitchFamily="18" charset="0"/>
                      </a:rPr>
                      <m:t>=4</m:t>
                    </m:r>
                    <m:r>
                      <a:rPr lang="en-ID" sz="1600" b="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×4×4</m:t>
                    </m:r>
                  </m:oMath>
                </a14:m>
                <a:endParaRPr lang="en-ID" sz="1600" dirty="0"/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xmlns:a14="http://schemas.microsoft.com/office/drawing/2010/main" xmlns="" id="{28D1F0EC-DE23-730A-FF24-362E9DF79CF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91345" y="2800350"/>
                <a:ext cx="2768789" cy="584775"/>
              </a:xfrm>
              <a:prstGeom prst="rect">
                <a:avLst/>
              </a:prstGeom>
              <a:blipFill rotWithShape="1">
                <a:blip r:embed="rId8"/>
                <a:stretch>
                  <a:fillRect l="-1322" t="-4167" b="-125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="" xmlns:a16="http://schemas.microsoft.com/office/drawing/2014/main" id="{A8960372-53AB-6B0C-F219-8D5D5B86D762}"/>
                  </a:ext>
                </a:extLst>
              </p:cNvPr>
              <p:cNvSpPr txBox="1"/>
              <p:nvPr/>
            </p:nvSpPr>
            <p:spPr>
              <a:xfrm>
                <a:off x="4800600" y="3434725"/>
                <a:ext cx="2195585" cy="50943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ID" sz="1600" dirty="0" smtClean="0"/>
                  <a:t>b) 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ID" sz="1600" b="1" i="1">
                            <a:latin typeface="Cambria Math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ID" sz="1600" b="1" i="1">
                                <a:latin typeface="Cambria Math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ID" sz="1600" b="1" i="1">
                                    <a:latin typeface="Cambria Math"/>
                                  </a:rPr>
                                </m:ctrlPr>
                              </m:fPr>
                              <m:num>
                                <m:r>
                                  <a:rPr lang="en-ID" sz="1600" i="1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en-ID" sz="1600" i="1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den>
                            </m:f>
                          </m:e>
                        </m:d>
                      </m:e>
                      <m:sup>
                        <m:r>
                          <a:rPr lang="en-ID" sz="1600" i="1"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p>
                    <m:r>
                      <a:rPr lang="en-ID" sz="1600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ID" sz="1600" i="1">
                            <a:latin typeface="Cambria Math"/>
                          </a:rPr>
                        </m:ctrlPr>
                      </m:fPr>
                      <m:num>
                        <m:r>
                          <a:rPr lang="en-ID" sz="1600" i="1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ID" sz="1600" i="1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  <m:r>
                      <a:rPr lang="en-ID" sz="16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  <m:f>
                      <m:fPr>
                        <m:ctrlPr>
                          <a:rPr lang="en-ID" sz="1600" i="1">
                            <a:latin typeface="Cambria Math"/>
                          </a:rPr>
                        </m:ctrlPr>
                      </m:fPr>
                      <m:num>
                        <m:r>
                          <a:rPr lang="en-ID" sz="1600" i="1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ID" sz="1600" i="1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  <m:r>
                      <a:rPr lang="en-ID" sz="16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  <m:f>
                      <m:fPr>
                        <m:ctrlPr>
                          <a:rPr lang="en-ID" sz="1600" i="1">
                            <a:latin typeface="Cambria Math"/>
                          </a:rPr>
                        </m:ctrlPr>
                      </m:fPr>
                      <m:num>
                        <m:r>
                          <a:rPr lang="en-ID" sz="1600" i="1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ID" sz="1600" i="1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</m:oMath>
                </a14:m>
                <a:endParaRPr lang="en-ID" sz="1600" dirty="0"/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xmlns:a14="http://schemas.microsoft.com/office/drawing/2010/main" xmlns="" id="{A8960372-53AB-6B0C-F219-8D5D5B86D76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00600" y="3434725"/>
                <a:ext cx="2195585" cy="509435"/>
              </a:xfrm>
              <a:prstGeom prst="rect">
                <a:avLst/>
              </a:prstGeom>
              <a:blipFill rotWithShape="1">
                <a:blip r:embed="rId9"/>
                <a:stretch>
                  <a:fillRect l="-1667" b="-357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>
                <a:extLst>
                  <a:ext uri="{FF2B5EF4-FFF2-40B4-BE49-F238E27FC236}">
                    <a16:creationId xmlns="" xmlns:a16="http://schemas.microsoft.com/office/drawing/2014/main" id="{794D7967-4EF4-018F-0B24-632397439C4B}"/>
                  </a:ext>
                </a:extLst>
              </p:cNvPr>
              <p:cNvSpPr txBox="1"/>
              <p:nvPr/>
            </p:nvSpPr>
            <p:spPr>
              <a:xfrm>
                <a:off x="4800600" y="3951780"/>
                <a:ext cx="3832890" cy="33855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ID" sz="1600" dirty="0" smtClean="0"/>
                  <a:t>c) </a:t>
                </a:r>
                <a:r>
                  <a:rPr lang="en-ID" sz="1600" b="1" dirty="0" smtClean="0"/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ID" sz="1600" i="1">
                            <a:latin typeface="Cambria Math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ID" sz="1600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ID" sz="1600" i="1">
                                <a:latin typeface="Cambria Math" panose="02040503050406030204" pitchFamily="18" charset="0"/>
                              </a:rPr>
                              <m:t>−3</m:t>
                            </m:r>
                          </m:e>
                        </m:d>
                      </m:e>
                      <m:sup>
                        <m:r>
                          <a:rPr lang="en-ID" sz="1600" i="1">
                            <a:latin typeface="Cambria Math" panose="02040503050406030204" pitchFamily="18" charset="0"/>
                          </a:rPr>
                          <m:t>4</m:t>
                        </m:r>
                      </m:sup>
                    </m:sSup>
                    <m:r>
                      <a:rPr lang="en-ID" sz="1600" i="1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ctrlPr>
                          <a:rPr lang="en-ID" sz="1600" i="1">
                            <a:latin typeface="Cambria Math"/>
                          </a:rPr>
                        </m:ctrlPr>
                      </m:dPr>
                      <m:e>
                        <m:r>
                          <a:rPr lang="en-ID" sz="1600" i="1">
                            <a:latin typeface="Cambria Math" panose="02040503050406030204" pitchFamily="18" charset="0"/>
                          </a:rPr>
                          <m:t>−3</m:t>
                        </m:r>
                      </m:e>
                    </m:d>
                    <m:r>
                      <a:rPr lang="en-ID" sz="16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  <m:d>
                      <m:dPr>
                        <m:ctrlPr>
                          <a:rPr lang="en-ID" sz="1600" i="1">
                            <a:latin typeface="Cambria Math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ID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−3</m:t>
                        </m:r>
                      </m:e>
                    </m:d>
                    <m:r>
                      <a:rPr lang="en-ID" sz="16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  <m:d>
                      <m:dPr>
                        <m:ctrlPr>
                          <a:rPr lang="en-ID" sz="1600" i="1">
                            <a:latin typeface="Cambria Math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ID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−3</m:t>
                        </m:r>
                      </m:e>
                    </m:d>
                    <m:r>
                      <a:rPr lang="en-ID" sz="16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  <m:d>
                      <m:dPr>
                        <m:ctrlPr>
                          <a:rPr lang="en-ID" sz="1600" i="1">
                            <a:latin typeface="Cambria Math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ID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−3</m:t>
                        </m:r>
                      </m:e>
                    </m:d>
                  </m:oMath>
                </a14:m>
                <a:endParaRPr lang="en-ID" sz="1600" dirty="0"/>
              </a:p>
            </p:txBody>
          </p:sp>
        </mc:Choice>
        <mc:Fallback xmlns="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xmlns:a14="http://schemas.microsoft.com/office/drawing/2010/main" xmlns="" id="{794D7967-4EF4-018F-0B24-632397439C4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00600" y="3951780"/>
                <a:ext cx="3832890" cy="338554"/>
              </a:xfrm>
              <a:prstGeom prst="rect">
                <a:avLst/>
              </a:prstGeom>
              <a:blipFill rotWithShape="1">
                <a:blip r:embed="rId10"/>
                <a:stretch>
                  <a:fillRect l="-955" t="-5357" b="-2142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1" name="Picture 20"/>
          <p:cNvPicPr>
            <a:picLocks noChangeAspect="1"/>
          </p:cNvPicPr>
          <p:nvPr/>
        </p:nvPicPr>
        <p:blipFill>
          <a:blip r:embed="rId1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2816" y="1777230"/>
            <a:ext cx="2065385" cy="17845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5957789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4" grpId="0"/>
      <p:bldP spid="15" grpId="0"/>
      <p:bldP spid="16" grpId="0"/>
      <p:bldP spid="1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Rectangle 1"/>
              <p:cNvSpPr/>
              <p:nvPr/>
            </p:nvSpPr>
            <p:spPr>
              <a:xfrm>
                <a:off x="400195" y="285750"/>
                <a:ext cx="6705600" cy="172072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/>
                <a:r>
                  <a:rPr lang="en-ID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Definisi </a:t>
                </a:r>
                <a:r>
                  <a:rPr lang="en-ID" b="1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Pangkat</a:t>
                </a:r>
                <a:r>
                  <a:rPr lang="en-ID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b="1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Nol</a:t>
                </a:r>
                <a:r>
                  <a:rPr lang="en-ID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:</a:t>
                </a:r>
              </a:p>
              <a:p>
                <a:pPr marL="192876" indent="-192876" algn="just">
                  <a:buFont typeface="+mj-lt"/>
                  <a:buAutoNum type="alphaLcParenR"/>
                </a:pPr>
                <a:r>
                  <a:rPr lang="en-ID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Untuk </a:t>
                </a:r>
                <a:r>
                  <a:rPr lang="en-ID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setiap a bilangan real bukan nol, maka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ID" i="1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ID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𝑎</m:t>
                        </m:r>
                      </m:e>
                      <m:sup>
                        <m:r>
                          <a:rPr lang="en-ID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0</m:t>
                        </m:r>
                      </m:sup>
                    </m:sSup>
                    <m:r>
                      <a:rPr lang="en-ID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=1</m:t>
                    </m:r>
                  </m:oMath>
                </a14:m>
                <a:r>
                  <a:rPr lang="en-ID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</a:p>
              <a:p>
                <a:pPr marL="192876" indent="-192876" algn="just">
                  <a:buFont typeface="+mj-lt"/>
                  <a:buAutoNum type="alphaLcParenR"/>
                </a:pPr>
                <a:r>
                  <a:rPr lang="en-ID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Jika </a:t>
                </a:r>
                <a:r>
                  <a:rPr lang="en-ID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</a:t>
                </a:r>
                <a:r>
                  <a:rPr lang="en-ID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bilangan bulat positif dan </a:t>
                </a:r>
                <a:r>
                  <a:rPr lang="en-ID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</a:t>
                </a:r>
                <a:r>
                  <a:rPr lang="en-ID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bilangan bukan nol maka</a:t>
                </a:r>
              </a:p>
              <a:p>
                <a:pPr algn="just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ID" i="1"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a:rPr lang="en-ID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𝑎</m:t>
                          </m:r>
                        </m:e>
                        <m:sup>
                          <m:r>
                            <a:rPr lang="en-ID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−</m:t>
                          </m:r>
                          <m:r>
                            <a:rPr lang="en-ID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𝑛</m:t>
                          </m:r>
                        </m:sup>
                      </m:sSup>
                      <m:r>
                        <a:rPr lang="en-ID" i="1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=</m:t>
                      </m:r>
                      <m:f>
                        <m:fPr>
                          <m:ctrlPr>
                            <a:rPr lang="en-ID" i="1"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ID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1</m:t>
                          </m:r>
                        </m:num>
                        <m:den>
                          <m:sSup>
                            <m:sSupPr>
                              <m:ctrlPr>
                                <a:rPr lang="en-ID" i="1">
                                  <a:latin typeface="Cambria Math"/>
                                  <a:cs typeface="Times New Roman" panose="02020603050405020304" pitchFamily="18" charset="0"/>
                                </a:rPr>
                              </m:ctrlPr>
                            </m:sSupPr>
                            <m:e>
                              <m:r>
                                <a:rPr lang="en-ID" i="1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𝑎</m:t>
                              </m:r>
                            </m:e>
                            <m:sup>
                              <m:r>
                                <a:rPr lang="en-ID" i="1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𝑛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ID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algn="ctr"/>
                <a:endParaRPr lang="en-ID" dirty="0"/>
              </a:p>
            </p:txBody>
          </p:sp>
        </mc:Choice>
        <mc:Fallback xmlns="">
          <p:sp>
            <p:nvSpPr>
              <p:cNvPr id="2" name="Rectangle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0195" y="285750"/>
                <a:ext cx="6705600" cy="1720727"/>
              </a:xfrm>
              <a:prstGeom prst="rect">
                <a:avLst/>
              </a:prstGeom>
              <a:blipFill rotWithShape="1">
                <a:blip r:embed="rId2"/>
                <a:stretch>
                  <a:fillRect l="-818" t="-177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3" name="Group 2"/>
          <p:cNvGrpSpPr/>
          <p:nvPr/>
        </p:nvGrpSpPr>
        <p:grpSpPr>
          <a:xfrm>
            <a:off x="400195" y="1871799"/>
            <a:ext cx="1428605" cy="481122"/>
            <a:chOff x="400195" y="2319228"/>
            <a:chExt cx="1428605" cy="481122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0195" y="2319228"/>
              <a:ext cx="1428605" cy="481122"/>
            </a:xfrm>
            <a:prstGeom prst="rect">
              <a:avLst/>
            </a:prstGeom>
          </p:spPr>
        </p:pic>
        <p:sp>
          <p:nvSpPr>
            <p:cNvPr id="5" name="Rectangle 4"/>
            <p:cNvSpPr/>
            <p:nvPr/>
          </p:nvSpPr>
          <p:spPr>
            <a:xfrm>
              <a:off x="685800" y="2352473"/>
              <a:ext cx="876009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ID" b="1" dirty="0" err="1">
                  <a:solidFill>
                    <a:schemeClr val="bg1"/>
                  </a:solidFill>
                </a:rPr>
                <a:t>Contoh</a:t>
              </a:r>
              <a:endParaRPr lang="en-ID" b="1" dirty="0">
                <a:solidFill>
                  <a:schemeClr val="bg1"/>
                </a:solidFill>
              </a:endParaRP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ctangle 5"/>
              <p:cNvSpPr/>
              <p:nvPr/>
            </p:nvSpPr>
            <p:spPr>
              <a:xfrm>
                <a:off x="400195" y="2386166"/>
                <a:ext cx="4572000" cy="1669560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r>
                  <a:rPr lang="en-ID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Nyatakan </a:t>
                </a:r>
                <a:r>
                  <a:rPr lang="en-ID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dengan</a:t>
                </a:r>
                <a:r>
                  <a:rPr lang="en-ID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pangkat</a:t>
                </a:r>
                <a:r>
                  <a:rPr lang="en-ID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nol</a:t>
                </a:r>
                <a:r>
                  <a:rPr lang="en-ID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atau</a:t>
                </a:r>
                <a:r>
                  <a:rPr lang="en-ID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negatif</a:t>
                </a:r>
                <a:r>
                  <a:rPr lang="en-ID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</a:p>
              <a:p>
                <a:pPr marL="192876" indent="-192876">
                  <a:buFont typeface="+mj-lt"/>
                  <a:buAutoNum type="alphaLcParenR"/>
                </a:pPr>
                <a:r>
                  <a:rPr lang="en-ID" dirty="0"/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ID" i="1">
                            <a:latin typeface="Cambria Math"/>
                          </a:rPr>
                        </m:ctrlPr>
                      </m:sSupPr>
                      <m:e>
                        <m:r>
                          <a:rPr lang="en-ID">
                            <a:latin typeface="Cambria Math" panose="02040503050406030204" pitchFamily="18" charset="0"/>
                          </a:rPr>
                          <m:t>5</m:t>
                        </m:r>
                      </m:e>
                      <m:sup>
                        <m:r>
                          <a:rPr lang="en-ID">
                            <a:latin typeface="Cambria Math" panose="02040503050406030204" pitchFamily="18" charset="0"/>
                          </a:rPr>
                          <m:t>0</m:t>
                        </m:r>
                      </m:sup>
                    </m:sSup>
                  </m:oMath>
                </a14:m>
                <a:endParaRPr lang="en-ID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192876" indent="-192876">
                  <a:buFont typeface="+mj-lt"/>
                  <a:buAutoNum type="alphaLcParenR"/>
                </a:pPr>
                <a:r>
                  <a:rPr lang="en-ID" dirty="0"/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ID" i="1">
                            <a:latin typeface="Cambria Math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ID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ID">
                                <a:latin typeface="Cambria Math" panose="02040503050406030204" pitchFamily="18" charset="0"/>
                              </a:rPr>
                              <m:t>−6</m:t>
                            </m:r>
                          </m:e>
                        </m:d>
                      </m:e>
                      <m:sup>
                        <m:r>
                          <a:rPr lang="en-ID">
                            <a:latin typeface="Cambria Math" panose="02040503050406030204" pitchFamily="18" charset="0"/>
                          </a:rPr>
                          <m:t>0</m:t>
                        </m:r>
                      </m:sup>
                    </m:sSup>
                  </m:oMath>
                </a14:m>
                <a:endParaRPr lang="en-ID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192876" indent="-192876">
                  <a:buFont typeface="+mj-lt"/>
                  <a:buAutoNum type="alphaLcParenR"/>
                </a:pPr>
                <a:r>
                  <a:rPr lang="en-ID" dirty="0"/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ID" i="1">
                            <a:latin typeface="Cambria Math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ID" i="1">
                                <a:latin typeface="Cambria Math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ID" i="1">
                                    <a:latin typeface="Cambria Math"/>
                                  </a:rPr>
                                </m:ctrlPr>
                              </m:fPr>
                              <m:num>
                                <m:r>
                                  <a:rPr lang="en-ID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en-ID">
                                    <a:latin typeface="Cambria Math" panose="02040503050406030204" pitchFamily="18" charset="0"/>
                                  </a:rPr>
                                  <m:t>3</m:t>
                                </m:r>
                              </m:den>
                            </m:f>
                          </m:e>
                        </m:d>
                      </m:e>
                      <m:sup>
                        <m:r>
                          <a:rPr lang="en-ID">
                            <a:latin typeface="Cambria Math" panose="02040503050406030204" pitchFamily="18" charset="0"/>
                          </a:rPr>
                          <m:t>0</m:t>
                        </m:r>
                      </m:sup>
                    </m:sSup>
                  </m:oMath>
                </a14:m>
                <a:endParaRPr lang="en-ID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192876" indent="-192876">
                  <a:buFont typeface="+mj-lt"/>
                  <a:buAutoNum type="alphaLcParenR"/>
                </a:pPr>
                <a:r>
                  <a:rPr lang="en-ID" dirty="0"/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ID" i="1">
                            <a:latin typeface="Cambria Math"/>
                          </a:rPr>
                        </m:ctrlPr>
                      </m:sSupPr>
                      <m:e>
                        <m:r>
                          <a:rPr lang="en-ID">
                            <a:latin typeface="Cambria Math" panose="02040503050406030204" pitchFamily="18" charset="0"/>
                          </a:rPr>
                          <m:t>9</m:t>
                        </m:r>
                      </m:e>
                      <m:sup>
                        <m:r>
                          <a:rPr lang="en-ID">
                            <a:latin typeface="Cambria Math" panose="02040503050406030204" pitchFamily="18" charset="0"/>
                          </a:rPr>
                          <m:t>−1</m:t>
                        </m:r>
                      </m:sup>
                    </m:sSup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6" name="Rectangle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0195" y="2386166"/>
                <a:ext cx="4572000" cy="1669560"/>
              </a:xfrm>
              <a:prstGeom prst="rect">
                <a:avLst/>
              </a:prstGeom>
              <a:blipFill>
                <a:blip r:embed="rId4"/>
                <a:stretch>
                  <a:fillRect l="-1200" t="-1825" b="-510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="" xmlns:a16="http://schemas.microsoft.com/office/drawing/2014/main" id="{BE78CE1B-9ABC-4E75-85A8-8D34E8C4A55F}"/>
                  </a:ext>
                </a:extLst>
              </p:cNvPr>
              <p:cNvSpPr txBox="1"/>
              <p:nvPr/>
            </p:nvSpPr>
            <p:spPr>
              <a:xfrm>
                <a:off x="5257800" y="2346010"/>
                <a:ext cx="3334460" cy="23059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ID" sz="16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Jawab: 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Berdasarkan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definisi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di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atas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</a:t>
                </a:r>
                <a:endParaRPr lang="en-ID" sz="16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192876" indent="-192876">
                  <a:lnSpc>
                    <a:spcPct val="150000"/>
                  </a:lnSpc>
                  <a:buAutoNum type="alphaLcParenR"/>
                </a:pPr>
                <a:r>
                  <a:rPr lang="en-ID" sz="1600" dirty="0"/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ID" sz="1600" i="1">
                            <a:latin typeface="Cambria Math"/>
                          </a:rPr>
                        </m:ctrlPr>
                      </m:sSupPr>
                      <m:e>
                        <m:r>
                          <a:rPr lang="en-ID" sz="1600">
                            <a:latin typeface="Cambria Math" panose="02040503050406030204" pitchFamily="18" charset="0"/>
                          </a:rPr>
                          <m:t>5</m:t>
                        </m:r>
                      </m:e>
                      <m:sup>
                        <m:r>
                          <a:rPr lang="en-ID" sz="1600">
                            <a:latin typeface="Cambria Math" panose="02040503050406030204" pitchFamily="18" charset="0"/>
                          </a:rPr>
                          <m:t>0</m:t>
                        </m:r>
                      </m:sup>
                    </m:sSup>
                    <m:r>
                      <a:rPr lang="en-ID" sz="1600">
                        <a:latin typeface="Cambria Math" panose="02040503050406030204" pitchFamily="18" charset="0"/>
                      </a:rPr>
                      <m:t>=1</m:t>
                    </m:r>
                  </m:oMath>
                </a14:m>
                <a:endParaRPr lang="en-ID" sz="1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192876" indent="-192876">
                  <a:lnSpc>
                    <a:spcPct val="150000"/>
                  </a:lnSpc>
                  <a:buFont typeface="+mj-lt"/>
                  <a:buAutoNum type="alphaLcParenR"/>
                </a:pPr>
                <a:r>
                  <a:rPr lang="en-ID" sz="1600" dirty="0"/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ID" sz="1600" i="1">
                            <a:latin typeface="Cambria Math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ID" sz="1600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ID" sz="1600">
                                <a:latin typeface="Cambria Math" panose="02040503050406030204" pitchFamily="18" charset="0"/>
                              </a:rPr>
                              <m:t>−6</m:t>
                            </m:r>
                          </m:e>
                        </m:d>
                      </m:e>
                      <m:sup>
                        <m:r>
                          <a:rPr lang="en-ID" sz="1600">
                            <a:latin typeface="Cambria Math" panose="02040503050406030204" pitchFamily="18" charset="0"/>
                          </a:rPr>
                          <m:t>0</m:t>
                        </m:r>
                      </m:sup>
                    </m:sSup>
                    <m:r>
                      <a:rPr lang="en-ID" sz="1600">
                        <a:latin typeface="Cambria Math" panose="02040503050406030204" pitchFamily="18" charset="0"/>
                      </a:rPr>
                      <m:t>=1</m:t>
                    </m:r>
                  </m:oMath>
                </a14:m>
                <a:endParaRPr lang="en-ID" sz="1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192876" indent="-192876">
                  <a:lnSpc>
                    <a:spcPct val="150000"/>
                  </a:lnSpc>
                  <a:buFont typeface="+mj-lt"/>
                  <a:buAutoNum type="alphaLcParenR"/>
                </a:pPr>
                <a:r>
                  <a:rPr lang="en-ID" sz="1600" dirty="0"/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ID" sz="1600" i="1">
                            <a:latin typeface="Cambria Math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ID" sz="1600" i="1">
                                <a:latin typeface="Cambria Math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ID" sz="1600" i="1">
                                    <a:latin typeface="Cambria Math"/>
                                  </a:rPr>
                                </m:ctrlPr>
                              </m:fPr>
                              <m:num>
                                <m:r>
                                  <a:rPr lang="en-ID" sz="160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en-ID" sz="1600">
                                    <a:latin typeface="Cambria Math" panose="02040503050406030204" pitchFamily="18" charset="0"/>
                                  </a:rPr>
                                  <m:t>3</m:t>
                                </m:r>
                              </m:den>
                            </m:f>
                          </m:e>
                        </m:d>
                      </m:e>
                      <m:sup>
                        <m:r>
                          <a:rPr lang="en-ID" sz="1600">
                            <a:latin typeface="Cambria Math" panose="02040503050406030204" pitchFamily="18" charset="0"/>
                          </a:rPr>
                          <m:t>0</m:t>
                        </m:r>
                      </m:sup>
                    </m:sSup>
                    <m:r>
                      <a:rPr lang="en-ID" sz="1600">
                        <a:latin typeface="Cambria Math" panose="02040503050406030204" pitchFamily="18" charset="0"/>
                      </a:rPr>
                      <m:t>=1</m:t>
                    </m:r>
                  </m:oMath>
                </a14:m>
                <a:endParaRPr lang="en-ID" sz="1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192876" indent="-192876">
                  <a:lnSpc>
                    <a:spcPct val="150000"/>
                  </a:lnSpc>
                  <a:buFont typeface="+mj-lt"/>
                  <a:buAutoNum type="alphaLcParenR"/>
                </a:pPr>
                <a:r>
                  <a:rPr lang="en-ID" sz="1600" dirty="0"/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ID" sz="1600" i="1">
                            <a:latin typeface="Cambria Math"/>
                          </a:rPr>
                        </m:ctrlPr>
                      </m:sSupPr>
                      <m:e>
                        <m:r>
                          <a:rPr lang="en-ID" sz="1600">
                            <a:latin typeface="Cambria Math" panose="02040503050406030204" pitchFamily="18" charset="0"/>
                          </a:rPr>
                          <m:t>9</m:t>
                        </m:r>
                      </m:e>
                      <m:sup>
                        <m:r>
                          <a:rPr lang="en-ID" sz="1600">
                            <a:latin typeface="Cambria Math" panose="02040503050406030204" pitchFamily="18" charset="0"/>
                          </a:rPr>
                          <m:t>−1</m:t>
                        </m:r>
                      </m:sup>
                    </m:sSup>
                    <m:r>
                      <a:rPr lang="en-ID" sz="160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ID" sz="1600" i="1">
                            <a:latin typeface="Cambria Math"/>
                          </a:rPr>
                        </m:ctrlPr>
                      </m:fPr>
                      <m:num>
                        <m:r>
                          <a:rPr lang="en-ID" sz="160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ID" sz="1600">
                            <a:latin typeface="Cambria Math" panose="02040503050406030204" pitchFamily="18" charset="0"/>
                          </a:rPr>
                          <m:t>9</m:t>
                        </m:r>
                      </m:den>
                    </m:f>
                  </m:oMath>
                </a14:m>
                <a:endParaRPr lang="en-ID" sz="1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BE78CE1B-9ABC-4E75-85A8-8D34E8C4A55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57800" y="2346010"/>
                <a:ext cx="3334460" cy="2305952"/>
              </a:xfrm>
              <a:prstGeom prst="rect">
                <a:avLst/>
              </a:prstGeom>
              <a:blipFill>
                <a:blip r:embed="rId5"/>
                <a:stretch>
                  <a:fillRect l="-1099" b="-52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079678150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Rectangle 1"/>
              <p:cNvSpPr/>
              <p:nvPr/>
            </p:nvSpPr>
            <p:spPr>
              <a:xfrm>
                <a:off x="228600" y="232212"/>
                <a:ext cx="4572000" cy="1477328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 marL="407184" indent="-192876" algn="just"/>
                <a:r>
                  <a:rPr lang="en-ID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Sifat </a:t>
                </a:r>
                <a:r>
                  <a:rPr lang="en-ID" b="1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Bilangan</a:t>
                </a:r>
                <a:r>
                  <a:rPr lang="en-ID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b="1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Berpangkat</a:t>
                </a:r>
                <a:r>
                  <a:rPr lang="en-ID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b="1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Positif</a:t>
                </a:r>
                <a:endParaRPr lang="en-ID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407184" indent="-192876" algn="just">
                  <a:buFont typeface="+mj-lt"/>
                  <a:buAutoNum type="arabicPeriod"/>
                </a:pPr>
                <a:r>
                  <a:rPr lang="en-ID" dirty="0"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ID" i="1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ID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𝑎</m:t>
                        </m:r>
                      </m:e>
                      <m:sup>
                        <m:r>
                          <a:rPr lang="en-ID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𝑛</m:t>
                        </m:r>
                      </m:sup>
                    </m:sSup>
                    <m:r>
                      <a:rPr lang="en-ID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×</m:t>
                    </m:r>
                    <m:sSup>
                      <m:sSupPr>
                        <m:ctrlPr>
                          <a:rPr lang="en-ID" i="1">
                            <a:latin typeface="Cambria Math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ID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𝑎</m:t>
                        </m:r>
                      </m:e>
                      <m:sup>
                        <m:r>
                          <a:rPr lang="en-ID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𝑚</m:t>
                        </m:r>
                      </m:sup>
                    </m:sSup>
                    <m:r>
                      <a:rPr lang="en-ID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sSup>
                      <m:sSupPr>
                        <m:ctrlPr>
                          <a:rPr lang="en-ID" i="1">
                            <a:latin typeface="Cambria Math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ID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𝑎</m:t>
                        </m:r>
                      </m:e>
                      <m:sup>
                        <m:r>
                          <a:rPr lang="en-ID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𝑛</m:t>
                        </m:r>
                        <m:r>
                          <a:rPr lang="en-ID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ID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𝑚</m:t>
                        </m:r>
                      </m:sup>
                    </m:sSup>
                  </m:oMath>
                </a14:m>
                <a:r>
                  <a:rPr lang="en-ID" i="1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 </a:t>
                </a:r>
              </a:p>
              <a:p>
                <a:pPr marL="407184" indent="-192876" algn="just">
                  <a:buFont typeface="+mj-lt"/>
                  <a:buAutoNum type="arabicPeriod"/>
                </a:pPr>
                <a:r>
                  <a:rPr lang="en-ID" dirty="0"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ID" i="1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ID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𝑎</m:t>
                        </m:r>
                      </m:e>
                      <m:sup>
                        <m:r>
                          <a:rPr lang="en-ID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𝑛</m:t>
                        </m:r>
                      </m:sup>
                    </m:sSup>
                    <m:r>
                      <a:rPr lang="en-ID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∶</m:t>
                    </m:r>
                    <m:sSup>
                      <m:sSupPr>
                        <m:ctrlPr>
                          <a:rPr lang="en-ID" i="1">
                            <a:latin typeface="Cambria Math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ID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𝑎</m:t>
                        </m:r>
                      </m:e>
                      <m:sup>
                        <m:r>
                          <a:rPr lang="en-ID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𝑚</m:t>
                        </m:r>
                      </m:sup>
                    </m:sSup>
                    <m:r>
                      <a:rPr lang="en-ID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sSup>
                      <m:sSupPr>
                        <m:ctrlPr>
                          <a:rPr lang="en-ID" i="1">
                            <a:latin typeface="Cambria Math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ID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𝑎</m:t>
                        </m:r>
                      </m:e>
                      <m:sup>
                        <m:r>
                          <a:rPr lang="en-ID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𝑛</m:t>
                        </m:r>
                        <m:r>
                          <a:rPr lang="en-ID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ID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𝑚</m:t>
                        </m:r>
                      </m:sup>
                    </m:sSup>
                  </m:oMath>
                </a14:m>
                <a:endParaRPr lang="en-ID" i="1" dirty="0">
                  <a:latin typeface="Times New Roman" panose="02020603050405020304" pitchFamily="18" charset="0"/>
                  <a:ea typeface="Cambria Math" panose="02040503050406030204" pitchFamily="18" charset="0"/>
                  <a:cs typeface="Times New Roman" panose="02020603050405020304" pitchFamily="18" charset="0"/>
                </a:endParaRPr>
              </a:p>
              <a:p>
                <a:pPr marL="407184" indent="-192876" algn="just">
                  <a:buFont typeface="+mj-lt"/>
                  <a:buAutoNum type="arabicPeriod"/>
                </a:pPr>
                <a:r>
                  <a:rPr lang="en-ID" dirty="0"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ID" i="1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ID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𝑎</m:t>
                        </m:r>
                      </m:e>
                      <m:sup>
                        <m:r>
                          <a:rPr lang="en-ID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0</m:t>
                        </m:r>
                      </m:sup>
                    </m:sSup>
                    <m:r>
                      <a:rPr lang="en-ID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=1,</m:t>
                    </m:r>
                  </m:oMath>
                </a14:m>
                <a:r>
                  <a:rPr lang="en-ID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untuk</a:t>
                </a:r>
                <a:r>
                  <a:rPr lang="en-ID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ID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𝑎</m:t>
                    </m:r>
                    <m:r>
                      <a:rPr lang="en-ID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≠0</m:t>
                    </m:r>
                  </m:oMath>
                </a14:m>
                <a:endParaRPr lang="en-ID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407184" indent="-192876" algn="just">
                  <a:buFont typeface="+mj-lt"/>
                  <a:buAutoNum type="arabicPeriod"/>
                </a:pPr>
                <a:r>
                  <a:rPr lang="en-ID" dirty="0"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ID" i="1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ID" i="1"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en-ID" i="1">
                                    <a:latin typeface="Cambria Math"/>
                                    <a:cs typeface="Times New Roman" panose="020206030504050203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ID" i="1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𝑎</m:t>
                                </m:r>
                              </m:e>
                              <m:sup>
                                <m:r>
                                  <a:rPr lang="en-ID" i="1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𝑛</m:t>
                                </m:r>
                              </m:sup>
                            </m:sSup>
                          </m:e>
                        </m:d>
                      </m:e>
                      <m:sup>
                        <m:r>
                          <a:rPr lang="en-ID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𝑚</m:t>
                        </m:r>
                      </m:sup>
                    </m:sSup>
                    <m:r>
                      <a:rPr lang="en-ID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sSup>
                      <m:sSupPr>
                        <m:ctrlPr>
                          <a:rPr lang="en-ID" i="1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ID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𝑎</m:t>
                        </m:r>
                      </m:e>
                      <m:sup>
                        <m:r>
                          <a:rPr lang="en-ID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𝑛𝑚</m:t>
                        </m:r>
                      </m:sup>
                    </m:sSup>
                  </m:oMath>
                </a14:m>
                <a:endParaRPr lang="en-ID" i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Rectangle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8600" y="232212"/>
                <a:ext cx="4572000" cy="1477328"/>
              </a:xfrm>
              <a:prstGeom prst="rect">
                <a:avLst/>
              </a:prstGeom>
              <a:blipFill rotWithShape="1">
                <a:blip r:embed="rId2"/>
                <a:stretch>
                  <a:fillRect t="-2066" b="-578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3" name="Group 2"/>
          <p:cNvGrpSpPr/>
          <p:nvPr/>
        </p:nvGrpSpPr>
        <p:grpSpPr>
          <a:xfrm>
            <a:off x="400195" y="1871799"/>
            <a:ext cx="1428605" cy="481122"/>
            <a:chOff x="400195" y="2319228"/>
            <a:chExt cx="1428605" cy="481122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0195" y="2319228"/>
              <a:ext cx="1428605" cy="481122"/>
            </a:xfrm>
            <a:prstGeom prst="rect">
              <a:avLst/>
            </a:prstGeom>
          </p:spPr>
        </p:pic>
        <p:sp>
          <p:nvSpPr>
            <p:cNvPr id="5" name="Rectangle 4"/>
            <p:cNvSpPr/>
            <p:nvPr/>
          </p:nvSpPr>
          <p:spPr>
            <a:xfrm>
              <a:off x="685800" y="2352473"/>
              <a:ext cx="876009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ID" b="1" dirty="0" err="1">
                  <a:solidFill>
                    <a:schemeClr val="bg1"/>
                  </a:solidFill>
                </a:rPr>
                <a:t>Contoh</a:t>
              </a:r>
              <a:endParaRPr lang="en-ID" b="1" dirty="0">
                <a:solidFill>
                  <a:schemeClr val="bg1"/>
                </a:solidFill>
              </a:endParaRP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ctangle 5"/>
              <p:cNvSpPr/>
              <p:nvPr/>
            </p:nvSpPr>
            <p:spPr>
              <a:xfrm>
                <a:off x="400195" y="2351054"/>
                <a:ext cx="4572000" cy="1915333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 marL="192876" indent="-192876">
                  <a:buAutoNum type="arabicPeriod"/>
                </a:pPr>
                <a:r>
                  <a:rPr lang="en-ID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Sederhanakan </a:t>
                </a:r>
                <a:r>
                  <a:rPr lang="en-ID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menjadi</a:t>
                </a:r>
                <a:r>
                  <a:rPr lang="en-ID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satu</a:t>
                </a:r>
                <a:r>
                  <a:rPr lang="en-ID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bilangan</a:t>
                </a:r>
                <a:r>
                  <a:rPr lang="en-ID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berpangkat</a:t>
                </a:r>
                <a:r>
                  <a:rPr lang="en-ID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</a:p>
              <a:p>
                <a:pPr marL="352714" indent="-145550" defTabSz="407184">
                  <a:buFont typeface="+mj-lt"/>
                  <a:buAutoNum type="alphaLcParenR"/>
                </a:pPr>
                <a:r>
                  <a:rPr lang="en-ID" dirty="0">
                    <a:cs typeface="Times New Roman" panose="02020603050405020304" pitchFamily="18" charset="0"/>
                  </a:rPr>
                  <a:t>     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ID" i="1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ID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e>
                      <m:sup>
                        <m:r>
                          <a:rPr lang="en-ID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4</m:t>
                        </m:r>
                      </m:sup>
                    </m:sSup>
                    <m:r>
                      <a:rPr lang="en-ID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×</m:t>
                    </m:r>
                    <m:sSup>
                      <m:sSupPr>
                        <m:ctrlPr>
                          <a:rPr lang="en-ID" i="1">
                            <a:latin typeface="Cambria Math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ID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e>
                      <m:sup>
                        <m:r>
                          <a:rPr lang="en-ID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3</m:t>
                        </m:r>
                      </m:sup>
                    </m:sSup>
                  </m:oMath>
                </a14:m>
                <a:r>
                  <a:rPr lang="en-ID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				</a:t>
                </a:r>
              </a:p>
              <a:p>
                <a:pPr marL="550064" indent="-342900" defTabSz="407184">
                  <a:buFont typeface="+mj-lt"/>
                  <a:buAutoNum type="alphaLcParenR" startAt="2"/>
                </a:pPr>
                <a:r>
                  <a:rPr lang="en-ID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ID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2</m:t>
                    </m:r>
                    <m:sSup>
                      <m:sSupPr>
                        <m:ctrlPr>
                          <a:rPr lang="en-ID" i="1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ID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𝑎</m:t>
                        </m:r>
                      </m:e>
                      <m:sup>
                        <m:r>
                          <a:rPr lang="en-ID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4</m:t>
                        </m:r>
                      </m:sup>
                    </m:sSup>
                    <m:r>
                      <a:rPr lang="en-ID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𝑏</m:t>
                    </m:r>
                    <m:r>
                      <a:rPr lang="en-ID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×3</m:t>
                    </m:r>
                    <m:sSup>
                      <m:sSupPr>
                        <m:ctrlPr>
                          <a:rPr lang="en-ID" i="1">
                            <a:latin typeface="Cambria Math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ID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𝑎</m:t>
                        </m:r>
                      </m:e>
                      <m:sup>
                        <m:r>
                          <a:rPr lang="en-ID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5</m:t>
                        </m:r>
                      </m:sup>
                    </m:sSup>
                    <m:sSup>
                      <m:sSupPr>
                        <m:ctrlPr>
                          <a:rPr lang="en-ID" i="1">
                            <a:latin typeface="Cambria Math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ID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𝑏</m:t>
                        </m:r>
                      </m:e>
                      <m:sup>
                        <m:r>
                          <a:rPr lang="en-ID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3</m:t>
                        </m:r>
                      </m:sup>
                    </m:sSup>
                  </m:oMath>
                </a14:m>
                <a:r>
                  <a:rPr lang="en-ID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			</a:t>
                </a:r>
                <a:endParaRPr lang="en-ID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550064" indent="-342900" defTabSz="407184">
                  <a:buFont typeface="+mj-lt"/>
                  <a:buAutoNum type="alphaLcParenR" startAt="2"/>
                </a:pPr>
                <a:r>
                  <a:rPr lang="en-ID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ID" i="1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ID" i="1"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ID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𝑎</m:t>
                            </m:r>
                          </m:e>
                          <m:sup>
                            <m:r>
                              <a:rPr lang="en-ID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6</m:t>
                            </m:r>
                          </m:sup>
                        </m:sSup>
                      </m:num>
                      <m:den>
                        <m:sSup>
                          <m:sSupPr>
                            <m:ctrlPr>
                              <a:rPr lang="en-ID" i="1"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ID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 </m:t>
                            </m:r>
                            <m:r>
                              <a:rPr lang="en-ID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𝑎</m:t>
                            </m:r>
                          </m:e>
                          <m:sup>
                            <m:r>
                              <a:rPr lang="en-ID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ID" i="1">
                        <a:latin typeface="Cambria Math"/>
                        <a:cs typeface="Times New Roman" panose="02020603050405020304" pitchFamily="18" charset="0"/>
                      </a:rPr>
                      <m:t> </m:t>
                    </m:r>
                  </m:oMath>
                </a14:m>
                <a:endParaRPr lang="en-ID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550064" indent="-342900" defTabSz="407184">
                  <a:buFont typeface="+mj-lt"/>
                  <a:buAutoNum type="alphaLcParenR" startAt="2"/>
                </a:pPr>
                <a:r>
                  <a:rPr lang="en-ID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ID" i="1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ID" i="1"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dPr>
                          <m:e>
                            <m:r>
                              <a:rPr lang="en-ID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2</m:t>
                            </m:r>
                            <m:sSup>
                              <m:sSupPr>
                                <m:ctrlPr>
                                  <a:rPr lang="en-ID" i="1">
                                    <a:latin typeface="Cambria Math"/>
                                    <a:cs typeface="Times New Roman" panose="020206030504050203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ID" i="1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𝑏</m:t>
                                </m:r>
                              </m:e>
                              <m:sup>
                                <m:r>
                                  <a:rPr lang="en-ID" i="1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3</m:t>
                                </m:r>
                              </m:sup>
                            </m:sSup>
                          </m:e>
                        </m:d>
                      </m:e>
                      <m:sup>
                        <m:r>
                          <a:rPr lang="en-ID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5</m:t>
                        </m:r>
                      </m:sup>
                    </m:sSup>
                  </m:oMath>
                </a14:m>
                <a:endParaRPr lang="en-ID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6" name="Rectangle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0195" y="2351054"/>
                <a:ext cx="4572000" cy="1915333"/>
              </a:xfrm>
              <a:prstGeom prst="rect">
                <a:avLst/>
              </a:prstGeom>
              <a:blipFill rotWithShape="1">
                <a:blip r:embed="rId4"/>
                <a:stretch>
                  <a:fillRect l="-933" t="-1592" b="-318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" name="TextBox 6">
                <a:extLst>
                  <a:ext uri="{FF2B5EF4-FFF2-40B4-BE49-F238E27FC236}">
                    <a16:creationId xmlns="" xmlns:a16="http://schemas.microsoft.com/office/drawing/2014/main" id="{23886FE8-5801-C559-7EF7-98A556CBE499}"/>
                  </a:ext>
                </a:extLst>
              </p:cNvPr>
              <p:cNvSpPr txBox="1"/>
              <p:nvPr/>
            </p:nvSpPr>
            <p:spPr>
              <a:xfrm>
                <a:off x="4572000" y="2104132"/>
                <a:ext cx="4264352" cy="1077218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ID" sz="16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Jawab:</a:t>
                </a:r>
              </a:p>
              <a:p>
                <a:pPr marL="192876" indent="-192876">
                  <a:buFont typeface="+mj-lt"/>
                  <a:buAutoNum type="alphaLcParenR"/>
                </a:pPr>
                <a:r>
                  <a:rPr lang="en-ID" sz="1600" dirty="0"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ID" sz="1600" i="1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ID" sz="1600" b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e>
                      <m:sup>
                        <m:r>
                          <a:rPr lang="en-ID" sz="1600" b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4</m:t>
                        </m:r>
                      </m:sup>
                    </m:sSup>
                    <m:r>
                      <a:rPr lang="en-ID" sz="1600" b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×</m:t>
                    </m:r>
                    <m:sSup>
                      <m:sSupPr>
                        <m:ctrlPr>
                          <a:rPr lang="en-ID" sz="1600" i="1">
                            <a:latin typeface="Cambria Math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ID" sz="1600" b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e>
                      <m:sup>
                        <m:r>
                          <a:rPr lang="en-ID" sz="1600" b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3</m:t>
                        </m:r>
                      </m:sup>
                    </m:sSup>
                    <m:r>
                      <a:rPr lang="en-ID" sz="1600" b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= </m:t>
                    </m:r>
                    <m:d>
                      <m:dPr>
                        <m:ctrlPr>
                          <a:rPr lang="en-ID" sz="1600" i="1">
                            <a:latin typeface="Cambria Math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a:rPr lang="en-ID" sz="1600" b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2×2×2×2</m:t>
                        </m:r>
                      </m:e>
                    </m:d>
                    <m:r>
                      <a:rPr lang="en-ID" sz="1600" b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×</m:t>
                    </m:r>
                    <m:d>
                      <m:dPr>
                        <m:ctrlPr>
                          <a:rPr lang="en-ID" sz="1600" i="1">
                            <a:latin typeface="Cambria Math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a:rPr lang="en-ID" sz="1600" b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2×2×2</m:t>
                        </m:r>
                      </m:e>
                    </m:d>
                  </m:oMath>
                </a14:m>
                <a:endParaRPr lang="en-ID" sz="1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895350">
                  <a:tabLst>
                    <a:tab pos="606311" algn="l"/>
                  </a:tabLst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ID" sz="1600">
                          <a:latin typeface="Cambria Math" panose="02040503050406030204" pitchFamily="18" charset="0"/>
                        </a:rPr>
                        <m:t>=2</m:t>
                      </m:r>
                      <m:r>
                        <a:rPr lang="en-ID" sz="160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×2×2×2×2×2×2</m:t>
                      </m:r>
                    </m:oMath>
                  </m:oMathPara>
                </a14:m>
                <a:endParaRPr lang="en-ID" sz="1600" dirty="0">
                  <a:latin typeface="Times New Roman" panose="02020603050405020304" pitchFamily="18" charset="0"/>
                  <a:ea typeface="Cambria Math" panose="02040503050406030204" pitchFamily="18" charset="0"/>
                  <a:cs typeface="Times New Roman" panose="02020603050405020304" pitchFamily="18" charset="0"/>
                </a:endParaRPr>
              </a:p>
              <a:p>
                <a:pPr marL="895350">
                  <a:tabLst>
                    <a:tab pos="606311" algn="l"/>
                  </a:tabLst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ID" sz="1600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ID" sz="1600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ID" sz="1600">
                              <a:latin typeface="Cambria Math" panose="02040503050406030204" pitchFamily="18" charset="0"/>
                            </a:rPr>
                            <m:t>2</m:t>
                          </m:r>
                        </m:e>
                        <m:sup>
                          <m:r>
                            <a:rPr lang="en-ID" sz="1600">
                              <a:latin typeface="Cambria Math" panose="02040503050406030204" pitchFamily="18" charset="0"/>
                            </a:rPr>
                            <m:t>4+3</m:t>
                          </m:r>
                        </m:sup>
                      </m:sSup>
                      <m:r>
                        <a:rPr lang="en-ID" sz="1600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ID" sz="1600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ID" sz="1600">
                              <a:latin typeface="Cambria Math" panose="02040503050406030204" pitchFamily="18" charset="0"/>
                            </a:rPr>
                            <m:t>2</m:t>
                          </m:r>
                        </m:e>
                        <m:sup>
                          <m:r>
                            <a:rPr lang="en-ID" sz="1600">
                              <a:latin typeface="Cambria Math" panose="02040503050406030204" pitchFamily="18" charset="0"/>
                            </a:rPr>
                            <m:t>7</m:t>
                          </m:r>
                        </m:sup>
                      </m:sSup>
                    </m:oMath>
                  </m:oMathPara>
                </a14:m>
                <a:endParaRPr lang="en-ID" sz="1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7" name="TextBox 6">
                <a:extLst>
                  <a:ext uri="{FF2B5EF4-FFF2-40B4-BE49-F238E27FC236}">
                    <a16:creationId xmlns="" xmlns:a16="http://schemas.microsoft.com/office/drawing/2014/main" xmlns:a14="http://schemas.microsoft.com/office/drawing/2010/main" id="{23886FE8-5801-C559-7EF7-98A556CBE49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2000" y="2104132"/>
                <a:ext cx="4264352" cy="1077218"/>
              </a:xfrm>
              <a:prstGeom prst="rect">
                <a:avLst/>
              </a:prstGeom>
              <a:blipFill rotWithShape="1">
                <a:blip r:embed="rId5"/>
                <a:stretch>
                  <a:fillRect l="-714" t="-169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" name="TextBox 7">
                <a:extLst>
                  <a:ext uri="{FF2B5EF4-FFF2-40B4-BE49-F238E27FC236}">
                    <a16:creationId xmlns="" xmlns:a16="http://schemas.microsoft.com/office/drawing/2014/main" id="{7ACF7B0A-16C7-8F06-48D9-0AC8AAB760CA}"/>
                  </a:ext>
                </a:extLst>
              </p:cNvPr>
              <p:cNvSpPr txBox="1"/>
              <p:nvPr/>
            </p:nvSpPr>
            <p:spPr>
              <a:xfrm>
                <a:off x="4572000" y="3200532"/>
                <a:ext cx="4572000" cy="60869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192876" indent="-192876">
                  <a:buFont typeface="+mj-lt"/>
                  <a:buAutoNum type="alphaLcParenR" startAt="2"/>
                </a:pPr>
                <a:r>
                  <a:rPr lang="en-ID" sz="1600" dirty="0" smtClean="0"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ID" sz="16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2</m:t>
                    </m:r>
                    <m:sSup>
                      <m:sSupPr>
                        <m:ctrlPr>
                          <a:rPr lang="en-ID" sz="1600" i="1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ID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𝑎</m:t>
                        </m:r>
                      </m:e>
                      <m:sup>
                        <m:r>
                          <a:rPr lang="en-ID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4</m:t>
                        </m:r>
                      </m:sup>
                    </m:sSup>
                    <m:r>
                      <a:rPr lang="en-ID" sz="16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𝑏</m:t>
                    </m:r>
                    <m:r>
                      <a:rPr lang="en-ID" sz="1600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×3</m:t>
                    </m:r>
                    <m:sSup>
                      <m:sSupPr>
                        <m:ctrlPr>
                          <a:rPr lang="en-ID" sz="1600" i="1">
                            <a:latin typeface="Cambria Math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ID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𝑎</m:t>
                        </m:r>
                      </m:e>
                      <m:sup>
                        <m:r>
                          <a:rPr lang="en-ID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5</m:t>
                        </m:r>
                      </m:sup>
                    </m:sSup>
                    <m:sSup>
                      <m:sSupPr>
                        <m:ctrlPr>
                          <a:rPr lang="en-ID" sz="1600" i="1">
                            <a:latin typeface="Cambria Math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ID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𝑏</m:t>
                        </m:r>
                      </m:e>
                      <m:sup>
                        <m:r>
                          <a:rPr lang="en-ID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3</m:t>
                        </m:r>
                      </m:sup>
                    </m:sSup>
                    <m:r>
                      <a:rPr lang="en-ID" sz="1600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d>
                      <m:dPr>
                        <m:ctrlPr>
                          <a:rPr lang="en-ID" sz="1600" i="1">
                            <a:latin typeface="Cambria Math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a:rPr lang="en-ID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2×3</m:t>
                        </m:r>
                      </m:e>
                    </m:d>
                    <m:r>
                      <a:rPr lang="en-ID" sz="1600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×</m:t>
                    </m:r>
                    <m:d>
                      <m:dPr>
                        <m:ctrlPr>
                          <a:rPr lang="en-ID" sz="1600" i="1">
                            <a:latin typeface="Cambria Math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ID" sz="1600" i="1">
                                <a:latin typeface="Cambria Math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ID" sz="16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𝑎</m:t>
                            </m:r>
                          </m:e>
                          <m:sup>
                            <m:r>
                              <a:rPr lang="en-ID" sz="16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4</m:t>
                            </m:r>
                          </m:sup>
                        </m:sSup>
                        <m:r>
                          <a:rPr lang="en-ID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×</m:t>
                        </m:r>
                        <m:sSup>
                          <m:sSupPr>
                            <m:ctrlPr>
                              <a:rPr lang="en-ID" sz="1600" i="1">
                                <a:latin typeface="Cambria Math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ID" sz="16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𝑎</m:t>
                            </m:r>
                          </m:e>
                          <m:sup>
                            <m:r>
                              <a:rPr lang="en-ID" sz="16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5</m:t>
                            </m:r>
                          </m:sup>
                        </m:sSup>
                      </m:e>
                    </m:d>
                    <m:r>
                      <a:rPr lang="en-ID" sz="1600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×</m:t>
                    </m:r>
                    <m:d>
                      <m:dPr>
                        <m:ctrlPr>
                          <a:rPr lang="en-ID" sz="1600" i="1">
                            <a:latin typeface="Cambria Math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a:rPr lang="en-ID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𝑏</m:t>
                        </m:r>
                        <m:r>
                          <a:rPr lang="en-ID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×</m:t>
                        </m:r>
                        <m:sSup>
                          <m:sSupPr>
                            <m:ctrlPr>
                              <a:rPr lang="en-ID" sz="1600" i="1">
                                <a:latin typeface="Cambria Math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ID" sz="16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𝑏</m:t>
                            </m:r>
                          </m:e>
                          <m:sup>
                            <m:r>
                              <a:rPr lang="en-ID" sz="16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3</m:t>
                            </m:r>
                          </m:sup>
                        </m:sSup>
                      </m:e>
                    </m:d>
                  </m:oMath>
                </a14:m>
                <a:endParaRPr lang="en-US" sz="1600" i="1" dirty="0" smtClean="0">
                  <a:latin typeface="Cambria Math"/>
                  <a:ea typeface="Cambria Math" panose="02040503050406030204" pitchFamily="18" charset="0"/>
                  <a:cs typeface="Times New Roman" panose="02020603050405020304" pitchFamily="18" charset="0"/>
                </a:endParaRPr>
              </a:p>
              <a:p>
                <a:r>
                  <a:rPr lang="en-ID" sz="1600" dirty="0" smtClean="0">
                    <a:ea typeface="Cambria Math" panose="02040503050406030204" pitchFamily="18" charset="0"/>
                    <a:cs typeface="Times New Roman" panose="02020603050405020304" pitchFamily="18" charset="0"/>
                  </a:rPr>
                  <a:t>                                 </a:t>
                </a:r>
                <a14:m>
                  <m:oMath xmlns:m="http://schemas.openxmlformats.org/officeDocument/2006/math">
                    <m:r>
                      <a:rPr lang="en-ID" sz="1600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=6</m:t>
                    </m:r>
                    <m:sSup>
                      <m:sSupPr>
                        <m:ctrlPr>
                          <a:rPr lang="en-ID" sz="1600" i="1">
                            <a:latin typeface="Cambria Math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ID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𝑎</m:t>
                        </m:r>
                      </m:e>
                      <m:sup>
                        <m:r>
                          <a:rPr lang="en-US" sz="1600" b="0" i="1" smtClean="0">
                            <a:latin typeface="Cambria Math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9</m:t>
                        </m:r>
                      </m:sup>
                    </m:sSup>
                    <m:sSup>
                      <m:sSupPr>
                        <m:ctrlPr>
                          <a:rPr lang="en-ID" sz="1600" i="1">
                            <a:latin typeface="Cambria Math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ID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𝑏</m:t>
                        </m:r>
                      </m:e>
                      <m:sup>
                        <m:r>
                          <a:rPr lang="en-US" sz="1600" b="0" i="1" smtClean="0">
                            <a:latin typeface="Cambria Math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4</m:t>
                        </m:r>
                      </m:sup>
                    </m:sSup>
                  </m:oMath>
                </a14:m>
                <a:r>
                  <a:rPr lang="en-ID" sz="16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</a:p>
            </p:txBody>
          </p:sp>
        </mc:Choice>
        <mc:Fallback>
          <p:sp>
            <p:nvSpPr>
              <p:cNvPr id="8" name="TextBox 7">
                <a:extLst>
                  <a:ext uri="{FF2B5EF4-FFF2-40B4-BE49-F238E27FC236}">
                    <a16:creationId xmlns="" xmlns:a16="http://schemas.microsoft.com/office/drawing/2014/main" xmlns:a14="http://schemas.microsoft.com/office/drawing/2010/main" id="{7ACF7B0A-16C7-8F06-48D9-0AC8AAB760C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2000" y="3200532"/>
                <a:ext cx="4572000" cy="608693"/>
              </a:xfrm>
              <a:prstGeom prst="rect">
                <a:avLst/>
              </a:prstGeom>
              <a:blipFill rotWithShape="1">
                <a:blip r:embed="rId6"/>
                <a:stretch>
                  <a:fillRect l="-667" t="-2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9" name="TextBox 8">
                <a:extLst>
                  <a:ext uri="{FF2B5EF4-FFF2-40B4-BE49-F238E27FC236}">
                    <a16:creationId xmlns="" xmlns:a16="http://schemas.microsoft.com/office/drawing/2014/main" id="{73045C99-2023-928C-804D-DA530AC0A379}"/>
                  </a:ext>
                </a:extLst>
              </p:cNvPr>
              <p:cNvSpPr txBox="1"/>
              <p:nvPr/>
            </p:nvSpPr>
            <p:spPr>
              <a:xfrm>
                <a:off x="4579620" y="3771929"/>
                <a:ext cx="4256732" cy="47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192876" indent="-192876">
                  <a:buFont typeface="+mj-lt"/>
                  <a:buAutoNum type="alphaLcParenR" startAt="3"/>
                </a:pPr>
                <a:r>
                  <a:rPr lang="en-ID" sz="1600" dirty="0" smtClean="0"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ID" sz="1600" i="1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ID" sz="1600" i="1"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ID" sz="1600" b="0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𝑎</m:t>
                            </m:r>
                          </m:e>
                          <m:sup>
                            <m:r>
                              <a:rPr lang="en-ID" sz="1600" b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6</m:t>
                            </m:r>
                          </m:sup>
                        </m:sSup>
                      </m:num>
                      <m:den>
                        <m:sSup>
                          <m:sSupPr>
                            <m:ctrlPr>
                              <a:rPr lang="en-ID" sz="1600" i="1"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ID" sz="1600" b="0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𝑎</m:t>
                            </m:r>
                          </m:e>
                          <m:sup>
                            <m:r>
                              <a:rPr lang="en-ID" sz="1600" b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ID" sz="1600" b="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f>
                      <m:fPr>
                        <m:ctrlPr>
                          <a:rPr lang="en-ID" sz="1600" i="1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ID" sz="1600" b="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𝑎</m:t>
                        </m:r>
                        <m:r>
                          <a:rPr lang="en-ID" sz="1600" b="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×</m:t>
                        </m:r>
                        <m:r>
                          <a:rPr lang="en-ID" sz="1600" b="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𝑎</m:t>
                        </m:r>
                        <m:r>
                          <a:rPr lang="en-ID" sz="1600" b="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×</m:t>
                        </m:r>
                        <m:r>
                          <a:rPr lang="en-ID" sz="1600" b="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𝑎</m:t>
                        </m:r>
                        <m:r>
                          <a:rPr lang="en-ID" sz="1600" b="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×</m:t>
                        </m:r>
                        <m:r>
                          <a:rPr lang="en-ID" sz="1600" b="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𝑎</m:t>
                        </m:r>
                        <m:r>
                          <a:rPr lang="en-ID" sz="1600" b="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×</m:t>
                        </m:r>
                        <m:r>
                          <a:rPr lang="en-ID" sz="1600" b="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𝑎</m:t>
                        </m:r>
                        <m:r>
                          <a:rPr lang="en-ID" sz="1600" b="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×</m:t>
                        </m:r>
                        <m:r>
                          <a:rPr lang="en-ID" sz="1600" b="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𝑎</m:t>
                        </m:r>
                      </m:num>
                      <m:den>
                        <m:r>
                          <a:rPr lang="en-ID" sz="1600" b="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𝑎</m:t>
                        </m:r>
                        <m:r>
                          <a:rPr lang="en-ID" sz="1600" b="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×</m:t>
                        </m:r>
                        <m:r>
                          <a:rPr lang="en-ID" sz="1600" b="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𝑎</m:t>
                        </m:r>
                      </m:den>
                    </m:f>
                    <m:r>
                      <a:rPr lang="en-ID" sz="16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n-ID" sz="16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𝑎</m:t>
                    </m:r>
                    <m:r>
                      <a:rPr lang="en-ID" sz="16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  <m:r>
                      <a:rPr lang="en-ID" sz="16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𝑎</m:t>
                    </m:r>
                    <m:r>
                      <a:rPr lang="en-ID" sz="16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  <m:r>
                      <a:rPr lang="en-ID" sz="16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𝑎</m:t>
                    </m:r>
                    <m:r>
                      <a:rPr lang="en-ID" sz="16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  <m:r>
                      <a:rPr lang="en-ID" sz="16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𝑎</m:t>
                    </m:r>
                    <m:r>
                      <a:rPr lang="en-ID" sz="16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ID" sz="1600" i="1">
                            <a:latin typeface="Cambria Math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ID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𝑎</m:t>
                        </m:r>
                      </m:e>
                      <m:sup>
                        <m:r>
                          <a:rPr lang="en-ID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4</m:t>
                        </m:r>
                      </m:sup>
                    </m:sSup>
                  </m:oMath>
                </a14:m>
                <a:endParaRPr lang="en-ID" sz="1600" dirty="0"/>
              </a:p>
            </p:txBody>
          </p:sp>
        </mc:Choice>
        <mc:Fallback>
          <p:sp>
            <p:nvSpPr>
              <p:cNvPr id="9" name="TextBox 8">
                <a:extLst>
                  <a:ext uri="{FF2B5EF4-FFF2-40B4-BE49-F238E27FC236}">
                    <a16:creationId xmlns="" xmlns:a16="http://schemas.microsoft.com/office/drawing/2014/main" xmlns:a14="http://schemas.microsoft.com/office/drawing/2010/main" id="{73045C99-2023-928C-804D-DA530AC0A37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9620" y="3771929"/>
                <a:ext cx="4256732" cy="476221"/>
              </a:xfrm>
              <a:prstGeom prst="rect">
                <a:avLst/>
              </a:prstGeom>
              <a:blipFill rotWithShape="1">
                <a:blip r:embed="rId7"/>
                <a:stretch>
                  <a:fillRect l="-715" b="-512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0" name="TextBox 9">
                <a:extLst>
                  <a:ext uri="{FF2B5EF4-FFF2-40B4-BE49-F238E27FC236}">
                    <a16:creationId xmlns="" xmlns:a16="http://schemas.microsoft.com/office/drawing/2014/main" id="{B887A1C4-22A5-489D-5270-D5CDB8175CA6}"/>
                  </a:ext>
                </a:extLst>
              </p:cNvPr>
              <p:cNvSpPr txBox="1"/>
              <p:nvPr/>
            </p:nvSpPr>
            <p:spPr>
              <a:xfrm>
                <a:off x="4580318" y="4312595"/>
                <a:ext cx="3344482" cy="3413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192876" indent="-192876">
                  <a:buFont typeface="+mj-lt"/>
                  <a:buAutoNum type="alphaLcParenR" startAt="4"/>
                </a:pPr>
                <a:r>
                  <a:rPr lang="en-ID" sz="1600" dirty="0" smtClean="0"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ID" sz="1600" i="1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ID" sz="1600" i="1"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dPr>
                          <m:e>
                            <m:r>
                              <a:rPr lang="en-ID" sz="1600" b="0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2</m:t>
                            </m:r>
                            <m:sSup>
                              <m:sSupPr>
                                <m:ctrlPr>
                                  <a:rPr lang="en-ID" sz="1600" i="1">
                                    <a:latin typeface="Cambria Math"/>
                                    <a:cs typeface="Times New Roman" panose="020206030504050203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ID" sz="1600" b="0" i="1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𝑏</m:t>
                                </m:r>
                              </m:e>
                              <m:sup>
                                <m:r>
                                  <a:rPr lang="en-ID" sz="1600" b="0" i="1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3</m:t>
                                </m:r>
                              </m:sup>
                            </m:sSup>
                          </m:e>
                        </m:d>
                      </m:e>
                      <m:sup>
                        <m:r>
                          <a:rPr lang="en-ID" sz="1600" b="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5</m:t>
                        </m:r>
                      </m:sup>
                    </m:sSup>
                    <m:r>
                      <a:rPr lang="en-ID" sz="1600" b="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sSup>
                      <m:sSupPr>
                        <m:ctrlPr>
                          <a:rPr lang="en-ID" sz="1600" i="1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ID" sz="1600" b="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e>
                      <m:sup>
                        <m:r>
                          <a:rPr lang="en-ID" sz="1600" b="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</m:t>
                        </m:r>
                        <m:r>
                          <a:rPr lang="en-ID" sz="1600" b="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×5</m:t>
                        </m:r>
                      </m:sup>
                    </m:sSup>
                    <m:sSup>
                      <m:sSupPr>
                        <m:ctrlPr>
                          <a:rPr lang="en-ID" sz="1600" i="1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ID" sz="1600" b="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𝑏</m:t>
                        </m:r>
                      </m:e>
                      <m:sup>
                        <m:r>
                          <a:rPr lang="en-ID" sz="1600" b="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3</m:t>
                        </m:r>
                        <m:r>
                          <a:rPr lang="en-ID" sz="1600" b="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×5</m:t>
                        </m:r>
                      </m:sup>
                    </m:sSup>
                    <m:r>
                      <a:rPr lang="en-US" sz="1600" b="0" i="1" smtClean="0">
                        <a:latin typeface="Cambria Math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 </m:t>
                    </m:r>
                    <m:r>
                      <a:rPr lang="en-ID" sz="1600" b="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sSup>
                      <m:sSupPr>
                        <m:ctrlPr>
                          <a:rPr lang="en-ID" sz="1600" i="1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ID" sz="1600" b="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32</m:t>
                        </m:r>
                        <m:r>
                          <a:rPr lang="en-ID" sz="1600" b="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𝑏</m:t>
                        </m:r>
                      </m:e>
                      <m:sup>
                        <m:r>
                          <a:rPr lang="en-ID" sz="1600" b="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15</m:t>
                        </m:r>
                      </m:sup>
                    </m:sSup>
                  </m:oMath>
                </a14:m>
                <a:endParaRPr lang="en-ID" sz="1600" dirty="0"/>
              </a:p>
            </p:txBody>
          </p:sp>
        </mc:Choice>
        <mc:Fallback>
          <p:sp>
            <p:nvSpPr>
              <p:cNvPr id="10" name="TextBox 9">
                <a:extLst>
                  <a:ext uri="{FF2B5EF4-FFF2-40B4-BE49-F238E27FC236}">
                    <a16:creationId xmlns="" xmlns:a16="http://schemas.microsoft.com/office/drawing/2014/main" xmlns:a14="http://schemas.microsoft.com/office/drawing/2010/main" id="{B887A1C4-22A5-489D-5270-D5CDB8175CA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0318" y="4312595"/>
                <a:ext cx="3344482" cy="341376"/>
              </a:xfrm>
              <a:prstGeom prst="rect">
                <a:avLst/>
              </a:prstGeom>
              <a:blipFill rotWithShape="1">
                <a:blip r:embed="rId8"/>
                <a:stretch>
                  <a:fillRect l="-911" t="-3571" b="-2321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1" name="Picture 10"/>
          <p:cNvPicPr>
            <a:picLocks noChangeAspect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9400" y="103297"/>
            <a:ext cx="1752600" cy="15143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7972988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  <p:bldP spid="7" grpId="0"/>
      <p:bldP spid="8" grpId="0"/>
      <p:bldP spid="9" grpId="0"/>
      <p:bldP spid="1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="" xmlns:a16="http://schemas.microsoft.com/office/drawing/2014/main" id="{0DE04A3E-4FCF-6F2A-08FF-B5F215A15F73}"/>
                  </a:ext>
                </a:extLst>
              </p:cNvPr>
              <p:cNvSpPr txBox="1"/>
              <p:nvPr/>
            </p:nvSpPr>
            <p:spPr>
              <a:xfrm>
                <a:off x="257224" y="2703408"/>
                <a:ext cx="8277176" cy="1839478"/>
              </a:xfrm>
              <a:prstGeom prst="rect">
                <a:avLst/>
              </a:prstGeom>
              <a:noFill/>
              <a:ln w="28575">
                <a:solidFill>
                  <a:schemeClr val="accent2">
                    <a:lumMod val="60000"/>
                    <a:lumOff val="40000"/>
                  </a:schemeClr>
                </a:solidFill>
              </a:ln>
            </p:spPr>
            <p:txBody>
              <a:bodyPr wrap="square" rtlCol="0">
                <a:spAutoFit/>
              </a:bodyPr>
              <a:lstStyle/>
              <a:p>
                <a:pPr marL="192876" indent="-192876">
                  <a:buFont typeface="+mj-lt"/>
                  <a:buAutoNum type="alphaLcParenR"/>
                </a:pPr>
                <a:r>
                  <a:rPr lang="en-ID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Sederhanakan </a:t>
                </a:r>
                <a:r>
                  <a:rPr lang="en-ID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bentuk</a:t>
                </a:r>
                <a:r>
                  <a:rPr lang="en-ID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ID" i="1">
                            <a:latin typeface="Cambria Math"/>
                          </a:rPr>
                        </m:ctrlPr>
                      </m:sSupPr>
                      <m:e>
                        <m:r>
                          <a:rPr lang="en-ID" i="1">
                            <a:latin typeface="Cambria Math" panose="02040503050406030204" pitchFamily="18" charset="0"/>
                          </a:rPr>
                          <m:t>4</m:t>
                        </m:r>
                      </m:e>
                      <m:sup>
                        <m:f>
                          <m:fPr>
                            <m:ctrlPr>
                              <a:rPr lang="en-ID" i="1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US" b="0" i="1" smtClean="0">
                                <a:latin typeface="Cambria Math"/>
                              </a:rPr>
                              <m:t>3</m:t>
                            </m:r>
                          </m:num>
                          <m:den>
                            <m:r>
                              <a:rPr lang="en-US" b="0" i="1" smtClean="0">
                                <a:latin typeface="Cambria Math"/>
                              </a:rPr>
                              <m:t>2</m:t>
                            </m:r>
                          </m:den>
                        </m:f>
                      </m:sup>
                    </m:sSup>
                  </m:oMath>
                </a14:m>
                <a:endParaRPr lang="en-US" dirty="0" smtClean="0">
                  <a:latin typeface="Times New Roman" panose="02020603050405020304" pitchFamily="18" charset="0"/>
                </a:endParaRPr>
              </a:p>
              <a:p>
                <a:pPr marL="192876" indent="-192876">
                  <a:buFont typeface="+mj-lt"/>
                  <a:buAutoNum type="alphaLcParenR"/>
                </a:pPr>
                <a:r>
                  <a:rPr lang="en-ID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dirty="0" err="1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Sederhanakan</a:t>
                </a:r>
                <a:r>
                  <a:rPr lang="en-ID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dengan </a:t>
                </a:r>
                <a:r>
                  <a:rPr lang="en-ID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bilangan pokok 2</a:t>
                </a:r>
                <a:r>
                  <a:rPr lang="en-ID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</a:p>
              <a:p>
                <a:r>
                  <a:rPr lang="en-ID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Jawab</a:t>
                </a:r>
                <a:r>
                  <a:rPr lang="en-ID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:</a:t>
                </a:r>
                <a:endParaRPr lang="en-ID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342900" indent="-342900">
                  <a:buFont typeface="+mj-lt"/>
                  <a:buAutoNum type="alphaLcParenR"/>
                </a:pP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ID" i="1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en-ID" i="0">
                            <a:latin typeface="Cambria Math" panose="02040503050406030204" pitchFamily="18" charset="0"/>
                          </a:rPr>
                          <m:t>32</m:t>
                        </m:r>
                      </m:e>
                    </m:rad>
                    <m:r>
                      <a:rPr lang="en-ID" i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⟺</m:t>
                    </m:r>
                    <m:rad>
                      <m:radPr>
                        <m:degHide m:val="on"/>
                        <m:ctrlPr>
                          <a:rPr lang="en-ID" i="1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en-ID" i="0">
                            <a:latin typeface="Cambria Math" panose="02040503050406030204" pitchFamily="18" charset="0"/>
                          </a:rPr>
                          <m:t>32</m:t>
                        </m:r>
                      </m:e>
                    </m:rad>
                    <m:r>
                      <a:rPr lang="en-ID" i="0">
                        <a:latin typeface="Cambria Math" panose="02040503050406030204" pitchFamily="18" charset="0"/>
                      </a:rPr>
                      <m:t>= </m:t>
                    </m:r>
                    <m:sSup>
                      <m:sSupPr>
                        <m:ctrlPr>
                          <a:rPr lang="en-ID" i="1">
                            <a:latin typeface="Cambria Math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ID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ID" i="0">
                                <a:latin typeface="Cambria Math" panose="02040503050406030204" pitchFamily="18" charset="0"/>
                              </a:rPr>
                              <m:t>32</m:t>
                            </m:r>
                          </m:e>
                        </m:d>
                      </m:e>
                      <m:sup>
                        <m:f>
                          <m:fPr>
                            <m:ctrlPr>
                              <a:rPr lang="en-ID" i="1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ID" i="0">
                                <a:latin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a:rPr lang="en-ID" i="0">
                                <a:latin typeface="Cambria Math" panose="02040503050406030204" pitchFamily="18" charset="0"/>
                              </a:rPr>
                              <m:t>2</m:t>
                            </m:r>
                          </m:den>
                        </m:f>
                      </m:sup>
                    </m:sSup>
                    <m:r>
                      <a:rPr lang="en-ID" i="0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ID" i="1">
                            <a:latin typeface="Cambria Math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ID" i="1">
                                <a:latin typeface="Cambria Math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en-ID" i="1">
                                    <a:latin typeface="Cambria Math"/>
                                  </a:rPr>
                                </m:ctrlPr>
                              </m:sSupPr>
                              <m:e>
                                <m:r>
                                  <a:rPr lang="en-ID" i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e>
                              <m:sup>
                                <m:r>
                                  <a:rPr lang="en-ID" i="0">
                                    <a:latin typeface="Cambria Math" panose="02040503050406030204" pitchFamily="18" charset="0"/>
                                  </a:rPr>
                                  <m:t>5</m:t>
                                </m:r>
                              </m:sup>
                            </m:sSup>
                          </m:e>
                        </m:d>
                      </m:e>
                      <m:sup>
                        <m:f>
                          <m:fPr>
                            <m:ctrlPr>
                              <a:rPr lang="en-ID" i="1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ID" i="0">
                                <a:latin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a:rPr lang="en-ID" i="0">
                                <a:latin typeface="Cambria Math" panose="02040503050406030204" pitchFamily="18" charset="0"/>
                              </a:rPr>
                              <m:t>2</m:t>
                            </m:r>
                          </m:den>
                        </m:f>
                      </m:sup>
                    </m:sSup>
                    <m:r>
                      <a:rPr lang="en-ID" i="0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ID" i="1">
                            <a:latin typeface="Cambria Math"/>
                          </a:rPr>
                        </m:ctrlPr>
                      </m:sSupPr>
                      <m:e>
                        <m:r>
                          <a:rPr lang="en-ID" i="0">
                            <a:latin typeface="Cambria Math" panose="02040503050406030204" pitchFamily="18" charset="0"/>
                          </a:rPr>
                          <m:t>2</m:t>
                        </m:r>
                      </m:e>
                      <m:sup>
                        <m:f>
                          <m:fPr>
                            <m:ctrlPr>
                              <a:rPr lang="en-ID" i="1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ID" i="0">
                                <a:latin typeface="Cambria Math" panose="02040503050406030204" pitchFamily="18" charset="0"/>
                              </a:rPr>
                              <m:t>5</m:t>
                            </m:r>
                          </m:num>
                          <m:den>
                            <m:r>
                              <a:rPr lang="en-ID" i="0">
                                <a:latin typeface="Cambria Math" panose="02040503050406030204" pitchFamily="18" charset="0"/>
                              </a:rPr>
                              <m:t>2</m:t>
                            </m:r>
                          </m:den>
                        </m:f>
                      </m:sup>
                    </m:sSup>
                  </m:oMath>
                </a14:m>
                <a:endParaRPr lang="en-ID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342900" indent="-342900">
                  <a:buFont typeface="+mj-lt"/>
                  <a:buAutoNum type="alphaLcParenR"/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en-ID" i="1">
                            <a:latin typeface="Cambria Math"/>
                          </a:rPr>
                        </m:ctrlPr>
                      </m:sSupPr>
                      <m:e>
                        <m:r>
                          <a:rPr lang="en-ID" i="0">
                            <a:latin typeface="Cambria Math" panose="02040503050406030204" pitchFamily="18" charset="0"/>
                          </a:rPr>
                          <m:t>4</m:t>
                        </m:r>
                      </m:e>
                      <m:sup>
                        <m:f>
                          <m:fPr>
                            <m:ctrlPr>
                              <a:rPr lang="en-ID" i="1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ID" i="0">
                                <a:latin typeface="Cambria Math" panose="02040503050406030204" pitchFamily="18" charset="0"/>
                              </a:rPr>
                              <m:t>3</m:t>
                            </m:r>
                          </m:num>
                          <m:den>
                            <m:r>
                              <a:rPr lang="en-ID" i="0">
                                <a:latin typeface="Cambria Math" panose="02040503050406030204" pitchFamily="18" charset="0"/>
                              </a:rPr>
                              <m:t>2</m:t>
                            </m:r>
                          </m:den>
                        </m:f>
                      </m:sup>
                    </m:sSup>
                    <m:r>
                      <a:rPr lang="en-ID" i="0">
                        <a:latin typeface="Cambria Math" panose="02040503050406030204" pitchFamily="18" charset="0"/>
                      </a:rPr>
                      <m:t>= </m:t>
                    </m:r>
                    <m:sSup>
                      <m:sSupPr>
                        <m:ctrlPr>
                          <a:rPr lang="en-ID" i="1">
                            <a:latin typeface="Cambria Math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ID" i="1">
                                <a:latin typeface="Cambria Math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en-ID" i="1">
                                    <a:latin typeface="Cambria Math"/>
                                  </a:rPr>
                                </m:ctrlPr>
                              </m:sSupPr>
                              <m:e>
                                <m:r>
                                  <a:rPr lang="en-ID" i="0">
                                    <a:latin typeface="Cambria Math" panose="02040503050406030204" pitchFamily="18" charset="0"/>
                                  </a:rPr>
                                  <m:t>4</m:t>
                                </m:r>
                              </m:e>
                              <m:sup>
                                <m:f>
                                  <m:fPr>
                                    <m:ctrlPr>
                                      <a:rPr lang="en-ID" i="1">
                                        <a:latin typeface="Cambria Math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ID" i="0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num>
                                  <m:den>
                                    <m:r>
                                      <a:rPr lang="en-ID" i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den>
                                </m:f>
                              </m:sup>
                            </m:sSup>
                          </m:e>
                        </m:d>
                      </m:e>
                      <m:sup>
                        <m:r>
                          <a:rPr lang="en-ID" i="0"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p>
                    <m:r>
                      <a:rPr lang="en-ID" i="0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ID" i="1">
                            <a:latin typeface="Cambria Math"/>
                          </a:rPr>
                        </m:ctrlPr>
                      </m:sSupPr>
                      <m:e>
                        <m:r>
                          <a:rPr lang="en-ID" i="0">
                            <a:latin typeface="Cambria Math" panose="02040503050406030204" pitchFamily="18" charset="0"/>
                          </a:rPr>
                          <m:t>2</m:t>
                        </m:r>
                      </m:e>
                      <m:sup>
                        <m:r>
                          <a:rPr lang="en-ID" i="0"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p>
                    <m:r>
                      <a:rPr lang="en-ID" i="0">
                        <a:latin typeface="Cambria Math" panose="02040503050406030204" pitchFamily="18" charset="0"/>
                      </a:rPr>
                      <m:t>=8</m:t>
                    </m:r>
                  </m:oMath>
                </a14:m>
                <a:endParaRPr lang="en-ID" b="1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xmlns:a14="http://schemas.microsoft.com/office/drawing/2010/main" xmlns="" id="{0DE04A3E-4FCF-6F2A-08FF-B5F215A15F7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7224" y="2703408"/>
                <a:ext cx="8277176" cy="1839478"/>
              </a:xfrm>
              <a:prstGeom prst="rect">
                <a:avLst/>
              </a:prstGeom>
              <a:blipFill rotWithShape="1">
                <a:blip r:embed="rId2"/>
                <a:stretch>
                  <a:fillRect l="-440"/>
                </a:stretch>
              </a:blipFill>
              <a:ln w="28575">
                <a:solidFill>
                  <a:schemeClr val="accent2">
                    <a:lumMod val="60000"/>
                    <a:lumOff val="40000"/>
                  </a:schemeClr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0" name="Group 9"/>
          <p:cNvGrpSpPr/>
          <p:nvPr/>
        </p:nvGrpSpPr>
        <p:grpSpPr>
          <a:xfrm>
            <a:off x="0" y="132120"/>
            <a:ext cx="3810000" cy="456803"/>
            <a:chOff x="0" y="132120"/>
            <a:chExt cx="3810000" cy="456803"/>
          </a:xfrm>
        </p:grpSpPr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32120"/>
              <a:ext cx="3810000" cy="456803"/>
            </a:xfrm>
            <a:prstGeom prst="rect">
              <a:avLst/>
            </a:prstGeom>
          </p:spPr>
        </p:pic>
        <p:sp>
          <p:nvSpPr>
            <p:cNvPr id="12" name="TextBox 11">
              <a:extLst>
                <a:ext uri="{FF2B5EF4-FFF2-40B4-BE49-F238E27FC236}">
                  <a16:creationId xmlns="" xmlns:a16="http://schemas.microsoft.com/office/drawing/2014/main" id="{CB7F931D-D90E-1E13-2A09-7657B6BADC18}"/>
                </a:ext>
              </a:extLst>
            </p:cNvPr>
            <p:cNvSpPr txBox="1"/>
            <p:nvPr/>
          </p:nvSpPr>
          <p:spPr>
            <a:xfrm>
              <a:off x="838200" y="133350"/>
              <a:ext cx="2460153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D" sz="2200" b="1" dirty="0" smtClean="0">
                  <a:solidFill>
                    <a:schemeClr val="bg1"/>
                  </a:solidFill>
                </a:rPr>
                <a:t>1.2 </a:t>
              </a:r>
              <a:r>
                <a:rPr lang="en-ID" sz="2200" b="1" dirty="0" err="1">
                  <a:solidFill>
                    <a:schemeClr val="bg1"/>
                  </a:solidFill>
                </a:rPr>
                <a:t>Bentuk</a:t>
              </a:r>
              <a:r>
                <a:rPr lang="en-ID" sz="2200" b="1" dirty="0">
                  <a:solidFill>
                    <a:schemeClr val="bg1"/>
                  </a:solidFill>
                </a:rPr>
                <a:t> </a:t>
              </a:r>
              <a:r>
                <a:rPr lang="en-ID" sz="2200" b="1" dirty="0" err="1" smtClean="0">
                  <a:solidFill>
                    <a:schemeClr val="bg1"/>
                  </a:solidFill>
                </a:rPr>
                <a:t>Akar</a:t>
              </a:r>
              <a:endParaRPr lang="en-ID" sz="2200" b="1" dirty="0">
                <a:solidFill>
                  <a:schemeClr val="bg1"/>
                </a:solidFill>
              </a:endParaRP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Rectangle 12"/>
              <p:cNvSpPr/>
              <p:nvPr/>
            </p:nvSpPr>
            <p:spPr>
              <a:xfrm>
                <a:off x="-76200" y="898553"/>
                <a:ext cx="4572000" cy="758797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 marL="407184" indent="-192876" algn="just"/>
                <a:r>
                  <a:rPr lang="en-ID" b="1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Sifat</a:t>
                </a:r>
                <a:r>
                  <a:rPr lang="en-ID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5:</a:t>
                </a:r>
              </a:p>
              <a:p>
                <a:pPr marL="407184" indent="-192876" algn="just"/>
                <a14:m>
                  <m:oMath xmlns:m="http://schemas.openxmlformats.org/officeDocument/2006/math">
                    <m:sSup>
                      <m:sSupPr>
                        <m:ctrlPr>
                          <a:rPr lang="en-ID" i="1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ID" b="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𝑎</m:t>
                        </m:r>
                      </m:e>
                      <m:sup>
                        <m:f>
                          <m:fPr>
                            <m:ctrlPr>
                              <a:rPr lang="en-ID" i="1"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fPr>
                          <m:num>
                            <m:r>
                              <a:rPr lang="en-ID" b="0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a:rPr lang="en-ID" b="0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𝑛</m:t>
                            </m:r>
                          </m:den>
                        </m:f>
                      </m:sup>
                    </m:sSup>
                    <m:r>
                      <a:rPr lang="en-ID" b="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rad>
                      <m:radPr>
                        <m:ctrlPr>
                          <a:rPr lang="en-ID" i="1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radPr>
                      <m:deg>
                        <m:r>
                          <m:rPr>
                            <m:brk m:alnAt="7"/>
                          </m:rPr>
                          <a:rPr lang="en-ID" b="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𝑛</m:t>
                        </m:r>
                      </m:deg>
                      <m:e>
                        <m:r>
                          <a:rPr lang="en-ID" b="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𝑎</m:t>
                        </m:r>
                      </m:e>
                    </m:rad>
                    <m:r>
                      <a:rPr lang="en-ID" b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 </m:t>
                    </m:r>
                  </m:oMath>
                </a14:m>
                <a:r>
                  <a:rPr lang="en-ID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dan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ID" i="1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ID" b="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𝑎</m:t>
                        </m:r>
                      </m:e>
                      <m:sup>
                        <m:f>
                          <m:fPr>
                            <m:ctrlPr>
                              <a:rPr lang="en-ID" i="1"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fPr>
                          <m:num>
                            <m:r>
                              <a:rPr lang="en-ID" b="0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𝑚</m:t>
                            </m:r>
                          </m:num>
                          <m:den>
                            <m:r>
                              <a:rPr lang="en-ID" b="0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𝑛</m:t>
                            </m:r>
                          </m:den>
                        </m:f>
                      </m:sup>
                    </m:sSup>
                    <m:r>
                      <a:rPr lang="en-ID" b="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rad>
                      <m:radPr>
                        <m:ctrlPr>
                          <a:rPr lang="en-ID" i="1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radPr>
                      <m:deg>
                        <m:r>
                          <m:rPr>
                            <m:brk m:alnAt="7"/>
                          </m:rPr>
                          <a:rPr lang="en-ID" b="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𝑛</m:t>
                        </m:r>
                      </m:deg>
                      <m:e>
                        <m:sSup>
                          <m:sSupPr>
                            <m:ctrlPr>
                              <a:rPr lang="en-ID" i="1"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ID" b="0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𝑎</m:t>
                            </m:r>
                          </m:e>
                          <m:sup>
                            <m:r>
                              <a:rPr lang="en-ID" b="0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𝑚</m:t>
                            </m:r>
                          </m:sup>
                        </m:sSup>
                      </m:e>
                    </m:rad>
                  </m:oMath>
                </a14:m>
                <a:endParaRPr lang="en-ID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3" name="Rectangle 1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76200" y="898553"/>
                <a:ext cx="4572000" cy="758797"/>
              </a:xfrm>
              <a:prstGeom prst="rect">
                <a:avLst/>
              </a:prstGeom>
              <a:blipFill>
                <a:blip r:embed="rId5"/>
                <a:stretch>
                  <a:fillRect t="-4000" b="-104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Right Arrow 13"/>
          <p:cNvSpPr/>
          <p:nvPr/>
        </p:nvSpPr>
        <p:spPr>
          <a:xfrm>
            <a:off x="2835855" y="1391397"/>
            <a:ext cx="593145" cy="152400"/>
          </a:xfrm>
          <a:prstGeom prst="rightArrow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5" name="Rectangle 14"/>
              <p:cNvSpPr/>
              <p:nvPr/>
            </p:nvSpPr>
            <p:spPr>
              <a:xfrm>
                <a:off x="3581400" y="758165"/>
                <a:ext cx="5334000" cy="157126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ID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Kita </a:t>
                </a:r>
                <a:r>
                  <a:rPr lang="en-ID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ketahui</a:t>
                </a:r>
                <a:r>
                  <a:rPr lang="en-ID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bahwa</a:t>
                </a:r>
                <a:r>
                  <a:rPr lang="en-ID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ID" i="1">
                            <a:latin typeface="Cambria Math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ID" i="1">
                                <a:latin typeface="Cambria Math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en-ID" i="1">
                                    <a:latin typeface="Cambria Math"/>
                                  </a:rPr>
                                </m:ctrlPr>
                              </m:sSupPr>
                              <m:e>
                                <m:r>
                                  <a:rPr lang="en-ID" i="1">
                                    <a:latin typeface="Cambria Math" panose="02040503050406030204" pitchFamily="18" charset="0"/>
                                  </a:rPr>
                                  <m:t>16</m:t>
                                </m:r>
                              </m:e>
                              <m:sup>
                                <m:f>
                                  <m:fPr>
                                    <m:ctrlPr>
                                      <a:rPr lang="en-ID" i="1">
                                        <a:latin typeface="Cambria Math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ID" i="1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num>
                                  <m:den>
                                    <m:r>
                                      <a:rPr lang="en-ID" i="1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den>
                                </m:f>
                              </m:sup>
                            </m:sSup>
                          </m:e>
                        </m:d>
                      </m:e>
                      <m:sup>
                        <m:r>
                          <a:rPr lang="en-ID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ID" i="1">
                        <a:latin typeface="Cambria Math" panose="02040503050406030204" pitchFamily="18" charset="0"/>
                      </a:rPr>
                      <m:t>= </m:t>
                    </m:r>
                    <m:sSup>
                      <m:sSupPr>
                        <m:ctrlPr>
                          <a:rPr lang="en-ID" i="1">
                            <a:latin typeface="Cambria Math"/>
                          </a:rPr>
                        </m:ctrlPr>
                      </m:sSupPr>
                      <m:e>
                        <m:r>
                          <a:rPr lang="en-ID" i="1">
                            <a:latin typeface="Cambria Math" panose="02040503050406030204" pitchFamily="18" charset="0"/>
                          </a:rPr>
                          <m:t>16</m:t>
                        </m:r>
                      </m:e>
                      <m:sup>
                        <m:r>
                          <a:rPr lang="en-ID" i="1">
                            <a:latin typeface="Cambria Math" panose="02040503050406030204" pitchFamily="18" charset="0"/>
                          </a:rPr>
                          <m:t>1</m:t>
                        </m:r>
                      </m:sup>
                    </m:sSup>
                    <m:r>
                      <a:rPr lang="en-ID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ID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dengan</a:t>
                </a:r>
                <a:r>
                  <a:rPr lang="en-ID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menggunakan</a:t>
                </a:r>
                <a:r>
                  <a:rPr lang="en-ID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sifat</a:t>
                </a:r>
                <a:r>
                  <a:rPr lang="en-ID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ID" i="1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ID" i="1"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en-ID" i="1">
                                    <a:latin typeface="Cambria Math"/>
                                    <a:cs typeface="Times New Roman" panose="020206030504050203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ID" i="1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𝑎</m:t>
                                </m:r>
                              </m:e>
                              <m:sup>
                                <m:r>
                                  <a:rPr lang="en-ID" i="1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𝑛</m:t>
                                </m:r>
                              </m:sup>
                            </m:sSup>
                          </m:e>
                        </m:d>
                      </m:e>
                      <m:sup>
                        <m:r>
                          <a:rPr lang="en-ID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𝑚</m:t>
                        </m:r>
                      </m:sup>
                    </m:sSup>
                    <m:r>
                      <a:rPr lang="en-ID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sSup>
                      <m:sSupPr>
                        <m:ctrlPr>
                          <a:rPr lang="en-ID" i="1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ID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𝑎</m:t>
                        </m:r>
                      </m:e>
                      <m:sup>
                        <m:r>
                          <a:rPr lang="en-ID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𝑛𝑚</m:t>
                        </m:r>
                      </m:sup>
                    </m:sSup>
                  </m:oMath>
                </a14:m>
                <a:r>
                  <a:rPr lang="en-ID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 </a:t>
                </a:r>
                <a:r>
                  <a:rPr lang="pt-BR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Tarik akar pada kedua ruas, diperoleh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ID" i="1">
                            <a:latin typeface="Cambria Math"/>
                          </a:rPr>
                        </m:ctrlPr>
                      </m:sSupPr>
                      <m:e>
                        <m:r>
                          <a:rPr lang="en-ID" i="1">
                            <a:latin typeface="Cambria Math" panose="02040503050406030204" pitchFamily="18" charset="0"/>
                          </a:rPr>
                          <m:t>16</m:t>
                        </m:r>
                      </m:e>
                      <m:sup>
                        <m:f>
                          <m:fPr>
                            <m:ctrlPr>
                              <a:rPr lang="en-ID" i="1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ID" i="1">
                                <a:latin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a:rPr lang="en-ID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den>
                        </m:f>
                      </m:sup>
                    </m:sSup>
                    <m:r>
                      <a:rPr lang="en-ID" i="1">
                        <a:latin typeface="Cambria Math" panose="02040503050406030204" pitchFamily="18" charset="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ID" i="1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en-ID" i="1">
                            <a:latin typeface="Cambria Math" panose="02040503050406030204" pitchFamily="18" charset="0"/>
                          </a:rPr>
                          <m:t>16</m:t>
                        </m:r>
                      </m:e>
                    </m:rad>
                  </m:oMath>
                </a14:m>
                <a:r>
                  <a:rPr lang="en-ID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Hal ini sesuai dengan sifat 5 </a:t>
                </a:r>
                <a:r>
                  <a:rPr lang="en-ID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di atas</a:t>
                </a:r>
                <a:r>
                  <a:rPr lang="en-ID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 </a:t>
                </a:r>
                <a:r>
                  <a:rPr lang="en-ID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Pangkat</a:t>
                </a:r>
                <a:r>
                  <a:rPr lang="en-ID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ID" i="1">
                            <a:latin typeface="Cambria Math"/>
                          </a:rPr>
                        </m:ctrlPr>
                      </m:fPr>
                      <m:num>
                        <m:r>
                          <a:rPr lang="en-ID" i="1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ID" i="1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</m:oMath>
                </a14:m>
                <a:r>
                  <a:rPr lang="en-ID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berarti</a:t>
                </a:r>
                <a:r>
                  <a:rPr lang="en-ID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ID" i="1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en-ID" i="1">
                            <a:latin typeface="Cambria Math" panose="02040503050406030204" pitchFamily="18" charset="0"/>
                          </a:rPr>
                          <m:t> </m:t>
                        </m:r>
                      </m:e>
                    </m:rad>
                  </m:oMath>
                </a14:m>
                <a:r>
                  <a:rPr lang="en-ID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dari</a:t>
                </a:r>
                <a:r>
                  <a:rPr lang="en-ID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suatu</a:t>
                </a:r>
                <a:r>
                  <a:rPr lang="en-ID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bilangan</a:t>
                </a:r>
                <a:r>
                  <a:rPr lang="en-ID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</a:p>
            </p:txBody>
          </p:sp>
        </mc:Choice>
        <mc:Fallback>
          <p:sp>
            <p:nvSpPr>
              <p:cNvPr id="15" name="Rectangle 1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81400" y="758165"/>
                <a:ext cx="5334000" cy="1571264"/>
              </a:xfrm>
              <a:prstGeom prst="rect">
                <a:avLst/>
              </a:prstGeom>
              <a:blipFill rotWithShape="1">
                <a:blip r:embed="rId6"/>
                <a:stretch>
                  <a:fillRect l="-1029" r="-1829" b="-116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6" name="Group 15"/>
          <p:cNvGrpSpPr/>
          <p:nvPr/>
        </p:nvGrpSpPr>
        <p:grpSpPr>
          <a:xfrm>
            <a:off x="291514" y="2088868"/>
            <a:ext cx="1428605" cy="481122"/>
            <a:chOff x="400195" y="2319228"/>
            <a:chExt cx="1428605" cy="481122"/>
          </a:xfrm>
        </p:grpSpPr>
        <p:pic>
          <p:nvPicPr>
            <p:cNvPr id="17" name="Picture 16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0195" y="2319228"/>
              <a:ext cx="1428605" cy="481122"/>
            </a:xfrm>
            <a:prstGeom prst="rect">
              <a:avLst/>
            </a:prstGeom>
          </p:spPr>
        </p:pic>
        <p:sp>
          <p:nvSpPr>
            <p:cNvPr id="18" name="Rectangle 17"/>
            <p:cNvSpPr/>
            <p:nvPr/>
          </p:nvSpPr>
          <p:spPr>
            <a:xfrm>
              <a:off x="685800" y="2352473"/>
              <a:ext cx="876009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ID" b="1" dirty="0" err="1">
                  <a:solidFill>
                    <a:schemeClr val="bg1"/>
                  </a:solidFill>
                </a:rPr>
                <a:t>Contoh</a:t>
              </a:r>
              <a:endParaRPr lang="en-ID" b="1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74822196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3" grpId="0"/>
      <p:bldP spid="14" grpId="0" animBg="1"/>
      <p:bldP spid="1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4843" y="971551"/>
            <a:ext cx="8003357" cy="34290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="" xmlns:a16="http://schemas.microsoft.com/office/drawing/2014/main" id="{68B1B02D-BA57-E909-A1A5-8F2FD87332EB}"/>
                  </a:ext>
                </a:extLst>
              </p:cNvPr>
              <p:cNvSpPr txBox="1"/>
              <p:nvPr/>
            </p:nvSpPr>
            <p:spPr>
              <a:xfrm>
                <a:off x="454843" y="199550"/>
                <a:ext cx="7309095" cy="64940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just"/>
                <a14:m>
                  <m:oMath xmlns:m="http://schemas.openxmlformats.org/officeDocument/2006/math">
                    <m:rad>
                      <m:radPr>
                        <m:ctrlPr>
                          <a:rPr lang="en-ID" i="1">
                            <a:solidFill>
                              <a:srgbClr val="231F20"/>
                            </a:solidFill>
                            <a:latin typeface="Cambria Math"/>
                          </a:rPr>
                        </m:ctrlPr>
                      </m:radPr>
                      <m:deg>
                        <m:r>
                          <m:rPr>
                            <m:brk m:alnAt="7"/>
                          </m:rPr>
                          <a:rPr lang="en-ID" i="1">
                            <a:solidFill>
                              <a:srgbClr val="231F20"/>
                            </a:solidFill>
                            <a:latin typeface="Cambria Math" panose="02040503050406030204" pitchFamily="18" charset="0"/>
                          </a:rPr>
                          <m:t>𝑛</m:t>
                        </m:r>
                      </m:deg>
                      <m:e>
                        <m:r>
                          <a:rPr lang="en-ID" i="1">
                            <a:solidFill>
                              <a:srgbClr val="231F20"/>
                            </a:solidFill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</m:rad>
                    <m:r>
                      <a:rPr lang="en-ID" i="1">
                        <a:solidFill>
                          <a:srgbClr val="231F20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ID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mewakili</a:t>
                </a:r>
                <a:r>
                  <a:rPr lang="en-ID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suatu</a:t>
                </a:r>
                <a:r>
                  <a:rPr lang="en-ID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bilangan</a:t>
                </a:r>
                <a:r>
                  <a:rPr lang="en-ID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rasional</a:t>
                </a:r>
                <a:r>
                  <a:rPr lang="en-ID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jika</a:t>
                </a:r>
                <a:r>
                  <a:rPr lang="en-ID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dan </a:t>
                </a:r>
                <a:r>
                  <a:rPr lang="en-ID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hanya</a:t>
                </a:r>
                <a:r>
                  <a:rPr lang="en-ID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jika</a:t>
                </a:r>
                <a:r>
                  <a:rPr lang="en-ID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ID" i="1" dirty="0">
                        <a:solidFill>
                          <a:srgbClr val="231F20"/>
                        </a:solidFill>
                        <a:latin typeface="Cambria Math" panose="02040503050406030204" pitchFamily="18" charset="0"/>
                      </a:rPr>
                      <m:t>𝑎</m:t>
                    </m:r>
                  </m:oMath>
                </a14:m>
                <a:r>
                  <a:rPr lang="en-ID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adalah</a:t>
                </a:r>
                <a:r>
                  <a:rPr lang="en-ID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perkalian</a:t>
                </a:r>
                <a:r>
                  <a:rPr lang="en-ID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berulang</a:t>
                </a:r>
                <a:r>
                  <a:rPr lang="en-ID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sebanyak</a:t>
                </a:r>
                <a:r>
                  <a:rPr lang="en-ID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ID" i="1" dirty="0">
                        <a:solidFill>
                          <a:srgbClr val="231F20"/>
                        </a:solidFill>
                        <a:latin typeface="Cambria Math" panose="02040503050406030204" pitchFamily="18" charset="0"/>
                      </a:rPr>
                      <m:t>𝑛</m:t>
                    </m:r>
                  </m:oMath>
                </a14:m>
                <a:r>
                  <a:rPr lang="en-ID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faktor dari suatu </a:t>
                </a:r>
                <a:r>
                  <a:rPr lang="en-ID" dirty="0" smtClean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bilangan </a:t>
                </a:r>
                <a:r>
                  <a:rPr lang="en-ID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rasional lainnya.</a:t>
                </a:r>
                <a:endParaRPr lang="en-ID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xmlns:a14="http://schemas.microsoft.com/office/drawing/2010/main" xmlns="" id="{68B1B02D-BA57-E909-A1A5-8F2FD87332E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4843" y="199550"/>
                <a:ext cx="7309095" cy="649409"/>
              </a:xfrm>
              <a:prstGeom prst="rect">
                <a:avLst/>
              </a:prstGeom>
              <a:blipFill rotWithShape="1">
                <a:blip r:embed="rId3"/>
                <a:stretch>
                  <a:fillRect l="-751" t="-3774" r="-667" b="-1509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" name="Rectangle 1"/>
              <p:cNvSpPr/>
              <p:nvPr/>
            </p:nvSpPr>
            <p:spPr>
              <a:xfrm>
                <a:off x="609600" y="1352550"/>
                <a:ext cx="7696200" cy="284353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225029" indent="-225029">
                  <a:buFont typeface="+mj-lt"/>
                  <a:buAutoNum type="romanLcPeriod"/>
                </a:pPr>
                <a:r>
                  <a:rPr lang="en-ID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ID" i="1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en-ID" i="1">
                            <a:latin typeface="Cambria Math" panose="02040503050406030204" pitchFamily="18" charset="0"/>
                          </a:rPr>
                          <m:t>4</m:t>
                        </m:r>
                      </m:e>
                    </m:rad>
                    <m:r>
                      <a:rPr lang="en-ID" i="1">
                        <a:latin typeface="Cambria Math" panose="02040503050406030204" pitchFamily="18" charset="0"/>
                      </a:rPr>
                      <m:t>=2</m:t>
                    </m:r>
                    <m:r>
                      <a:rPr lang="en-ID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→2×2=4</m:t>
                    </m:r>
                  </m:oMath>
                </a14:m>
                <a:endParaRPr lang="en-ID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225029" indent="-225029">
                  <a:buFont typeface="+mj-lt"/>
                  <a:buAutoNum type="romanLcPeriod"/>
                </a:pPr>
                <a:r>
                  <a:rPr lang="en-ID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ID" i="1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en-ID" i="1">
                            <a:latin typeface="Cambria Math" panose="02040503050406030204" pitchFamily="18" charset="0"/>
                          </a:rPr>
                          <m:t>9</m:t>
                        </m:r>
                      </m:e>
                    </m:rad>
                    <m:r>
                      <a:rPr lang="en-ID" i="1">
                        <a:latin typeface="Cambria Math" panose="02040503050406030204" pitchFamily="18" charset="0"/>
                      </a:rPr>
                      <m:t>=3</m:t>
                    </m:r>
                    <m:r>
                      <a:rPr lang="en-ID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→3×3=9</m:t>
                    </m:r>
                  </m:oMath>
                </a14:m>
                <a:endParaRPr lang="en-ID" dirty="0">
                  <a:latin typeface="Times New Roman" panose="02020603050405020304" pitchFamily="18" charset="0"/>
                  <a:ea typeface="Cambria Math" panose="02040503050406030204" pitchFamily="18" charset="0"/>
                  <a:cs typeface="Times New Roman" panose="02020603050405020304" pitchFamily="18" charset="0"/>
                </a:endParaRPr>
              </a:p>
              <a:p>
                <a:pPr marL="225029" indent="-225029">
                  <a:buFont typeface="+mj-lt"/>
                  <a:buAutoNum type="romanLcPeriod"/>
                </a:pPr>
                <a:r>
                  <a:rPr lang="en-ID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ad>
                      <m:radPr>
                        <m:ctrlPr>
                          <a:rPr lang="en-ID" i="1">
                            <a:latin typeface="Cambria Math"/>
                          </a:rPr>
                        </m:ctrlPr>
                      </m:radPr>
                      <m:deg>
                        <m:r>
                          <m:rPr>
                            <m:brk m:alnAt="7"/>
                          </m:rPr>
                          <a:rPr lang="en-ID" i="1">
                            <a:latin typeface="Cambria Math" panose="02040503050406030204" pitchFamily="18" charset="0"/>
                          </a:rPr>
                          <m:t>3</m:t>
                        </m:r>
                      </m:deg>
                      <m:e>
                        <m:r>
                          <a:rPr lang="en-ID" i="1">
                            <a:latin typeface="Cambria Math" panose="02040503050406030204" pitchFamily="18" charset="0"/>
                          </a:rPr>
                          <m:t>27</m:t>
                        </m:r>
                      </m:e>
                    </m:rad>
                    <m:r>
                      <a:rPr lang="en-ID" i="1">
                        <a:latin typeface="Cambria Math" panose="02040503050406030204" pitchFamily="18" charset="0"/>
                      </a:rPr>
                      <m:t>=3</m:t>
                    </m:r>
                    <m:r>
                      <a:rPr lang="en-ID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→3×3×3=27</m:t>
                    </m:r>
                  </m:oMath>
                </a14:m>
                <a:endParaRPr lang="en-ID" dirty="0">
                  <a:latin typeface="Times New Roman" panose="02020603050405020304" pitchFamily="18" charset="0"/>
                  <a:ea typeface="Cambria Math" panose="02040503050406030204" pitchFamily="18" charset="0"/>
                  <a:cs typeface="Times New Roman" panose="02020603050405020304" pitchFamily="18" charset="0"/>
                </a:endParaRPr>
              </a:p>
              <a:p>
                <a:pPr marL="225029" indent="-225029">
                  <a:buFont typeface="+mj-lt"/>
                  <a:buAutoNum type="romanLcPeriod"/>
                </a:pPr>
                <a:r>
                  <a:rPr lang="en-ID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ad>
                      <m:radPr>
                        <m:ctrlPr>
                          <a:rPr lang="en-ID" i="1">
                            <a:latin typeface="Cambria Math"/>
                          </a:rPr>
                        </m:ctrlPr>
                      </m:radPr>
                      <m:deg>
                        <m:r>
                          <a:rPr lang="en-US" b="0" i="1" smtClean="0">
                            <a:latin typeface="Cambria Math"/>
                          </a:rPr>
                          <m:t>5</m:t>
                        </m:r>
                      </m:deg>
                      <m:e>
                        <m:r>
                          <a:rPr lang="en-ID" i="1">
                            <a:latin typeface="Cambria Math" panose="02040503050406030204" pitchFamily="18" charset="0"/>
                          </a:rPr>
                          <m:t>−32</m:t>
                        </m:r>
                      </m:e>
                    </m:rad>
                    <m:r>
                      <a:rPr lang="en-ID" i="1">
                        <a:latin typeface="Cambria Math" panose="02040503050406030204" pitchFamily="18" charset="0"/>
                      </a:rPr>
                      <m:t>=−2</m:t>
                    </m:r>
                    <m:r>
                      <a:rPr lang="en-ID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d>
                      <m:dPr>
                        <m:ctrlPr>
                          <a:rPr lang="en-ID" i="1">
                            <a:latin typeface="Cambria Math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ID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−2</m:t>
                        </m:r>
                      </m:e>
                    </m:d>
                    <m:r>
                      <a:rPr lang="en-ID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  <m:d>
                      <m:dPr>
                        <m:ctrlPr>
                          <a:rPr lang="en-ID" i="1">
                            <a:latin typeface="Cambria Math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ID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−2</m:t>
                        </m:r>
                      </m:e>
                    </m:d>
                    <m:r>
                      <a:rPr lang="en-ID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  <m:d>
                      <m:dPr>
                        <m:ctrlPr>
                          <a:rPr lang="en-ID" i="1">
                            <a:latin typeface="Cambria Math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ID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−2</m:t>
                        </m:r>
                      </m:e>
                    </m:d>
                    <m:r>
                      <a:rPr lang="en-ID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  <m:d>
                      <m:dPr>
                        <m:ctrlPr>
                          <a:rPr lang="en-ID" i="1">
                            <a:latin typeface="Cambria Math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ID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−2</m:t>
                        </m:r>
                      </m:e>
                    </m:d>
                    <m:r>
                      <a:rPr lang="en-ID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  <m:d>
                      <m:dPr>
                        <m:ctrlPr>
                          <a:rPr lang="en-ID" i="1">
                            <a:latin typeface="Cambria Math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ID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−2</m:t>
                        </m:r>
                      </m:e>
                    </m:d>
                    <m:r>
                      <a:rPr lang="en-ID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=−32</m:t>
                    </m:r>
                  </m:oMath>
                </a14:m>
                <a:endParaRPr lang="en-ID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225029" indent="-225029">
                  <a:buFont typeface="+mj-lt"/>
                  <a:buAutoNum type="romanLcPeriod"/>
                </a:pPr>
                <a:r>
                  <a:rPr lang="en-ID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ID" i="1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en-ID" i="1">
                            <a:latin typeface="Cambria Math" panose="02040503050406030204" pitchFamily="18" charset="0"/>
                          </a:rPr>
                          <m:t>5</m:t>
                        </m:r>
                      </m:e>
                    </m:rad>
                    <m:r>
                      <a:rPr lang="en-ID" i="1">
                        <a:latin typeface="Cambria Math" panose="02040503050406030204" pitchFamily="18" charset="0"/>
                      </a:rPr>
                      <m:t>, </m:t>
                    </m:r>
                    <m:rad>
                      <m:radPr>
                        <m:ctrlPr>
                          <a:rPr lang="en-ID" i="1">
                            <a:latin typeface="Cambria Math"/>
                          </a:rPr>
                        </m:ctrlPr>
                      </m:radPr>
                      <m:deg>
                        <m:r>
                          <m:rPr>
                            <m:brk m:alnAt="7"/>
                          </m:rPr>
                          <a:rPr lang="en-ID" i="1">
                            <a:latin typeface="Cambria Math" panose="02040503050406030204" pitchFamily="18" charset="0"/>
                          </a:rPr>
                          <m:t>3</m:t>
                        </m:r>
                      </m:deg>
                      <m:e>
                        <m:r>
                          <a:rPr lang="en-ID" i="1">
                            <a:latin typeface="Cambria Math" panose="02040503050406030204" pitchFamily="18" charset="0"/>
                          </a:rPr>
                          <m:t>8</m:t>
                        </m:r>
                      </m:e>
                    </m:rad>
                    <m:r>
                      <a:rPr lang="en-ID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ID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bilangan</a:t>
                </a:r>
                <a:r>
                  <a:rPr lang="en-ID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irasional</a:t>
                </a:r>
                <a:r>
                  <a:rPr lang="en-ID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  <a:r>
                  <a:rPr lang="en-ID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karen</a:t>
                </a:r>
                <a:r>
                  <a:rPr lang="en-ID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bilangan-bilangan</a:t>
                </a:r>
                <a:r>
                  <a:rPr lang="en-ID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tersebut</a:t>
                </a:r>
                <a:r>
                  <a:rPr lang="en-ID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tidak</a:t>
                </a:r>
                <a:r>
                  <a:rPr lang="en-ID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dapt</a:t>
                </a:r>
                <a:r>
                  <a:rPr lang="en-ID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dinyatakan</a:t>
                </a:r>
                <a:r>
                  <a:rPr lang="en-ID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dalam</a:t>
                </a:r>
                <a:r>
                  <a:rPr lang="en-ID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bentuk</a:t>
                </a:r>
                <a:r>
                  <a:rPr lang="en-ID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ID" i="1">
                            <a:latin typeface="Cambria Math"/>
                          </a:rPr>
                        </m:ctrlPr>
                      </m:fPr>
                      <m:num>
                        <m:r>
                          <a:rPr lang="en-ID" i="1">
                            <a:latin typeface="Cambria Math" panose="02040503050406030204" pitchFamily="18" charset="0"/>
                          </a:rPr>
                          <m:t>𝑝</m:t>
                        </m:r>
                      </m:num>
                      <m:den>
                        <m:r>
                          <a:rPr lang="en-ID" i="1">
                            <a:latin typeface="Cambria Math" panose="02040503050406030204" pitchFamily="18" charset="0"/>
                          </a:rPr>
                          <m:t>𝑞</m:t>
                        </m:r>
                      </m:den>
                    </m:f>
                    <m:r>
                      <a:rPr lang="en-ID" i="1">
                        <a:latin typeface="Cambria Math" panose="02040503050406030204" pitchFamily="18" charset="0"/>
                      </a:rPr>
                      <m:t>.</m:t>
                    </m:r>
                  </m:oMath>
                </a14:m>
                <a:r>
                  <a:rPr lang="en-ID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Bilangan-bilangan irasional tersebut disebut BENTUK </a:t>
                </a:r>
                <a:r>
                  <a:rPr lang="en-ID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AKAR</a:t>
                </a:r>
                <a:endParaRPr lang="en-ID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550863" indent="-285750">
                  <a:buFont typeface="Wingdings" panose="05000000000000000000" pitchFamily="2" charset="2"/>
                  <a:buChar char="Ø"/>
                </a:pPr>
                <a:r>
                  <a:rPr lang="sv-SE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Bentuk akar merupakan bilangan irasional sehingga tidak </a:t>
                </a:r>
                <a:r>
                  <a:rPr lang="en-ID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dapat</a:t>
                </a:r>
                <a:r>
                  <a:rPr lang="en-ID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dinyatakan</a:t>
                </a:r>
                <a:r>
                  <a:rPr lang="en-ID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sebagai</a:t>
                </a:r>
                <a:r>
                  <a:rPr lang="en-ID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perbandingan</a:t>
                </a:r>
                <a:r>
                  <a:rPr lang="en-ID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dua</a:t>
                </a:r>
                <a:r>
                  <a:rPr lang="en-ID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bilangan</a:t>
                </a:r>
                <a:r>
                  <a:rPr lang="en-ID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bulat</a:t>
                </a:r>
                <a:r>
                  <a:rPr lang="en-ID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  <a:r>
                  <a:rPr lang="en-ID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</a:p>
            </p:txBody>
          </p:sp>
        </mc:Choice>
        <mc:Fallback xmlns="">
          <p:sp>
            <p:nvSpPr>
              <p:cNvPr id="2" name="Rectangle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9600" y="1352550"/>
                <a:ext cx="7696200" cy="2843535"/>
              </a:xfrm>
              <a:prstGeom prst="rect">
                <a:avLst/>
              </a:prstGeom>
              <a:blipFill rotWithShape="1">
                <a:blip r:embed="rId4"/>
                <a:stretch>
                  <a:fillRect l="-475" b="-257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841924309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228600" y="0"/>
            <a:ext cx="2438400" cy="666750"/>
            <a:chOff x="228600" y="0"/>
            <a:chExt cx="2438400" cy="666750"/>
          </a:xfrm>
        </p:grpSpPr>
        <p:sp>
          <p:nvSpPr>
            <p:cNvPr id="2" name="Round Same Side Corner Rectangle 1"/>
            <p:cNvSpPr/>
            <p:nvPr/>
          </p:nvSpPr>
          <p:spPr>
            <a:xfrm flipV="1">
              <a:off x="228600" y="0"/>
              <a:ext cx="2438400" cy="666750"/>
            </a:xfrm>
            <a:prstGeom prst="round2SameRect">
              <a:avLst/>
            </a:prstGeom>
          </p:spPr>
          <p:style>
            <a:lnRef idx="3">
              <a:schemeClr val="lt1"/>
            </a:lnRef>
            <a:fillRef idx="1">
              <a:schemeClr val="accent5"/>
            </a:fillRef>
            <a:effectRef idx="1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TextBox 4">
              <a:extLst>
                <a:ext uri="{FF2B5EF4-FFF2-40B4-BE49-F238E27FC236}">
                  <a16:creationId xmlns="" xmlns:a16="http://schemas.microsoft.com/office/drawing/2014/main" id="{8537D7EC-A424-743F-48BB-675147BCC716}"/>
                </a:ext>
              </a:extLst>
            </p:cNvPr>
            <p:cNvSpPr txBox="1"/>
            <p:nvPr/>
          </p:nvSpPr>
          <p:spPr>
            <a:xfrm>
              <a:off x="445482" y="224057"/>
              <a:ext cx="2021305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D" sz="2000" b="1" dirty="0" err="1">
                  <a:solidFill>
                    <a:schemeClr val="bg1"/>
                  </a:solidFill>
                </a:rPr>
                <a:t>Pangkat</a:t>
              </a:r>
              <a:r>
                <a:rPr lang="en-ID" sz="2000" b="1" dirty="0">
                  <a:solidFill>
                    <a:schemeClr val="bg1"/>
                  </a:solidFill>
                </a:rPr>
                <a:t> </a:t>
              </a:r>
              <a:r>
                <a:rPr lang="en-ID" sz="2000" b="1" dirty="0" err="1">
                  <a:solidFill>
                    <a:schemeClr val="bg1"/>
                  </a:solidFill>
                </a:rPr>
                <a:t>Rasional</a:t>
              </a:r>
              <a:endParaRPr lang="en-ID" sz="2000" b="1" dirty="0">
                <a:solidFill>
                  <a:schemeClr val="bg1"/>
                </a:solidFill>
              </a:endParaRP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="" xmlns:a16="http://schemas.microsoft.com/office/drawing/2014/main" id="{C448E85D-64B7-3641-84BA-AE672BEC79A1}"/>
                  </a:ext>
                </a:extLst>
              </p:cNvPr>
              <p:cNvSpPr txBox="1"/>
              <p:nvPr/>
            </p:nvSpPr>
            <p:spPr>
              <a:xfrm>
                <a:off x="445482" y="808682"/>
                <a:ext cx="4964718" cy="63267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ID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Untuk </a:t>
                </a:r>
                <a:r>
                  <a:rPr lang="en-ID" sz="1600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setiap</a:t>
                </a:r>
                <a:r>
                  <a:rPr lang="en-ID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bilangan</a:t>
                </a:r>
                <a:r>
                  <a:rPr lang="en-ID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real </a:t>
                </a:r>
                <a14:m>
                  <m:oMath xmlns:m="http://schemas.openxmlformats.org/officeDocument/2006/math">
                    <m:r>
                      <a:rPr lang="en-ID" sz="1600" i="1" dirty="0" smtClean="0">
                        <a:solidFill>
                          <a:srgbClr val="231F2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𝑎</m:t>
                    </m:r>
                  </m:oMath>
                </a14:m>
                <a:r>
                  <a:rPr lang="en-ID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dan </a:t>
                </a:r>
                <a14:m>
                  <m:oMath xmlns:m="http://schemas.openxmlformats.org/officeDocument/2006/math">
                    <m:r>
                      <a:rPr lang="en-ID" sz="1600" i="1" dirty="0" smtClean="0">
                        <a:solidFill>
                          <a:srgbClr val="231F2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𝑏</m:t>
                    </m:r>
                  </m:oMath>
                </a14:m>
                <a:r>
                  <a:rPr lang="en-ID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dan </a:t>
                </a:r>
                <a:r>
                  <a:rPr lang="en-ID" sz="1600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bilangan</a:t>
                </a:r>
                <a:r>
                  <a:rPr lang="en-ID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bulat</a:t>
                </a:r>
                <a:r>
                  <a:rPr lang="en-ID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ID" sz="1600" i="1" dirty="0" smtClean="0">
                        <a:solidFill>
                          <a:srgbClr val="231F2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𝑚</m:t>
                    </m:r>
                  </m:oMath>
                </a14:m>
                <a:r>
                  <a:rPr lang="en-ID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dan </a:t>
                </a:r>
                <a14:m>
                  <m:oMath xmlns:m="http://schemas.openxmlformats.org/officeDocument/2006/math">
                    <m:r>
                      <a:rPr lang="en-ID" sz="1600" i="1" dirty="0" smtClean="0">
                        <a:solidFill>
                          <a:srgbClr val="231F2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𝑛</m:t>
                    </m:r>
                  </m:oMath>
                </a14:m>
                <a:r>
                  <a:rPr lang="en-ID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sedemikian</a:t>
                </a:r>
                <a:r>
                  <a:rPr lang="en-ID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sehingga</a:t>
                </a:r>
                <a:r>
                  <a:rPr lang="en-ID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ad>
                      <m:radPr>
                        <m:ctrlPr>
                          <a:rPr lang="en-ID" sz="1600" i="1" smtClean="0">
                            <a:solidFill>
                              <a:srgbClr val="231F20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radPr>
                      <m:deg>
                        <m:r>
                          <m:rPr>
                            <m:brk m:alnAt="7"/>
                          </m:rPr>
                          <a:rPr lang="en-ID" sz="1600" b="0" i="1" smtClean="0">
                            <a:solidFill>
                              <a:srgbClr val="231F2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𝑛</m:t>
                        </m:r>
                      </m:deg>
                      <m:e>
                        <m:r>
                          <a:rPr lang="en-ID" sz="1600" b="0" i="1" smtClean="0">
                            <a:solidFill>
                              <a:srgbClr val="231F2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𝑎</m:t>
                        </m:r>
                      </m:e>
                    </m:rad>
                  </m:oMath>
                </a14:m>
                <a:r>
                  <a:rPr lang="en-ID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dan </a:t>
                </a:r>
                <a14:m>
                  <m:oMath xmlns:m="http://schemas.openxmlformats.org/officeDocument/2006/math">
                    <m:rad>
                      <m:radPr>
                        <m:ctrlPr>
                          <a:rPr lang="en-ID" sz="1600" i="1" smtClean="0">
                            <a:solidFill>
                              <a:srgbClr val="231F20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radPr>
                      <m:deg>
                        <m:r>
                          <m:rPr>
                            <m:brk m:alnAt="7"/>
                          </m:rPr>
                          <a:rPr lang="en-ID" sz="1600" b="0" i="1" smtClean="0">
                            <a:solidFill>
                              <a:srgbClr val="231F2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𝑛</m:t>
                        </m:r>
                      </m:deg>
                      <m:e>
                        <m:r>
                          <a:rPr lang="en-ID" sz="1600" b="0" i="1" smtClean="0">
                            <a:solidFill>
                              <a:srgbClr val="231F2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𝑏</m:t>
                        </m:r>
                      </m:e>
                    </m:rad>
                  </m:oMath>
                </a14:m>
                <a:r>
                  <a:rPr lang="en-ID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adalah</a:t>
                </a:r>
                <a:r>
                  <a:rPr lang="en-ID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real </a:t>
                </a:r>
                <a:r>
                  <a:rPr lang="en-ID" sz="1600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maka</a:t>
                </a:r>
                <a:r>
                  <a:rPr lang="en-ID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:</a:t>
                </a:r>
                <a:endParaRPr lang="en-ID" sz="1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C448E85D-64B7-3641-84BA-AE672BEC79A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5482" y="808682"/>
                <a:ext cx="4964718" cy="632674"/>
              </a:xfrm>
              <a:prstGeom prst="rect">
                <a:avLst/>
              </a:prstGeom>
              <a:blipFill>
                <a:blip r:embed="rId2"/>
                <a:stretch>
                  <a:fillRect l="-613" t="-2913" b="-873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Rectangle: Rounded Corners 7">
                <a:extLst>
                  <a:ext uri="{FF2B5EF4-FFF2-40B4-BE49-F238E27FC236}">
                    <a16:creationId xmlns="" xmlns:a16="http://schemas.microsoft.com/office/drawing/2014/main" id="{611535F9-31BD-5568-E46B-F6CA5E28BEF1}"/>
                  </a:ext>
                </a:extLst>
              </p:cNvPr>
              <p:cNvSpPr/>
              <p:nvPr/>
            </p:nvSpPr>
            <p:spPr>
              <a:xfrm>
                <a:off x="5617879" y="895350"/>
                <a:ext cx="3276600" cy="2245243"/>
              </a:xfrm>
              <a:prstGeom prst="round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solidFill>
                  <a:schemeClr val="bg1"/>
                </a:solidFill>
              </a:ln>
              <a:effectLst>
                <a:glow rad="101600">
                  <a:schemeClr val="accent3">
                    <a:satMod val="175000"/>
                    <a:alpha val="40000"/>
                  </a:schemeClr>
                </a:glo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/>
                <a:r>
                  <a:rPr lang="en-ID" sz="1600" b="1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Sifat:</a:t>
                </a:r>
              </a:p>
              <a:p>
                <a:pPr marL="342900" indent="-342900" algn="just">
                  <a:buFont typeface="+mj-lt"/>
                  <a:buAutoNum type="arabicPeriod"/>
                </a:pPr>
                <a:r>
                  <a:rPr lang="en-ID" sz="16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ID" sz="1600" i="1" smtClean="0">
                            <a:solidFill>
                              <a:schemeClr val="tx1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ID" sz="1600" i="1" smtClean="0">
                                <a:solidFill>
                                  <a:schemeClr val="tx1"/>
                                </a:solidFill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dPr>
                          <m:e>
                            <m:rad>
                              <m:radPr>
                                <m:ctrlPr>
                                  <a:rPr lang="en-ID" sz="1600" i="1">
                                    <a:solidFill>
                                      <a:srgbClr val="231F20"/>
                                    </a:solidFill>
                                    <a:latin typeface="Cambria Math"/>
                                    <a:cs typeface="Times New Roman" panose="02020603050405020304" pitchFamily="18" charset="0"/>
                                  </a:rPr>
                                </m:ctrlPr>
                              </m:radPr>
                              <m:deg>
                                <m:r>
                                  <m:rPr>
                                    <m:brk m:alnAt="7"/>
                                  </m:rPr>
                                  <a:rPr lang="en-ID" sz="1600" b="0" i="1" smtClean="0">
                                    <a:solidFill>
                                      <a:srgbClr val="231F20"/>
                                    </a:solidFill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𝑛</m:t>
                                </m:r>
                              </m:deg>
                              <m:e>
                                <m:r>
                                  <a:rPr lang="en-ID" sz="1600" b="0" i="1" smtClean="0">
                                    <a:solidFill>
                                      <a:srgbClr val="231F20"/>
                                    </a:solidFill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𝑎</m:t>
                                </m:r>
                              </m:e>
                            </m:rad>
                          </m:e>
                        </m:d>
                      </m:e>
                      <m:sup>
                        <m:r>
                          <a:rPr lang="en-ID" sz="1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𝑛</m:t>
                        </m:r>
                      </m:sup>
                    </m:sSup>
                    <m:r>
                      <a:rPr lang="en-ID" sz="16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d>
                      <m:dPr>
                        <m:begChr m:val="{"/>
                        <m:endChr m:val=""/>
                        <m:ctrlPr>
                          <a:rPr lang="en-ID" sz="1600" i="1" smtClean="0">
                            <a:solidFill>
                              <a:schemeClr val="tx1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ID" sz="1600" i="1" smtClean="0">
                                <a:solidFill>
                                  <a:schemeClr val="tx1"/>
                                </a:solidFill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eqArrPr>
                          <m:e>
                            <m:d>
                              <m:dPr>
                                <m:begChr m:val="|"/>
                                <m:endChr m:val="|"/>
                                <m:ctrlPr>
                                  <a:rPr lang="en-ID" sz="1600" i="1" smtClean="0">
                                    <a:solidFill>
                                      <a:schemeClr val="tx1"/>
                                    </a:solidFill>
                                    <a:latin typeface="Cambria Math"/>
                                    <a:cs typeface="Times New Roman" panose="020206030504050203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ID" sz="16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𝑎</m:t>
                                </m:r>
                              </m:e>
                            </m:d>
                            <m:r>
                              <a:rPr lang="en-ID" sz="16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,  </m:t>
                            </m:r>
                            <m:r>
                              <m:rPr>
                                <m:sty m:val="p"/>
                              </m:rPr>
                              <a:rPr lang="en-ID" sz="1600" b="0" i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jika</m:t>
                            </m:r>
                            <m:r>
                              <a:rPr lang="en-ID" sz="1600" b="0" i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 </m:t>
                            </m:r>
                            <m:r>
                              <a:rPr lang="en-ID" sz="16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𝑛</m:t>
                            </m:r>
                            <m:r>
                              <a:rPr lang="en-ID" sz="1600" b="0" i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 </m:t>
                            </m:r>
                            <m:r>
                              <m:rPr>
                                <m:sty m:val="p"/>
                              </m:rPr>
                              <a:rPr lang="en-ID" sz="1600" b="0" i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genap</m:t>
                            </m:r>
                          </m:e>
                          <m:e>
                            <m:r>
                              <a:rPr lang="en-ID" sz="16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𝑎</m:t>
                            </m:r>
                            <m:r>
                              <a:rPr lang="en-ID" sz="16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,  </m:t>
                            </m:r>
                            <m:r>
                              <m:rPr>
                                <m:sty m:val="p"/>
                              </m:rPr>
                              <a:rPr lang="en-ID" sz="1600" b="0" i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jika</m:t>
                            </m:r>
                            <m:r>
                              <a:rPr lang="en-ID" sz="1600" b="0" i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 </m:t>
                            </m:r>
                            <m:r>
                              <a:rPr lang="en-ID" sz="16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𝑛</m:t>
                            </m:r>
                            <m:r>
                              <a:rPr lang="en-ID" sz="1600" b="0" i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 </m:t>
                            </m:r>
                            <m:r>
                              <m:rPr>
                                <m:sty m:val="p"/>
                              </m:rPr>
                              <a:rPr lang="en-ID" sz="1600" b="0" i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ganjil</m:t>
                            </m:r>
                          </m:e>
                        </m:eqArr>
                      </m:e>
                    </m:d>
                  </m:oMath>
                </a14:m>
                <a:endParaRPr lang="en-ID" sz="16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342900" indent="-342900" algn="just">
                  <a:buFont typeface="+mj-lt"/>
                  <a:buAutoNum type="arabicPeriod"/>
                </a:pPr>
                <a:r>
                  <a:rPr lang="en-ID" sz="16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ad>
                      <m:radPr>
                        <m:ctrlPr>
                          <a:rPr lang="en-ID" sz="1600" i="1" smtClean="0">
                            <a:solidFill>
                              <a:srgbClr val="231F20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radPr>
                      <m:deg>
                        <m:r>
                          <m:rPr>
                            <m:brk m:alnAt="7"/>
                          </m:rPr>
                          <a:rPr lang="en-ID" sz="1600" b="0" i="1" smtClean="0">
                            <a:solidFill>
                              <a:srgbClr val="231F2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𝑛</m:t>
                        </m:r>
                      </m:deg>
                      <m:e>
                        <m:r>
                          <a:rPr lang="en-ID" sz="1600" b="0" i="1" smtClean="0">
                            <a:solidFill>
                              <a:srgbClr val="231F2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𝑎</m:t>
                        </m:r>
                      </m:e>
                    </m:rad>
                    <m:r>
                      <a:rPr lang="en-ID" sz="1600" b="0" i="1" smtClean="0">
                        <a:solidFill>
                          <a:srgbClr val="231F2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∙</m:t>
                    </m:r>
                    <m:rad>
                      <m:radPr>
                        <m:ctrlPr>
                          <a:rPr lang="en-ID" sz="1600" i="1">
                            <a:solidFill>
                              <a:srgbClr val="231F20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radPr>
                      <m:deg>
                        <m:r>
                          <m:rPr>
                            <m:brk m:alnAt="7"/>
                          </m:rPr>
                          <a:rPr lang="en-ID" sz="1600" i="1">
                            <a:solidFill>
                              <a:srgbClr val="231F2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𝑛</m:t>
                        </m:r>
                      </m:deg>
                      <m:e>
                        <m:r>
                          <a:rPr lang="en-ID" sz="1600" b="0" i="1" smtClean="0">
                            <a:solidFill>
                              <a:srgbClr val="231F2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𝑏</m:t>
                        </m:r>
                      </m:e>
                    </m:rad>
                    <m:r>
                      <a:rPr lang="en-ID" sz="1600" b="0" i="1" smtClean="0">
                        <a:solidFill>
                          <a:srgbClr val="231F2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rad>
                      <m:radPr>
                        <m:ctrlPr>
                          <a:rPr lang="en-ID" sz="1600" i="1">
                            <a:solidFill>
                              <a:srgbClr val="231F20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radPr>
                      <m:deg>
                        <m:r>
                          <m:rPr>
                            <m:brk m:alnAt="7"/>
                          </m:rPr>
                          <a:rPr lang="en-ID" sz="1600" i="1">
                            <a:solidFill>
                              <a:srgbClr val="231F2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𝑛</m:t>
                        </m:r>
                      </m:deg>
                      <m:e>
                        <m:r>
                          <a:rPr lang="en-ID" sz="1600" i="1">
                            <a:solidFill>
                              <a:srgbClr val="231F2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𝑎</m:t>
                        </m:r>
                      </m:e>
                    </m:rad>
                    <m:r>
                      <a:rPr lang="en-ID" sz="1600" b="0" i="1" smtClean="0">
                        <a:solidFill>
                          <a:srgbClr val="231F2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𝑏</m:t>
                    </m:r>
                  </m:oMath>
                </a14:m>
                <a:endParaRPr lang="en-ID" sz="16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342900" indent="-342900" algn="just">
                  <a:buFont typeface="+mj-lt"/>
                  <a:buAutoNum type="arabicPeriod"/>
                </a:pPr>
                <a:r>
                  <a:rPr lang="en-ID" sz="1600" dirty="0">
                    <a:solidFill>
                      <a:schemeClr val="tx1"/>
                    </a:solidFill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ID" sz="1600" i="1" smtClean="0">
                            <a:solidFill>
                              <a:schemeClr val="tx1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ad>
                          <m:radPr>
                            <m:ctrlPr>
                              <a:rPr lang="en-ID" sz="1600" i="1">
                                <a:solidFill>
                                  <a:srgbClr val="231F20"/>
                                </a:solidFill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radPr>
                          <m:deg>
                            <m:r>
                              <m:rPr>
                                <m:brk m:alnAt="7"/>
                              </m:rPr>
                              <a:rPr lang="en-ID" sz="1600" i="1">
                                <a:solidFill>
                                  <a:srgbClr val="231F2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𝑛</m:t>
                            </m:r>
                          </m:deg>
                          <m:e>
                            <m:r>
                              <a:rPr lang="en-ID" sz="1600" i="1">
                                <a:solidFill>
                                  <a:srgbClr val="231F2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𝑎</m:t>
                            </m:r>
                          </m:e>
                        </m:rad>
                      </m:num>
                      <m:den>
                        <m:rad>
                          <m:radPr>
                            <m:ctrlPr>
                              <a:rPr lang="en-ID" sz="1600" i="1">
                                <a:solidFill>
                                  <a:srgbClr val="231F20"/>
                                </a:solidFill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radPr>
                          <m:deg>
                            <m:r>
                              <m:rPr>
                                <m:brk m:alnAt="7"/>
                              </m:rPr>
                              <a:rPr lang="en-ID" sz="1600" i="1">
                                <a:solidFill>
                                  <a:srgbClr val="231F2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𝑛</m:t>
                            </m:r>
                          </m:deg>
                          <m:e>
                            <m:r>
                              <a:rPr lang="en-ID" sz="1600" b="0" i="1" smtClean="0">
                                <a:solidFill>
                                  <a:srgbClr val="231F2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𝑏</m:t>
                            </m:r>
                          </m:e>
                        </m:rad>
                      </m:den>
                    </m:f>
                    <m:r>
                      <a:rPr lang="en-ID" sz="16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rad>
                      <m:radPr>
                        <m:ctrlPr>
                          <a:rPr lang="en-ID" sz="1600" b="0" i="1" smtClean="0">
                            <a:solidFill>
                              <a:schemeClr val="tx1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radPr>
                      <m:deg>
                        <m:r>
                          <m:rPr>
                            <m:brk m:alnAt="7"/>
                          </m:rPr>
                          <a:rPr lang="en-ID" sz="1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𝑛</m:t>
                        </m:r>
                      </m:deg>
                      <m:e>
                        <m:f>
                          <m:fPr>
                            <m:ctrlPr>
                              <a:rPr lang="en-ID" sz="1600" b="0" i="1" smtClean="0">
                                <a:solidFill>
                                  <a:schemeClr val="tx1"/>
                                </a:solidFill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fPr>
                          <m:num>
                            <m:r>
                              <a:rPr lang="en-ID" sz="16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𝑎</m:t>
                            </m:r>
                          </m:num>
                          <m:den>
                            <m:r>
                              <a:rPr lang="en-ID" sz="16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𝑏</m:t>
                            </m:r>
                          </m:den>
                        </m:f>
                      </m:e>
                    </m:rad>
                  </m:oMath>
                </a14:m>
                <a:endParaRPr lang="en-US" sz="1600" b="0" dirty="0" smtClean="0">
                  <a:solidFill>
                    <a:schemeClr val="tx1"/>
                  </a:solidFill>
                  <a:cs typeface="Times New Roman" panose="02020603050405020304" pitchFamily="18" charset="0"/>
                </a:endParaRPr>
              </a:p>
              <a:p>
                <a:pPr marL="342900" indent="-342900" algn="just">
                  <a:buFont typeface="+mj-lt"/>
                  <a:buAutoNum type="arabicPeriod"/>
                </a:pPr>
                <a:r>
                  <a:rPr lang="en-ID" sz="1600" dirty="0" smtClean="0">
                    <a:solidFill>
                      <a:srgbClr val="231F20"/>
                    </a:solidFill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ad>
                      <m:radPr>
                        <m:ctrlPr>
                          <a:rPr lang="en-ID" sz="1600" i="1" smtClean="0">
                            <a:solidFill>
                              <a:srgbClr val="231F20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radPr>
                      <m:deg>
                        <m:r>
                          <m:rPr>
                            <m:brk m:alnAt="7"/>
                          </m:rPr>
                          <a:rPr lang="en-US" sz="1600" b="0" i="1" smtClean="0">
                            <a:solidFill>
                              <a:srgbClr val="231F20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𝑚</m:t>
                        </m:r>
                      </m:deg>
                      <m:e>
                        <m:rad>
                          <m:radPr>
                            <m:ctrlPr>
                              <a:rPr lang="en-ID" sz="1600" i="1">
                                <a:solidFill>
                                  <a:srgbClr val="231F20"/>
                                </a:solidFill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radPr>
                          <m:deg>
                            <m:r>
                              <m:rPr>
                                <m:brk m:alnAt="7"/>
                              </m:rPr>
                              <a:rPr lang="en-ID" sz="1600" i="1">
                                <a:solidFill>
                                  <a:srgbClr val="231F2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𝑛</m:t>
                            </m:r>
                          </m:deg>
                          <m:e>
                            <m:r>
                              <a:rPr lang="en-ID" sz="1600" i="1">
                                <a:solidFill>
                                  <a:srgbClr val="231F2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𝑎</m:t>
                            </m:r>
                          </m:e>
                        </m:rad>
                      </m:e>
                    </m:rad>
                  </m:oMath>
                </a14:m>
                <a:r>
                  <a:rPr lang="en-ID" sz="1600" dirty="0" smtClean="0">
                    <a:solidFill>
                      <a:srgbClr val="231F20"/>
                    </a:solidFill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1600" b="0" i="1" smtClean="0">
                        <a:solidFill>
                          <a:srgbClr val="231F20"/>
                        </a:solidFill>
                        <a:latin typeface="Cambria Math"/>
                        <a:cs typeface="Times New Roman" panose="02020603050405020304" pitchFamily="18" charset="0"/>
                      </a:rPr>
                      <m:t>=</m:t>
                    </m:r>
                    <m:rad>
                      <m:radPr>
                        <m:ctrlPr>
                          <a:rPr lang="en-ID" sz="1600" i="1">
                            <a:solidFill>
                              <a:srgbClr val="231F20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radPr>
                      <m:deg>
                        <m:r>
                          <a:rPr lang="en-US" sz="1600" b="0" i="1" smtClean="0">
                            <a:solidFill>
                              <a:srgbClr val="231F20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𝑚</m:t>
                        </m:r>
                        <m:r>
                          <m:rPr>
                            <m:brk m:alnAt="7"/>
                          </m:rPr>
                          <a:rPr lang="en-ID" sz="1600" i="1">
                            <a:solidFill>
                              <a:srgbClr val="231F2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𝑛</m:t>
                        </m:r>
                      </m:deg>
                      <m:e>
                        <m:r>
                          <a:rPr lang="en-ID" sz="1600" i="1">
                            <a:solidFill>
                              <a:srgbClr val="231F2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𝑎</m:t>
                        </m:r>
                      </m:e>
                    </m:rad>
                  </m:oMath>
                </a14:m>
                <a:endParaRPr lang="en-ID" sz="16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8" name="Rectangle: Rounded Corners 7">
                <a:extLst>
                  <a:ext uri="{FF2B5EF4-FFF2-40B4-BE49-F238E27FC236}">
                    <a16:creationId xmlns:a16="http://schemas.microsoft.com/office/drawing/2014/main" xmlns:a14="http://schemas.microsoft.com/office/drawing/2010/main" xmlns="" id="{611535F9-31BD-5568-E46B-F6CA5E28BEF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17879" y="895350"/>
                <a:ext cx="3276600" cy="2245243"/>
              </a:xfrm>
              <a:prstGeom prst="roundRect">
                <a:avLst/>
              </a:prstGeom>
              <a:blipFill rotWithShape="1">
                <a:blip r:embed="rId3"/>
                <a:stretch>
                  <a:fillRect/>
                </a:stretch>
              </a:blipFill>
              <a:ln>
                <a:solidFill>
                  <a:schemeClr val="bg1"/>
                </a:solidFill>
              </a:ln>
              <a:effectLst>
                <a:glow rad="101600">
                  <a:schemeClr val="accent3">
                    <a:satMod val="175000"/>
                    <a:alpha val="40000"/>
                  </a:schemeClr>
                </a:glow>
              </a:effec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="" xmlns:a16="http://schemas.microsoft.com/office/drawing/2014/main" id="{B4F4CF6F-8EF4-5E92-341F-B7E40660D1D0}"/>
                  </a:ext>
                </a:extLst>
              </p:cNvPr>
              <p:cNvSpPr txBox="1"/>
              <p:nvPr/>
            </p:nvSpPr>
            <p:spPr>
              <a:xfrm>
                <a:off x="533400" y="2811746"/>
                <a:ext cx="4455109" cy="112614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ID" sz="1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Sederhanakan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 </a:t>
                </a:r>
              </a:p>
              <a:p>
                <a:pPr marL="342900" indent="-342900">
                  <a:buFont typeface="+mj-lt"/>
                  <a:buAutoNum type="alphaLcParenR"/>
                </a:pP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ID" sz="160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radPr>
                      <m:deg/>
                      <m:e>
                        <m:r>
                          <a:rPr lang="en-ID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108</m:t>
                        </m:r>
                      </m:e>
                    </m:rad>
                    <m:r>
                      <a:rPr lang="en-ID" sz="160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⟺</m:t>
                    </m:r>
                    <m:rad>
                      <m:radPr>
                        <m:degHide m:val="on"/>
                        <m:ctrlPr>
                          <a:rPr lang="en-ID" sz="1600" i="1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radPr>
                      <m:deg/>
                      <m:e>
                        <m:r>
                          <a:rPr lang="en-ID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108</m:t>
                        </m:r>
                      </m:e>
                    </m:rad>
                    <m:r>
                      <a:rPr lang="en-ID" sz="160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ID" sz="1600" i="1" smtClean="0">
                            <a:latin typeface="Cambria Math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radPr>
                      <m:deg/>
                      <m:e>
                        <m:r>
                          <a:rPr lang="en-ID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36∙3</m:t>
                        </m:r>
                      </m:e>
                    </m:rad>
                    <m:r>
                      <a:rPr lang="en-ID" sz="160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r>
                      <a:rPr lang="en-ID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6</m:t>
                    </m:r>
                    <m:rad>
                      <m:radPr>
                        <m:degHide m:val="on"/>
                        <m:ctrlPr>
                          <a:rPr lang="en-ID" sz="1600" i="1" smtClean="0">
                            <a:latin typeface="Cambria Math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radPr>
                      <m:deg/>
                      <m:e>
                        <m:r>
                          <a:rPr lang="en-ID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3</m:t>
                        </m:r>
                      </m:e>
                    </m:rad>
                  </m:oMath>
                </a14:m>
                <a:endParaRPr lang="en-ID" sz="1600" dirty="0" smtClean="0">
                  <a:latin typeface="Times New Roman" panose="02020603050405020304" pitchFamily="18" charset="0"/>
                  <a:ea typeface="Cambria Math" panose="02040503050406030204" pitchFamily="18" charset="0"/>
                  <a:cs typeface="Times New Roman" panose="02020603050405020304" pitchFamily="18" charset="0"/>
                </a:endParaRPr>
              </a:p>
              <a:p>
                <a:pPr marL="342900" indent="-342900">
                  <a:buFont typeface="+mj-lt"/>
                  <a:buAutoNum type="alphaLcParenR"/>
                </a:pPr>
                <a:endParaRPr lang="en-ID" sz="1600" dirty="0">
                  <a:latin typeface="Times New Roman" panose="02020603050405020304" pitchFamily="18" charset="0"/>
                  <a:ea typeface="Cambria Math" panose="02040503050406030204" pitchFamily="18" charset="0"/>
                  <a:cs typeface="Times New Roman" panose="02020603050405020304" pitchFamily="18" charset="0"/>
                </a:endParaRPr>
              </a:p>
              <a:p>
                <a:pPr marL="342900" indent="-342900">
                  <a:buFont typeface="+mj-lt"/>
                  <a:buAutoNum type="alphaLcParenR"/>
                </a:pP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ad>
                      <m:radPr>
                        <m:ctrlPr>
                          <a:rPr lang="en-ID" sz="160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radPr>
                      <m:deg>
                        <m:r>
                          <m:rPr>
                            <m:brk m:alnAt="7"/>
                          </m:rPr>
                          <a:rPr lang="en-ID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3</m:t>
                        </m:r>
                      </m:deg>
                      <m:e>
                        <m:r>
                          <a:rPr lang="en-ID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54</m:t>
                        </m:r>
                      </m:e>
                    </m:rad>
                    <m:r>
                      <a:rPr lang="en-ID" sz="1600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⟺</m:t>
                    </m:r>
                    <m:rad>
                      <m:radPr>
                        <m:ctrlPr>
                          <a:rPr lang="en-ID" sz="1600" i="1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radPr>
                      <m:deg>
                        <m:r>
                          <m:rPr>
                            <m:brk m:alnAt="7"/>
                          </m:rPr>
                          <a:rPr lang="en-ID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3</m:t>
                        </m:r>
                      </m:deg>
                      <m:e>
                        <m:r>
                          <a:rPr lang="en-ID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54</m:t>
                        </m:r>
                      </m:e>
                    </m:rad>
                    <m:r>
                      <a:rPr lang="en-ID" sz="160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rad>
                      <m:radPr>
                        <m:ctrlPr>
                          <a:rPr lang="en-ID" sz="1600" b="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radPr>
                      <m:deg>
                        <m:r>
                          <m:rPr>
                            <m:brk m:alnAt="7"/>
                          </m:rPr>
                          <a:rPr lang="en-ID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3</m:t>
                        </m:r>
                      </m:deg>
                      <m:e>
                        <m:r>
                          <a:rPr lang="en-ID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27</m:t>
                        </m:r>
                        <m:r>
                          <a:rPr lang="en-ID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∙2</m:t>
                        </m:r>
                      </m:e>
                    </m:rad>
                    <m:r>
                      <a:rPr lang="en-ID" sz="16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=3</m:t>
                    </m:r>
                    <m:rad>
                      <m:radPr>
                        <m:ctrlPr>
                          <a:rPr lang="en-ID" sz="1600" b="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radPr>
                      <m:deg>
                        <m:r>
                          <m:rPr>
                            <m:brk m:alnAt="7"/>
                          </m:rPr>
                          <a:rPr lang="en-ID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3</m:t>
                        </m:r>
                      </m:deg>
                      <m:e>
                        <m:r>
                          <a:rPr lang="en-ID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e>
                    </m:rad>
                  </m:oMath>
                </a14:m>
                <a:endParaRPr lang="en-ID" sz="1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B4F4CF6F-8EF4-5E92-341F-B7E40660D1D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3400" y="2811746"/>
                <a:ext cx="4455109" cy="1126142"/>
              </a:xfrm>
              <a:prstGeom prst="rect">
                <a:avLst/>
              </a:prstGeom>
              <a:blipFill>
                <a:blip r:embed="rId4"/>
                <a:stretch>
                  <a:fillRect l="-822" t="-1622" b="-432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="" xmlns:a16="http://schemas.microsoft.com/office/drawing/2014/main" id="{982C8D25-7F76-73A5-F20A-AC1F2878F064}"/>
                  </a:ext>
                </a:extLst>
              </p:cNvPr>
              <p:cNvSpPr txBox="1"/>
              <p:nvPr/>
            </p:nvSpPr>
            <p:spPr>
              <a:xfrm>
                <a:off x="533400" y="3965502"/>
                <a:ext cx="4817660" cy="4290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42900" indent="-342900">
                  <a:buFont typeface="+mj-lt"/>
                  <a:buAutoNum type="alphaLcParenR" startAt="3"/>
                </a:pPr>
                <a:r>
                  <a:rPr lang="en-ID" sz="1600" dirty="0"/>
                  <a:t>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ID" sz="1600" i="1" smtClean="0">
                            <a:latin typeface="Cambria Math"/>
                          </a:rPr>
                        </m:ctrlPr>
                      </m:radPr>
                      <m:deg/>
                      <m:e>
                        <m:sSup>
                          <m:sSupPr>
                            <m:ctrlPr>
                              <a:rPr lang="en-ID" sz="1600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ID" sz="1600" b="0" i="1" smtClean="0">
                                <a:latin typeface="Cambria Math" panose="02040503050406030204" pitchFamily="18" charset="0"/>
                              </a:rPr>
                              <m:t>4</m:t>
                            </m:r>
                          </m:e>
                          <m:sup>
                            <m:r>
                              <a:rPr lang="en-ID" sz="1600" b="0" i="1" smtClean="0">
                                <a:latin typeface="Cambria Math" panose="02040503050406030204" pitchFamily="18" charset="0"/>
                              </a:rPr>
                              <m:t>3</m:t>
                            </m:r>
                          </m:sup>
                        </m:sSup>
                      </m:e>
                    </m:rad>
                    <m:r>
                      <a:rPr lang="en-ID" sz="1600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ID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⟺</m:t>
                    </m:r>
                    <m:rad>
                      <m:radPr>
                        <m:degHide m:val="on"/>
                        <m:ctrlPr>
                          <a:rPr lang="en-ID" sz="1600" i="1">
                            <a:latin typeface="Cambria Math"/>
                          </a:rPr>
                        </m:ctrlPr>
                      </m:radPr>
                      <m:deg/>
                      <m:e>
                        <m:sSup>
                          <m:sSupPr>
                            <m:ctrlPr>
                              <a:rPr lang="en-ID" sz="1600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ID" sz="1600" i="1">
                                <a:latin typeface="Cambria Math" panose="02040503050406030204" pitchFamily="18" charset="0"/>
                              </a:rPr>
                              <m:t>4</m:t>
                            </m:r>
                          </m:e>
                          <m:sup>
                            <m:r>
                              <a:rPr lang="en-ID" sz="1600" i="1">
                                <a:latin typeface="Cambria Math" panose="02040503050406030204" pitchFamily="18" charset="0"/>
                              </a:rPr>
                              <m:t>3</m:t>
                            </m:r>
                          </m:sup>
                        </m:sSup>
                      </m:e>
                    </m:rad>
                    <m:r>
                      <a:rPr lang="en-ID" sz="16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ID" sz="1600" i="1" smtClean="0">
                            <a:latin typeface="Cambria Math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ID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4</m:t>
                        </m:r>
                      </m:e>
                      <m:sup>
                        <m:f>
                          <m:fPr>
                            <m:ctrlPr>
                              <a:rPr lang="en-ID" sz="1600" i="1" smtClean="0">
                                <a:latin typeface="Cambria Math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ID" sz="1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3</m:t>
                            </m:r>
                          </m:num>
                          <m:den>
                            <m:r>
                              <a:rPr lang="en-ID" sz="1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den>
                        </m:f>
                      </m:sup>
                    </m:sSup>
                    <m:r>
                      <a:rPr lang="en-ID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 </m:t>
                    </m:r>
                    <m:sSup>
                      <m:sSupPr>
                        <m:ctrlPr>
                          <a:rPr lang="en-ID" sz="1600" b="0" i="1" smtClean="0">
                            <a:latin typeface="Cambria Math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ID" sz="1600" b="0" i="1" smtClean="0">
                                <a:latin typeface="Cambria Math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en-ID" sz="1600" b="0" i="1" smtClean="0">
                                    <a:latin typeface="Cambria Math"/>
                                    <a:ea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ID" sz="16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2</m:t>
                                </m:r>
                              </m:e>
                              <m:sup>
                                <m:r>
                                  <a:rPr lang="en-ID" sz="16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</m:e>
                        </m:d>
                      </m:e>
                      <m:sup>
                        <m:f>
                          <m:fPr>
                            <m:ctrlPr>
                              <a:rPr lang="en-ID" sz="1600" b="0" i="1" smtClean="0">
                                <a:latin typeface="Cambria Math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ID" sz="1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3</m:t>
                            </m:r>
                          </m:num>
                          <m:den>
                            <m:r>
                              <a:rPr lang="en-ID" sz="1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den>
                        </m:f>
                      </m:sup>
                    </m:sSup>
                    <m:r>
                      <a:rPr lang="en-ID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ID" sz="1600" b="0" i="1" smtClean="0">
                            <a:latin typeface="Cambria Math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ID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e>
                      <m:sup>
                        <m:r>
                          <a:rPr lang="en-ID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3</m:t>
                        </m:r>
                      </m:sup>
                    </m:sSup>
                    <m:r>
                      <a:rPr lang="en-ID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=8</m:t>
                    </m:r>
                  </m:oMath>
                </a14:m>
                <a:endParaRPr lang="en-ID" sz="1600" dirty="0"/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982C8D25-7F76-73A5-F20A-AC1F2878F06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3400" y="3965502"/>
                <a:ext cx="4817660" cy="429028"/>
              </a:xfrm>
              <a:prstGeom prst="rect">
                <a:avLst/>
              </a:prstGeom>
              <a:blipFill>
                <a:blip r:embed="rId5"/>
                <a:stretch>
                  <a:fillRect l="-759" b="-1857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2" name="Group 11"/>
          <p:cNvGrpSpPr/>
          <p:nvPr/>
        </p:nvGrpSpPr>
        <p:grpSpPr>
          <a:xfrm>
            <a:off x="445482" y="2229653"/>
            <a:ext cx="1428605" cy="481122"/>
            <a:chOff x="400195" y="2319228"/>
            <a:chExt cx="1428605" cy="481122"/>
          </a:xfrm>
        </p:grpSpPr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6">
              <a:duotone>
                <a:schemeClr val="accent5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0195" y="2319228"/>
              <a:ext cx="1428605" cy="481122"/>
            </a:xfrm>
            <a:prstGeom prst="rect">
              <a:avLst/>
            </a:prstGeom>
          </p:spPr>
        </p:pic>
        <p:sp>
          <p:nvSpPr>
            <p:cNvPr id="14" name="Rectangle 13"/>
            <p:cNvSpPr/>
            <p:nvPr/>
          </p:nvSpPr>
          <p:spPr>
            <a:xfrm>
              <a:off x="685800" y="2352473"/>
              <a:ext cx="876009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ID" b="1" dirty="0" err="1">
                  <a:solidFill>
                    <a:schemeClr val="bg1"/>
                  </a:solidFill>
                </a:rPr>
                <a:t>Contoh</a:t>
              </a:r>
              <a:endParaRPr lang="en-ID" b="1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80585405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 animBg="1"/>
      <p:bldP spid="10" grpId="0"/>
      <p:bldP spid="1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="" xmlns:a16="http://schemas.microsoft.com/office/drawing/2014/main" id="{F36891F5-5E25-592B-BE6B-A595FBFB5440}"/>
                  </a:ext>
                </a:extLst>
              </p:cNvPr>
              <p:cNvSpPr txBox="1"/>
              <p:nvPr/>
            </p:nvSpPr>
            <p:spPr>
              <a:xfrm>
                <a:off x="405548" y="3181350"/>
                <a:ext cx="8586052" cy="1383199"/>
              </a:xfrm>
              <a:prstGeom prst="rect">
                <a:avLst/>
              </a:prstGeom>
              <a:noFill/>
              <a:ln w="28575">
                <a:solidFill>
                  <a:schemeClr val="accent6">
                    <a:lumMod val="75000"/>
                  </a:schemeClr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Dengan menggunakan sifat pangkat rasional, </a:t>
                </a:r>
                <a:endParaRPr lang="en-ID" sz="1600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ID" sz="1600" dirty="0" err="1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sederhanakan</a:t>
                </a:r>
                <a:r>
                  <a:rPr lang="en-ID" sz="1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endParaRPr lang="en-ID" sz="1600" b="0" i="0" dirty="0">
                  <a:solidFill>
                    <a:schemeClr val="tx1"/>
                  </a:solidFill>
                  <a:latin typeface="Cambria Math" panose="02040503050406030204" pitchFamily="18" charset="0"/>
                  <a:cs typeface="Times New Roman" panose="02020603050405020304" pitchFamily="18" charset="0"/>
                </a:endParaRPr>
              </a:p>
              <a:p>
                <a:pPr marL="342900" indent="-342900">
                  <a:buFont typeface="+mj-lt"/>
                  <a:buAutoNum type="alphaLcParenR"/>
                </a:pPr>
                <a14:m>
                  <m:oMath xmlns:m="http://schemas.openxmlformats.org/officeDocument/2006/math">
                    <m:r>
                      <a:rPr lang="en-ID" sz="1600" b="0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3</m:t>
                    </m:r>
                    <m:rad>
                      <m:radPr>
                        <m:degHide m:val="on"/>
                        <m:ctrlPr>
                          <a:rPr lang="en-ID" sz="1600" i="1" smtClean="0">
                            <a:solidFill>
                              <a:schemeClr val="tx1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radPr>
                      <m:deg/>
                      <m:e>
                        <m:r>
                          <a:rPr lang="en-ID" sz="1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5</m:t>
                        </m:r>
                      </m:e>
                    </m:rad>
                    <m:r>
                      <a:rPr lang="en-ID" sz="16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+4</m:t>
                    </m:r>
                    <m:rad>
                      <m:radPr>
                        <m:degHide m:val="on"/>
                        <m:ctrlPr>
                          <a:rPr lang="en-ID" sz="1600" b="0" i="1" smtClean="0">
                            <a:solidFill>
                              <a:schemeClr val="tx1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radPr>
                      <m:deg/>
                      <m:e>
                        <m:r>
                          <a:rPr lang="en-ID" sz="1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5</m:t>
                        </m:r>
                      </m:e>
                    </m:rad>
                  </m:oMath>
                </a14:m>
                <a:endParaRPr lang="en-ID" sz="1600" b="0" i="1" dirty="0">
                  <a:solidFill>
                    <a:schemeClr val="tx1"/>
                  </a:solidFill>
                  <a:latin typeface="Cambria Math" panose="02040503050406030204" pitchFamily="18" charset="0"/>
                  <a:cs typeface="Times New Roman" panose="02020603050405020304" pitchFamily="18" charset="0"/>
                </a:endParaRPr>
              </a:p>
              <a:p>
                <a:r>
                  <a:rPr lang="en-ID" sz="1600" b="1" dirty="0">
                    <a:solidFill>
                      <a:schemeClr val="tx1"/>
                    </a:solidFill>
                    <a:ea typeface="Cambria Math" panose="02040503050406030204" pitchFamily="18" charset="0"/>
                    <a:cs typeface="Times New Roman" panose="02020603050405020304" pitchFamily="18" charset="0"/>
                  </a:rPr>
                  <a:t>Jawab:</a:t>
                </a:r>
              </a:p>
              <a:p>
                <a:pPr marL="355600"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ID" sz="1600" b="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3</m:t>
                      </m:r>
                      <m:rad>
                        <m:radPr>
                          <m:degHide m:val="on"/>
                          <m:ctrlPr>
                            <a:rPr lang="en-ID" sz="1600" i="1" smtClean="0">
                              <a:solidFill>
                                <a:schemeClr val="tx1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ID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5</m:t>
                          </m:r>
                        </m:e>
                      </m:rad>
                      <m:r>
                        <a:rPr lang="en-ID" sz="16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+4</m:t>
                      </m:r>
                      <m:rad>
                        <m:radPr>
                          <m:degHide m:val="on"/>
                          <m:ctrlPr>
                            <a:rPr lang="en-ID" sz="1600" b="0" i="1" smtClean="0">
                              <a:solidFill>
                                <a:schemeClr val="tx1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ID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5</m:t>
                          </m:r>
                        </m:e>
                      </m:rad>
                      <m:r>
                        <a:rPr lang="en-ID" sz="16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=</m:t>
                      </m:r>
                      <m:d>
                        <m:dPr>
                          <m:ctrlPr>
                            <a:rPr lang="en-ID" sz="1600" b="0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r>
                            <a:rPr lang="en-ID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3+4</m:t>
                          </m:r>
                        </m:e>
                      </m:d>
                      <m:rad>
                        <m:radPr>
                          <m:degHide m:val="on"/>
                          <m:ctrlPr>
                            <a:rPr lang="en-ID" sz="1600" i="1"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ID" sz="1600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5</m:t>
                          </m:r>
                        </m:e>
                      </m:rad>
                      <m:r>
                        <a:rPr lang="en-ID" sz="1600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=</m:t>
                      </m:r>
                      <m:r>
                        <a:rPr lang="en-ID" sz="1600" b="0" i="0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7</m:t>
                      </m:r>
                      <m:rad>
                        <m:radPr>
                          <m:degHide m:val="on"/>
                          <m:ctrlPr>
                            <a:rPr lang="en-ID" sz="1600" i="1"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ID" sz="1600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5</m:t>
                          </m:r>
                        </m:e>
                      </m:rad>
                    </m:oMath>
                  </m:oMathPara>
                </a14:m>
                <a:endParaRPr lang="en-ID" sz="1600" b="1" dirty="0">
                  <a:solidFill>
                    <a:schemeClr val="tx1"/>
                  </a:solidFill>
                  <a:latin typeface="Cambria Math" panose="020405030504060302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xmlns:a14="http://schemas.microsoft.com/office/drawing/2010/main" xmlns="" id="{F36891F5-5E25-592B-BE6B-A595FBFB544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5548" y="3181350"/>
                <a:ext cx="8586052" cy="1383199"/>
              </a:xfrm>
              <a:prstGeom prst="rect">
                <a:avLst/>
              </a:prstGeom>
              <a:blipFill rotWithShape="1">
                <a:blip r:embed="rId2"/>
                <a:stretch>
                  <a:fillRect l="-283" t="-431"/>
                </a:stretch>
              </a:blipFill>
              <a:ln w="28575">
                <a:solidFill>
                  <a:schemeClr val="accent6">
                    <a:lumMod val="75000"/>
                  </a:schemeClr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9" name="Group 8"/>
          <p:cNvGrpSpPr/>
          <p:nvPr/>
        </p:nvGrpSpPr>
        <p:grpSpPr>
          <a:xfrm>
            <a:off x="228600" y="0"/>
            <a:ext cx="3866162" cy="666750"/>
            <a:chOff x="228600" y="0"/>
            <a:chExt cx="2577441" cy="666750"/>
          </a:xfrm>
        </p:grpSpPr>
        <p:sp>
          <p:nvSpPr>
            <p:cNvPr id="10" name="Round Same Side Corner Rectangle 9"/>
            <p:cNvSpPr/>
            <p:nvPr/>
          </p:nvSpPr>
          <p:spPr>
            <a:xfrm flipV="1">
              <a:off x="228600" y="0"/>
              <a:ext cx="2438400" cy="666750"/>
            </a:xfrm>
            <a:prstGeom prst="round2SameRect">
              <a:avLst/>
            </a:prstGeom>
          </p:spPr>
          <p:style>
            <a:lnRef idx="3">
              <a:schemeClr val="lt1"/>
            </a:lnRef>
            <a:fillRef idx="1">
              <a:schemeClr val="accent5"/>
            </a:fillRef>
            <a:effectRef idx="1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TextBox 10">
              <a:extLst>
                <a:ext uri="{FF2B5EF4-FFF2-40B4-BE49-F238E27FC236}">
                  <a16:creationId xmlns="" xmlns:a16="http://schemas.microsoft.com/office/drawing/2014/main" id="{8537D7EC-A424-743F-48BB-675147BCC716}"/>
                </a:ext>
              </a:extLst>
            </p:cNvPr>
            <p:cNvSpPr txBox="1"/>
            <p:nvPr/>
          </p:nvSpPr>
          <p:spPr>
            <a:xfrm>
              <a:off x="330523" y="165574"/>
              <a:ext cx="247551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D" sz="2000" b="1" dirty="0" err="1">
                  <a:solidFill>
                    <a:schemeClr val="bg1"/>
                  </a:solidFill>
                </a:rPr>
                <a:t>Operasi</a:t>
              </a:r>
              <a:r>
                <a:rPr lang="en-ID" sz="2000" b="1" dirty="0">
                  <a:solidFill>
                    <a:schemeClr val="bg1"/>
                  </a:solidFill>
                </a:rPr>
                <a:t> </a:t>
              </a:r>
              <a:r>
                <a:rPr lang="en-ID" sz="2000" b="1" dirty="0" err="1">
                  <a:solidFill>
                    <a:schemeClr val="bg1"/>
                  </a:solidFill>
                </a:rPr>
                <a:t>Alajabar</a:t>
              </a:r>
              <a:r>
                <a:rPr lang="en-ID" sz="2000" b="1" dirty="0">
                  <a:solidFill>
                    <a:schemeClr val="bg1"/>
                  </a:solidFill>
                </a:rPr>
                <a:t> </a:t>
              </a:r>
              <a:r>
                <a:rPr lang="en-ID" sz="2000" b="1" dirty="0" err="1">
                  <a:solidFill>
                    <a:schemeClr val="bg1"/>
                  </a:solidFill>
                </a:rPr>
                <a:t>bentuk</a:t>
              </a:r>
              <a:r>
                <a:rPr lang="en-ID" sz="2000" b="1" dirty="0">
                  <a:solidFill>
                    <a:schemeClr val="bg1"/>
                  </a:solidFill>
                </a:rPr>
                <a:t> </a:t>
              </a:r>
              <a:r>
                <a:rPr lang="en-ID" sz="2000" b="1" dirty="0" err="1">
                  <a:solidFill>
                    <a:schemeClr val="bg1"/>
                  </a:solidFill>
                </a:rPr>
                <a:t>Akar</a:t>
              </a:r>
              <a:endParaRPr lang="en-ID" sz="2000" b="1" dirty="0">
                <a:solidFill>
                  <a:schemeClr val="bg1"/>
                </a:solidFill>
              </a:endParaRP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tangle 6"/>
              <p:cNvSpPr/>
              <p:nvPr/>
            </p:nvSpPr>
            <p:spPr>
              <a:xfrm>
                <a:off x="445482" y="740102"/>
                <a:ext cx="7772400" cy="192398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ID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Jika a dan b </a:t>
                </a:r>
                <a:r>
                  <a:rPr lang="en-ID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bilangan-bilangan</a:t>
                </a:r>
                <a:r>
                  <a:rPr lang="en-ID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rasional</a:t>
                </a:r>
                <a:r>
                  <a:rPr lang="en-ID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positif</a:t>
                </a:r>
                <a:r>
                  <a:rPr lang="en-ID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  <a:r>
                  <a:rPr lang="en-ID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maka</a:t>
                </a:r>
                <a:r>
                  <a:rPr lang="en-ID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:</a:t>
                </a:r>
              </a:p>
              <a:p>
                <a:pPr marL="342900" indent="-342900">
                  <a:buFont typeface="+mj-lt"/>
                  <a:buAutoNum type="arabicPeriod"/>
                </a:pPr>
                <a:r>
                  <a:rPr lang="en-ID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ID" i="1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radPr>
                      <m:deg/>
                      <m:e>
                        <m:r>
                          <a:rPr lang="en-ID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𝑎</m:t>
                        </m:r>
                      </m:e>
                    </m:rad>
                    <m:r>
                      <a:rPr lang="en-ID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+</m:t>
                    </m:r>
                    <m:rad>
                      <m:radPr>
                        <m:degHide m:val="on"/>
                        <m:ctrlPr>
                          <a:rPr lang="en-ID" i="1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radPr>
                      <m:deg/>
                      <m:e>
                        <m:r>
                          <a:rPr lang="en-ID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𝑏</m:t>
                        </m:r>
                      </m:e>
                    </m:rad>
                    <m:r>
                      <a:rPr lang="en-ID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ID" i="1">
                            <a:latin typeface="Cambria Math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radPr>
                      <m:deg/>
                      <m:e>
                        <m:r>
                          <a:rPr lang="en-ID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𝑏</m:t>
                        </m:r>
                      </m:e>
                    </m:rad>
                    <m:r>
                      <a:rPr lang="en-ID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+</m:t>
                    </m:r>
                    <m:rad>
                      <m:radPr>
                        <m:degHide m:val="on"/>
                        <m:ctrlPr>
                          <a:rPr lang="en-ID" i="1">
                            <a:latin typeface="Cambria Math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radPr>
                      <m:deg/>
                      <m:e>
                        <m:r>
                          <a:rPr lang="en-ID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𝑎</m:t>
                        </m:r>
                      </m:e>
                    </m:rad>
                  </m:oMath>
                </a14:m>
                <a:endParaRPr lang="en-ID" dirty="0">
                  <a:latin typeface="Times New Roman" panose="02020603050405020304" pitchFamily="18" charset="0"/>
                  <a:ea typeface="Cambria Math" panose="02040503050406030204" pitchFamily="18" charset="0"/>
                  <a:cs typeface="Times New Roman" panose="02020603050405020304" pitchFamily="18" charset="0"/>
                </a:endParaRPr>
              </a:p>
              <a:p>
                <a:pPr marL="342900" indent="-342900">
                  <a:buFont typeface="+mj-lt"/>
                  <a:buAutoNum type="arabicPeriod"/>
                </a:pPr>
                <a:r>
                  <a:rPr lang="en-ID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ID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𝑥</m:t>
                    </m:r>
                    <m:rad>
                      <m:radPr>
                        <m:degHide m:val="on"/>
                        <m:ctrlPr>
                          <a:rPr lang="en-ID" i="1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radPr>
                      <m:deg/>
                      <m:e>
                        <m:r>
                          <a:rPr lang="en-ID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𝑎</m:t>
                        </m:r>
                      </m:e>
                    </m:rad>
                    <m:r>
                      <a:rPr lang="en-ID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+</m:t>
                    </m:r>
                    <m:r>
                      <a:rPr lang="en-ID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𝑦</m:t>
                    </m:r>
                    <m:rad>
                      <m:radPr>
                        <m:degHide m:val="on"/>
                        <m:ctrlPr>
                          <a:rPr lang="en-ID" i="1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radPr>
                      <m:deg/>
                      <m:e>
                        <m:r>
                          <a:rPr lang="en-ID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𝑎</m:t>
                        </m:r>
                      </m:e>
                    </m:rad>
                    <m:r>
                      <a:rPr lang="en-ID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d>
                      <m:dPr>
                        <m:ctrlPr>
                          <a:rPr lang="en-ID" i="1">
                            <a:latin typeface="Cambria Math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a:rPr lang="en-ID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𝑥</m:t>
                        </m:r>
                        <m:r>
                          <a:rPr lang="en-ID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ID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𝑦</m:t>
                        </m:r>
                      </m:e>
                    </m:d>
                    <m:rad>
                      <m:radPr>
                        <m:degHide m:val="on"/>
                        <m:ctrlPr>
                          <a:rPr lang="en-ID" i="1">
                            <a:latin typeface="Cambria Math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radPr>
                      <m:deg/>
                      <m:e>
                        <m:r>
                          <a:rPr lang="en-ID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𝑎</m:t>
                        </m:r>
                      </m:e>
                    </m:rad>
                  </m:oMath>
                </a14:m>
                <a:endParaRPr lang="en-ID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342900" indent="-342900">
                  <a:buFont typeface="+mj-lt"/>
                  <a:buAutoNum type="arabicPeriod"/>
                </a:pPr>
                <a:r>
                  <a:rPr lang="en-ID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ID" i="1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ID" i="1"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dPr>
                          <m:e>
                            <m:rad>
                              <m:radPr>
                                <m:degHide m:val="on"/>
                                <m:ctrlPr>
                                  <a:rPr lang="en-ID" i="1">
                                    <a:latin typeface="Cambria Math"/>
                                    <a:cs typeface="Times New Roman" panose="02020603050405020304" pitchFamily="18" charset="0"/>
                                  </a:rPr>
                                </m:ctrlPr>
                              </m:radPr>
                              <m:deg/>
                              <m:e>
                                <m:r>
                                  <a:rPr lang="en-ID" i="1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𝑎</m:t>
                                </m:r>
                              </m:e>
                            </m:rad>
                            <m:r>
                              <a:rPr lang="en-ID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×</m:t>
                            </m:r>
                            <m:rad>
                              <m:radPr>
                                <m:degHide m:val="on"/>
                                <m:ctrlPr>
                                  <a:rPr lang="en-ID" i="1">
                                    <a:latin typeface="Cambria Math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radPr>
                              <m:deg/>
                              <m:e>
                                <m:r>
                                  <a:rPr lang="en-ID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𝑏</m:t>
                                </m:r>
                              </m:e>
                            </m:rad>
                          </m:e>
                        </m:d>
                      </m:e>
                      <m:sup>
                        <m:r>
                          <a:rPr lang="en-ID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sup>
                    </m:sSup>
                    <m:r>
                      <a:rPr lang="en-ID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ID" i="1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radPr>
                      <m:deg/>
                      <m:e>
                        <m:r>
                          <a:rPr lang="en-ID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𝑎</m:t>
                        </m:r>
                      </m:e>
                    </m:rad>
                    <m:rad>
                      <m:radPr>
                        <m:degHide m:val="on"/>
                        <m:ctrlPr>
                          <a:rPr lang="en-ID" i="1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radPr>
                      <m:deg/>
                      <m:e>
                        <m:r>
                          <a:rPr lang="en-ID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𝑏</m:t>
                        </m:r>
                      </m:e>
                    </m:rad>
                    <m:r>
                      <a:rPr lang="en-ID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×</m:t>
                    </m:r>
                    <m:rad>
                      <m:radPr>
                        <m:degHide m:val="on"/>
                        <m:ctrlPr>
                          <a:rPr lang="en-ID" i="1">
                            <a:latin typeface="Cambria Math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radPr>
                      <m:deg/>
                      <m:e>
                        <m:r>
                          <a:rPr lang="en-ID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𝑎</m:t>
                        </m:r>
                      </m:e>
                    </m:rad>
                    <m:rad>
                      <m:radPr>
                        <m:degHide m:val="on"/>
                        <m:ctrlPr>
                          <a:rPr lang="en-ID" i="1">
                            <a:latin typeface="Cambria Math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radPr>
                      <m:deg/>
                      <m:e>
                        <m:r>
                          <a:rPr lang="en-ID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𝑏</m:t>
                        </m:r>
                      </m:e>
                    </m:rad>
                    <m:r>
                      <a:rPr lang="en-ID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ID" i="1">
                            <a:latin typeface="Cambria Math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radPr>
                      <m:deg/>
                      <m:e>
                        <m:r>
                          <a:rPr lang="en-ID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𝑎</m:t>
                        </m:r>
                      </m:e>
                    </m:rad>
                    <m:r>
                      <a:rPr lang="en-ID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×</m:t>
                    </m:r>
                    <m:rad>
                      <m:radPr>
                        <m:degHide m:val="on"/>
                        <m:ctrlPr>
                          <a:rPr lang="en-ID" i="1">
                            <a:latin typeface="Cambria Math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radPr>
                      <m:deg/>
                      <m:e>
                        <m:r>
                          <a:rPr lang="en-ID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𝑎</m:t>
                        </m:r>
                      </m:e>
                    </m:rad>
                    <m:r>
                      <a:rPr lang="en-ID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×</m:t>
                    </m:r>
                    <m:rad>
                      <m:radPr>
                        <m:degHide m:val="on"/>
                        <m:ctrlPr>
                          <a:rPr lang="en-ID" i="1">
                            <a:latin typeface="Cambria Math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radPr>
                      <m:deg/>
                      <m:e>
                        <m:r>
                          <a:rPr lang="en-ID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𝑏</m:t>
                        </m:r>
                      </m:e>
                    </m:rad>
                    <m:r>
                      <a:rPr lang="en-ID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×</m:t>
                    </m:r>
                    <m:rad>
                      <m:radPr>
                        <m:degHide m:val="on"/>
                        <m:ctrlPr>
                          <a:rPr lang="en-ID" i="1">
                            <a:latin typeface="Cambria Math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radPr>
                      <m:deg/>
                      <m:e>
                        <m:r>
                          <a:rPr lang="en-ID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𝑏</m:t>
                        </m:r>
                      </m:e>
                    </m:rad>
                    <m:r>
                      <a:rPr lang="en-ID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r>
                      <a:rPr lang="en-ID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𝑎𝑏</m:t>
                    </m:r>
                  </m:oMath>
                </a14:m>
                <a:endParaRPr lang="en-ID" dirty="0">
                  <a:latin typeface="Times New Roman" panose="02020603050405020304" pitchFamily="18" charset="0"/>
                  <a:ea typeface="Cambria Math" panose="02040503050406030204" pitchFamily="18" charset="0"/>
                  <a:cs typeface="Times New Roman" panose="02020603050405020304" pitchFamily="18" charset="0"/>
                </a:endParaRPr>
              </a:p>
              <a:p>
                <a:pPr marL="342900" indent="-342900">
                  <a:buFont typeface="+mj-lt"/>
                  <a:buAutoNum type="arabicPeriod"/>
                </a:pPr>
                <a:r>
                  <a:rPr lang="en-ID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ID" i="1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radPr>
                      <m:deg/>
                      <m:e>
                        <m:r>
                          <a:rPr lang="en-ID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𝑎</m:t>
                        </m:r>
                      </m:e>
                    </m:rad>
                    <m:r>
                      <a:rPr lang="en-ID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×</m:t>
                    </m:r>
                    <m:rad>
                      <m:radPr>
                        <m:degHide m:val="on"/>
                        <m:ctrlPr>
                          <a:rPr lang="en-ID" i="1">
                            <a:latin typeface="Cambria Math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radPr>
                      <m:deg/>
                      <m:e>
                        <m:r>
                          <a:rPr lang="en-ID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𝑎</m:t>
                        </m:r>
                      </m:e>
                    </m:rad>
                    <m:r>
                      <a:rPr lang="en-ID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r>
                      <a:rPr lang="en-ID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𝑎</m:t>
                    </m:r>
                  </m:oMath>
                </a14:m>
                <a:endParaRPr lang="en-ID" dirty="0">
                  <a:latin typeface="Times New Roman" panose="02020603050405020304" pitchFamily="18" charset="0"/>
                  <a:ea typeface="Cambria Math" panose="02040503050406030204" pitchFamily="18" charset="0"/>
                  <a:cs typeface="Times New Roman" panose="02020603050405020304" pitchFamily="18" charset="0"/>
                </a:endParaRPr>
              </a:p>
              <a:p>
                <a:pPr marL="342900" indent="-342900">
                  <a:buFont typeface="+mj-lt"/>
                  <a:buAutoNum type="arabicPeriod"/>
                </a:pPr>
                <a:r>
                  <a:rPr lang="en-ID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ID" i="1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radPr>
                      <m:deg/>
                      <m:e>
                        <m:r>
                          <a:rPr lang="en-ID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𝑎</m:t>
                        </m:r>
                      </m:e>
                    </m:rad>
                    <m:r>
                      <a:rPr lang="en-ID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×</m:t>
                    </m:r>
                    <m:rad>
                      <m:radPr>
                        <m:degHide m:val="on"/>
                        <m:ctrlPr>
                          <a:rPr lang="en-ID" i="1">
                            <a:latin typeface="Cambria Math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radPr>
                      <m:deg/>
                      <m:e>
                        <m:r>
                          <a:rPr lang="en-ID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𝑏</m:t>
                        </m:r>
                      </m:e>
                    </m:rad>
                    <m:r>
                      <a:rPr lang="en-ID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ID" i="1">
                            <a:latin typeface="Cambria Math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radPr>
                      <m:deg/>
                      <m:e>
                        <m:r>
                          <a:rPr lang="en-ID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𝑎𝑏</m:t>
                        </m:r>
                      </m:e>
                    </m:rad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7" name="Rectangle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5482" y="740102"/>
                <a:ext cx="7772400" cy="1923988"/>
              </a:xfrm>
              <a:prstGeom prst="rect">
                <a:avLst/>
              </a:prstGeom>
              <a:blipFill rotWithShape="1">
                <a:blip r:embed="rId3"/>
                <a:stretch>
                  <a:fillRect l="-627" t="-1582" b="-284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2" name="Group 11"/>
          <p:cNvGrpSpPr/>
          <p:nvPr/>
        </p:nvGrpSpPr>
        <p:grpSpPr>
          <a:xfrm>
            <a:off x="381000" y="2647950"/>
            <a:ext cx="1428605" cy="481122"/>
            <a:chOff x="400195" y="2319228"/>
            <a:chExt cx="1428605" cy="481122"/>
          </a:xfrm>
        </p:grpSpPr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4">
              <a:duotone>
                <a:schemeClr val="accent5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0195" y="2319228"/>
              <a:ext cx="1428605" cy="481122"/>
            </a:xfrm>
            <a:prstGeom prst="rect">
              <a:avLst/>
            </a:prstGeom>
          </p:spPr>
        </p:pic>
        <p:sp>
          <p:nvSpPr>
            <p:cNvPr id="14" name="Rectangle 13"/>
            <p:cNvSpPr/>
            <p:nvPr/>
          </p:nvSpPr>
          <p:spPr>
            <a:xfrm>
              <a:off x="685800" y="2352473"/>
              <a:ext cx="876009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ID" b="1" dirty="0" err="1">
                  <a:solidFill>
                    <a:schemeClr val="bg1"/>
                  </a:solidFill>
                </a:rPr>
                <a:t>Contoh</a:t>
              </a:r>
              <a:endParaRPr lang="en-ID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15" name="Picture 1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87" y="4631478"/>
            <a:ext cx="9143244" cy="512022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" name="Rectangle 1"/>
              <p:cNvSpPr/>
              <p:nvPr/>
            </p:nvSpPr>
            <p:spPr>
              <a:xfrm>
                <a:off x="4179282" y="3181350"/>
                <a:ext cx="4964718" cy="126092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342900" indent="-342900">
                  <a:buFont typeface="+mj-lt"/>
                  <a:buAutoNum type="alphaLcParenR" startAt="2"/>
                </a:pPr>
                <a:r>
                  <a:rPr lang="en-ID" dirty="0" smtClean="0">
                    <a:latin typeface="Cambria Math" panose="020405030504060302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ID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2</m:t>
                    </m:r>
                    <m:rad>
                      <m:radPr>
                        <m:degHide m:val="on"/>
                        <m:ctrlPr>
                          <a:rPr lang="en-ID" i="1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radPr>
                      <m:deg/>
                      <m:e>
                        <m:r>
                          <a:rPr lang="en-ID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6</m:t>
                        </m:r>
                      </m:e>
                    </m:rad>
                    <m:r>
                      <a:rPr lang="en-ID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×5</m:t>
                    </m:r>
                    <m:rad>
                      <m:radPr>
                        <m:degHide m:val="on"/>
                        <m:ctrlPr>
                          <a:rPr lang="en-ID" i="1">
                            <a:latin typeface="Cambria Math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radPr>
                      <m:deg/>
                      <m:e>
                        <m:r>
                          <a:rPr lang="en-ID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3</m:t>
                        </m:r>
                      </m:e>
                    </m:rad>
                  </m:oMath>
                </a14:m>
                <a:endParaRPr lang="en-ID" dirty="0">
                  <a:latin typeface="Cambria Math" panose="02040503050406030204" pitchFamily="18" charset="0"/>
                  <a:ea typeface="Cambria Math" panose="02040503050406030204" pitchFamily="18" charset="0"/>
                  <a:cs typeface="Times New Roman" panose="02020603050405020304" pitchFamily="18" charset="0"/>
                </a:endParaRPr>
              </a:p>
              <a:p>
                <a:r>
                  <a:rPr lang="en-ID" sz="1600" b="1" dirty="0">
                    <a:latin typeface="Cambria Math" panose="02040503050406030204" pitchFamily="18" charset="0"/>
                    <a:cs typeface="Times New Roman" panose="02020603050405020304" pitchFamily="18" charset="0"/>
                  </a:rPr>
                  <a:t>Jawab: </a:t>
                </a:r>
                <a:endParaRPr lang="en-ID" sz="1600" b="1" dirty="0" smtClean="0">
                  <a:latin typeface="Cambria Math" panose="02040503050406030204" pitchFamily="18" charset="0"/>
                  <a:cs typeface="Times New Roman" panose="020206030504050203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ID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2</m:t>
                      </m:r>
                      <m:rad>
                        <m:radPr>
                          <m:degHide m:val="on"/>
                          <m:ctrlPr>
                            <a:rPr lang="en-ID" i="1"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ID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6</m:t>
                          </m:r>
                        </m:e>
                      </m:rad>
                      <m:r>
                        <a:rPr lang="en-ID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×5</m:t>
                      </m:r>
                      <m:rad>
                        <m:radPr>
                          <m:degHide m:val="on"/>
                          <m:ctrlPr>
                            <a:rPr lang="en-ID" i="1">
                              <a:latin typeface="Cambria Math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ID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3</m:t>
                          </m:r>
                        </m:e>
                      </m:rad>
                      <m:r>
                        <a:rPr lang="en-ID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=2×5×</m:t>
                      </m:r>
                      <m:rad>
                        <m:radPr>
                          <m:degHide m:val="on"/>
                          <m:ctrlPr>
                            <a:rPr lang="en-ID" i="1">
                              <a:latin typeface="Cambria Math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ID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6</m:t>
                          </m:r>
                        </m:e>
                      </m:rad>
                      <m:r>
                        <a:rPr lang="en-ID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×</m:t>
                      </m:r>
                      <m:rad>
                        <m:radPr>
                          <m:degHide m:val="on"/>
                          <m:ctrlPr>
                            <a:rPr lang="en-ID" i="1">
                              <a:latin typeface="Cambria Math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ID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3</m:t>
                          </m:r>
                        </m:e>
                      </m:rad>
                      <m:r>
                        <a:rPr lang="en-US" b="1" i="1" smtClean="0">
                          <a:latin typeface="Cambria Math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 </m:t>
                      </m:r>
                      <m:r>
                        <a:rPr lang="en-ID" b="1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=</m:t>
                      </m:r>
                      <m:r>
                        <a:rPr lang="en-ID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10×</m:t>
                      </m:r>
                      <m:rad>
                        <m:radPr>
                          <m:degHide m:val="on"/>
                          <m:ctrlPr>
                            <a:rPr lang="en-ID" i="1">
                              <a:latin typeface="Cambria Math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ID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18</m:t>
                          </m:r>
                        </m:e>
                      </m:rad>
                    </m:oMath>
                  </m:oMathPara>
                </a14:m>
                <a:endParaRPr lang="en-US" i="1" dirty="0" smtClean="0">
                  <a:latin typeface="Cambria Math"/>
                  <a:ea typeface="Cambria Math" panose="02040503050406030204" pitchFamily="18" charset="0"/>
                  <a:cs typeface="Times New Roman" panose="020206030504050203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ID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=10×</m:t>
                      </m:r>
                      <m:rad>
                        <m:radPr>
                          <m:degHide m:val="on"/>
                          <m:ctrlPr>
                            <a:rPr lang="en-ID" i="1">
                              <a:latin typeface="Cambria Math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ID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9∙2</m:t>
                          </m:r>
                        </m:e>
                      </m:rad>
                      <m:r>
                        <a:rPr lang="en-ID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=10×3</m:t>
                      </m:r>
                      <m:rad>
                        <m:radPr>
                          <m:degHide m:val="on"/>
                          <m:ctrlPr>
                            <a:rPr lang="en-ID" i="1">
                              <a:latin typeface="Cambria Math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ID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2</m:t>
                          </m:r>
                        </m:e>
                      </m:rad>
                      <m:r>
                        <a:rPr lang="en-US" b="0" i="1" smtClean="0">
                          <a:latin typeface="Cambria Math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=</m:t>
                      </m:r>
                      <m:r>
                        <a:rPr lang="en-ID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3</m:t>
                      </m:r>
                      <m:r>
                        <a:rPr lang="en-US" b="0" i="1" smtClean="0">
                          <a:latin typeface="Cambria Math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0</m:t>
                      </m:r>
                      <m:rad>
                        <m:radPr>
                          <m:degHide m:val="on"/>
                          <m:ctrlPr>
                            <a:rPr lang="en-ID" i="1">
                              <a:latin typeface="Cambria Math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ID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2</m:t>
                          </m:r>
                        </m:e>
                      </m:ra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" name="Rectangle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79282" y="3181350"/>
                <a:ext cx="4964718" cy="1260923"/>
              </a:xfrm>
              <a:prstGeom prst="rect">
                <a:avLst/>
              </a:prstGeom>
              <a:blipFill rotWithShape="1">
                <a:blip r:embed="rId6"/>
                <a:stretch>
                  <a:fillRect l="-98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616279217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2654</TotalTime>
  <Words>2304</Words>
  <Application>Microsoft Office PowerPoint</Application>
  <PresentationFormat>On-screen Show (16:9)</PresentationFormat>
  <Paragraphs>207</Paragraphs>
  <Slides>18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18</vt:i4>
      </vt:variant>
    </vt:vector>
  </HeadingPairs>
  <TitlesOfParts>
    <vt:vector size="20" baseType="lpstr">
      <vt:lpstr>Office Theme</vt:lpstr>
      <vt:lpstr>Custom Design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Aulia Dwiningtyas Putri</dc:creator>
  <cp:lastModifiedBy>Taryo</cp:lastModifiedBy>
  <cp:revision>87</cp:revision>
  <dcterms:created xsi:type="dcterms:W3CDTF">2022-01-17T01:37:52Z</dcterms:created>
  <dcterms:modified xsi:type="dcterms:W3CDTF">2022-07-12T10:54:34Z</dcterms:modified>
</cp:coreProperties>
</file>