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0" r:id="rId2"/>
    <p:sldId id="259" r:id="rId3"/>
    <p:sldId id="263" r:id="rId4"/>
    <p:sldId id="264" r:id="rId5"/>
    <p:sldId id="266" r:id="rId6"/>
    <p:sldId id="267" r:id="rId7"/>
    <p:sldId id="268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78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249" autoAdjust="0"/>
  </p:normalViewPr>
  <p:slideViewPr>
    <p:cSldViewPr>
      <p:cViewPr varScale="1">
        <p:scale>
          <a:sx n="85" d="100"/>
          <a:sy n="85" d="100"/>
        </p:scale>
        <p:origin x="882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Panitia</a:t>
            </a:r>
            <a:r>
              <a:rPr lang="en-ID" dirty="0"/>
              <a:t> Hukum Dasar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membentuk</a:t>
            </a:r>
            <a:r>
              <a:rPr lang="en-ID" dirty="0"/>
              <a:t>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kecil</a:t>
            </a:r>
            <a:r>
              <a:rPr lang="en-ID" dirty="0"/>
              <a:t> </a:t>
            </a:r>
            <a:r>
              <a:rPr lang="en-ID" dirty="0" err="1"/>
              <a:t>lagi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Perancang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Dasar. </a:t>
            </a:r>
            <a:r>
              <a:rPr lang="en-ID" dirty="0" err="1"/>
              <a:t>Tugasnya</a:t>
            </a:r>
            <a:r>
              <a:rPr lang="en-ID" dirty="0"/>
              <a:t> </a:t>
            </a:r>
            <a:r>
              <a:rPr lang="en-ID" dirty="0" err="1"/>
              <a:t>merancang</a:t>
            </a:r>
            <a:r>
              <a:rPr lang="en-ID" dirty="0"/>
              <a:t> </a:t>
            </a:r>
            <a:r>
              <a:rPr lang="en-ID" dirty="0" err="1"/>
              <a:t>isi</a:t>
            </a:r>
            <a:r>
              <a:rPr lang="en-ID" dirty="0"/>
              <a:t> UUD.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beranggotakan</a:t>
            </a:r>
            <a:r>
              <a:rPr lang="en-ID" dirty="0"/>
              <a:t> </a:t>
            </a:r>
            <a:r>
              <a:rPr lang="en-ID" dirty="0" err="1"/>
              <a:t>tujuh</a:t>
            </a:r>
            <a:r>
              <a:rPr lang="en-ID" dirty="0"/>
              <a:t> orang,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Supomo</a:t>
            </a:r>
            <a:r>
              <a:rPr lang="en-ID" dirty="0"/>
              <a:t>, </a:t>
            </a:r>
            <a:r>
              <a:rPr lang="en-ID" dirty="0" err="1"/>
              <a:t>Wongsonegoro</a:t>
            </a:r>
            <a:r>
              <a:rPr lang="en-ID" dirty="0"/>
              <a:t>, </a:t>
            </a:r>
            <a:r>
              <a:rPr lang="en-ID" dirty="0" err="1"/>
              <a:t>Achmad</a:t>
            </a:r>
            <a:r>
              <a:rPr lang="en-ID" dirty="0"/>
              <a:t> </a:t>
            </a:r>
            <a:r>
              <a:rPr lang="en-ID" dirty="0" err="1"/>
              <a:t>Subardjo</a:t>
            </a:r>
            <a:r>
              <a:rPr lang="en-ID" dirty="0"/>
              <a:t>, A. A. </a:t>
            </a:r>
            <a:r>
              <a:rPr lang="en-ID" dirty="0" err="1"/>
              <a:t>Maramis</a:t>
            </a:r>
            <a:r>
              <a:rPr lang="en-ID" dirty="0"/>
              <a:t>, Panji </a:t>
            </a:r>
            <a:r>
              <a:rPr lang="en-ID" dirty="0" err="1"/>
              <a:t>Singgih</a:t>
            </a:r>
            <a:r>
              <a:rPr lang="en-ID" dirty="0"/>
              <a:t>, </a:t>
            </a:r>
            <a:r>
              <a:rPr lang="en-ID" dirty="0" err="1"/>
              <a:t>Agus</a:t>
            </a:r>
            <a:r>
              <a:rPr lang="en-ID" dirty="0"/>
              <a:t> Salim, dan </a:t>
            </a:r>
            <a:r>
              <a:rPr lang="en-ID" dirty="0" err="1"/>
              <a:t>Sukiman</a:t>
            </a:r>
            <a:r>
              <a:rPr lang="en-ID" dirty="0"/>
              <a:t>.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diketuai</a:t>
            </a:r>
            <a:r>
              <a:rPr lang="en-ID" dirty="0"/>
              <a:t> </a:t>
            </a:r>
            <a:r>
              <a:rPr lang="en-ID" dirty="0" err="1"/>
              <a:t>Supomo</a:t>
            </a:r>
            <a:r>
              <a:rPr lang="en-ID" dirty="0"/>
              <a:t>.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40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17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Pada 14 </a:t>
            </a:r>
            <a:r>
              <a:rPr lang="en-ID" dirty="0" err="1"/>
              <a:t>Juli</a:t>
            </a:r>
            <a:r>
              <a:rPr lang="en-ID" dirty="0"/>
              <a:t> 1945, BPUPK </a:t>
            </a:r>
            <a:r>
              <a:rPr lang="en-ID" dirty="0" err="1"/>
              <a:t>menggelar</a:t>
            </a:r>
            <a:r>
              <a:rPr lang="en-ID" dirty="0"/>
              <a:t> </a:t>
            </a:r>
            <a:r>
              <a:rPr lang="en-ID" dirty="0" err="1"/>
              <a:t>sidang</a:t>
            </a:r>
            <a:r>
              <a:rPr lang="en-ID" dirty="0"/>
              <a:t> </a:t>
            </a:r>
            <a:r>
              <a:rPr lang="en-ID" dirty="0" err="1"/>
              <a:t>pleno</a:t>
            </a:r>
            <a:r>
              <a:rPr lang="en-ID" dirty="0"/>
              <a:t> yang </a:t>
            </a:r>
            <a:r>
              <a:rPr lang="en-ID" dirty="0" err="1"/>
              <a:t>beragendakan</a:t>
            </a:r>
            <a:r>
              <a:rPr lang="en-ID" dirty="0"/>
              <a:t> “</a:t>
            </a:r>
            <a:r>
              <a:rPr lang="en-ID" dirty="0" err="1"/>
              <a:t>Pembacaan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pernyataan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”.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Perancang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Dasar </a:t>
            </a:r>
            <a:r>
              <a:rPr lang="en-ID" dirty="0" err="1"/>
              <a:t>melaporkan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kerjanya</a:t>
            </a:r>
            <a:r>
              <a:rPr lang="en-ID" dirty="0"/>
              <a:t>. Ada </a:t>
            </a:r>
            <a:r>
              <a:rPr lang="en-ID" dirty="0" err="1"/>
              <a:t>tiga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 </a:t>
            </a:r>
            <a:r>
              <a:rPr lang="en-ID" dirty="0" err="1"/>
              <a:t>pokok</a:t>
            </a:r>
            <a:r>
              <a:rPr lang="en-ID" dirty="0"/>
              <a:t> yang </a:t>
            </a:r>
            <a:r>
              <a:rPr lang="en-ID" dirty="0" err="1"/>
              <a:t>disampaikan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laporannya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 a. </a:t>
            </a:r>
            <a:r>
              <a:rPr lang="en-ID" dirty="0" err="1"/>
              <a:t>Pernyataan</a:t>
            </a:r>
            <a:r>
              <a:rPr lang="en-ID" dirty="0"/>
              <a:t> Indonesia </a:t>
            </a:r>
            <a:r>
              <a:rPr lang="en-ID" dirty="0" err="1"/>
              <a:t>merdeka</a:t>
            </a:r>
            <a:r>
              <a:rPr lang="en-ID" dirty="0"/>
              <a:t>. b. </a:t>
            </a:r>
            <a:r>
              <a:rPr lang="en-ID" dirty="0" err="1"/>
              <a:t>Pembukaan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. c. </a:t>
            </a:r>
            <a:r>
              <a:rPr lang="en-ID" dirty="0" err="1"/>
              <a:t>Batang</a:t>
            </a:r>
            <a:r>
              <a:rPr lang="en-ID" dirty="0"/>
              <a:t> </a:t>
            </a:r>
            <a:r>
              <a:rPr lang="en-ID" dirty="0" err="1"/>
              <a:t>tubuh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yang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dinamakan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“</a:t>
            </a:r>
            <a:r>
              <a:rPr lang="en-ID" dirty="0" err="1"/>
              <a:t>Undang-Undang</a:t>
            </a:r>
            <a:r>
              <a:rPr lang="en-ID" dirty="0"/>
              <a:t> Dasar”, yang </a:t>
            </a:r>
            <a:r>
              <a:rPr lang="en-ID" dirty="0" err="1"/>
              <a:t>isinya</a:t>
            </a:r>
            <a:r>
              <a:rPr lang="en-ID" dirty="0"/>
              <a:t> </a:t>
            </a:r>
            <a:r>
              <a:rPr lang="en-ID" dirty="0" err="1"/>
              <a:t>meliputi</a:t>
            </a:r>
            <a:r>
              <a:rPr lang="en-ID" dirty="0"/>
              <a:t>: 1) wilayah negara Indonesia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sama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bekas</a:t>
            </a:r>
            <a:r>
              <a:rPr lang="en-ID" dirty="0"/>
              <a:t> wilayah </a:t>
            </a:r>
            <a:r>
              <a:rPr lang="en-ID" dirty="0" err="1"/>
              <a:t>Hindia</a:t>
            </a:r>
            <a:r>
              <a:rPr lang="en-ID" dirty="0"/>
              <a:t>-Belanda, </a:t>
            </a:r>
            <a:r>
              <a:rPr lang="en-ID" dirty="0" err="1"/>
              <a:t>ditambah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Malaya, Borneo Utara (</a:t>
            </a:r>
            <a:r>
              <a:rPr lang="en-ID" dirty="0" err="1"/>
              <a:t>sekarang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wilayah Sabah dan wilayah </a:t>
            </a:r>
            <a:r>
              <a:rPr lang="en-ID" dirty="0" err="1"/>
              <a:t>Serawak</a:t>
            </a:r>
            <a:r>
              <a:rPr lang="en-ID" dirty="0"/>
              <a:t> di negara Malaysia, </a:t>
            </a:r>
            <a:r>
              <a:rPr lang="en-ID" dirty="0" err="1"/>
              <a:t>serta</a:t>
            </a:r>
            <a:r>
              <a:rPr lang="en-ID" dirty="0"/>
              <a:t> wilayah Brunei Darussalam), Papua, Timor-</a:t>
            </a:r>
            <a:r>
              <a:rPr lang="en-ID" dirty="0" err="1"/>
              <a:t>Portugis</a:t>
            </a:r>
            <a:r>
              <a:rPr lang="en-ID" dirty="0"/>
              <a:t> (</a:t>
            </a:r>
            <a:r>
              <a:rPr lang="en-ID" dirty="0" err="1"/>
              <a:t>sekarang</a:t>
            </a:r>
            <a:r>
              <a:rPr lang="en-ID" dirty="0"/>
              <a:t> wilayah negara Timor </a:t>
            </a:r>
            <a:r>
              <a:rPr lang="en-ID" dirty="0" err="1"/>
              <a:t>Leste</a:t>
            </a:r>
            <a:r>
              <a:rPr lang="en-ID" dirty="0"/>
              <a:t>), dan </a:t>
            </a:r>
            <a:r>
              <a:rPr lang="en-ID" dirty="0" err="1"/>
              <a:t>pulau-pulau</a:t>
            </a:r>
            <a:r>
              <a:rPr lang="en-ID" dirty="0"/>
              <a:t> di </a:t>
            </a:r>
            <a:r>
              <a:rPr lang="en-ID" dirty="0" err="1"/>
              <a:t>sekitarnya</a:t>
            </a:r>
            <a:r>
              <a:rPr lang="en-ID" dirty="0"/>
              <a:t>, 2) </a:t>
            </a:r>
            <a:r>
              <a:rPr lang="en-ID" dirty="0" err="1"/>
              <a:t>bentuk</a:t>
            </a:r>
            <a:r>
              <a:rPr lang="en-ID" dirty="0"/>
              <a:t> negara Indonesia </a:t>
            </a:r>
            <a:r>
              <a:rPr lang="en-ID" dirty="0" err="1"/>
              <a:t>adalah</a:t>
            </a:r>
            <a:r>
              <a:rPr lang="en-ID" dirty="0"/>
              <a:t> negara </a:t>
            </a:r>
            <a:r>
              <a:rPr lang="en-ID" dirty="0" err="1"/>
              <a:t>kesatuan</a:t>
            </a:r>
            <a:r>
              <a:rPr lang="en-ID" dirty="0"/>
              <a:t>, 3) </a:t>
            </a:r>
            <a:r>
              <a:rPr lang="en-ID" dirty="0" err="1"/>
              <a:t>bentuk</a:t>
            </a:r>
            <a:r>
              <a:rPr lang="en-ID" dirty="0"/>
              <a:t> </a:t>
            </a:r>
            <a:r>
              <a:rPr lang="en-ID" dirty="0" err="1"/>
              <a:t>pemerintahan</a:t>
            </a:r>
            <a:r>
              <a:rPr lang="en-ID" dirty="0"/>
              <a:t> Indonesia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republik</a:t>
            </a:r>
            <a:r>
              <a:rPr lang="en-ID" dirty="0"/>
              <a:t>, 4) </a:t>
            </a:r>
            <a:r>
              <a:rPr lang="en-ID" dirty="0" err="1"/>
              <a:t>bendera</a:t>
            </a:r>
            <a:r>
              <a:rPr lang="en-ID" dirty="0"/>
              <a:t> </a:t>
            </a:r>
            <a:r>
              <a:rPr lang="en-ID" dirty="0" err="1"/>
              <a:t>nasional</a:t>
            </a:r>
            <a:r>
              <a:rPr lang="en-ID" dirty="0"/>
              <a:t> Indonesia </a:t>
            </a:r>
            <a:r>
              <a:rPr lang="en-ID" dirty="0" err="1"/>
              <a:t>adalah</a:t>
            </a:r>
            <a:r>
              <a:rPr lang="en-ID" dirty="0"/>
              <a:t> Sang Saka Merah </a:t>
            </a:r>
            <a:r>
              <a:rPr lang="en-ID" dirty="0" err="1"/>
              <a:t>Putih</a:t>
            </a:r>
            <a:r>
              <a:rPr lang="en-ID" dirty="0"/>
              <a:t>, dan 5) </a:t>
            </a:r>
            <a:r>
              <a:rPr lang="en-ID" dirty="0" err="1"/>
              <a:t>bahasa</a:t>
            </a:r>
            <a:r>
              <a:rPr lang="en-ID" dirty="0"/>
              <a:t> </a:t>
            </a:r>
            <a:r>
              <a:rPr lang="en-ID" dirty="0" err="1"/>
              <a:t>nasional</a:t>
            </a:r>
            <a:r>
              <a:rPr lang="en-ID" dirty="0"/>
              <a:t> Indonesia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bahasa</a:t>
            </a:r>
            <a:r>
              <a:rPr lang="en-ID" dirty="0"/>
              <a:t> Indonesia. </a:t>
            </a:r>
          </a:p>
          <a:p>
            <a:endParaRPr lang="en-ID" dirty="0"/>
          </a:p>
          <a:p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wilayah Negara Indonesia dan </a:t>
            </a:r>
            <a:r>
              <a:rPr lang="en-ID" dirty="0" err="1"/>
              <a:t>batas-batasnya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dimuat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rancangan</a:t>
            </a:r>
            <a:r>
              <a:rPr lang="en-ID" dirty="0"/>
              <a:t> UUD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Supomo</a:t>
            </a:r>
            <a:r>
              <a:rPr lang="en-ID" dirty="0"/>
              <a:t>, UUD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menyangkut</a:t>
            </a:r>
            <a:r>
              <a:rPr lang="en-ID" dirty="0"/>
              <a:t> </a:t>
            </a:r>
            <a:r>
              <a:rPr lang="en-ID" dirty="0" err="1"/>
              <a:t>pemerintahan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negara,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batas</a:t>
            </a:r>
            <a:r>
              <a:rPr lang="en-ID" dirty="0"/>
              <a:t> wilayah negara. </a:t>
            </a:r>
            <a:r>
              <a:rPr lang="en-ID" dirty="0" err="1"/>
              <a:t>Rancangan</a:t>
            </a:r>
            <a:r>
              <a:rPr lang="en-ID" dirty="0"/>
              <a:t> UUD </a:t>
            </a:r>
            <a:r>
              <a:rPr lang="en-ID" dirty="0" err="1"/>
              <a:t>berjumlah</a:t>
            </a:r>
            <a:r>
              <a:rPr lang="en-ID" dirty="0"/>
              <a:t> 42 </a:t>
            </a:r>
            <a:r>
              <a:rPr lang="en-ID" dirty="0" err="1"/>
              <a:t>pasal</a:t>
            </a:r>
            <a:r>
              <a:rPr lang="en-ID" dirty="0"/>
              <a:t>. Lima </a:t>
            </a:r>
            <a:r>
              <a:rPr lang="en-ID" dirty="0" err="1"/>
              <a:t>pasal</a:t>
            </a:r>
            <a:r>
              <a:rPr lang="en-ID" dirty="0"/>
              <a:t> di </a:t>
            </a:r>
            <a:r>
              <a:rPr lang="en-ID" dirty="0" err="1"/>
              <a:t>antaranya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peralihan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perang</a:t>
            </a:r>
            <a:r>
              <a:rPr lang="en-ID" dirty="0"/>
              <a:t> dan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pasal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tambahan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75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85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Pada 7 </a:t>
            </a:r>
            <a:r>
              <a:rPr lang="en-ID" dirty="0" err="1"/>
              <a:t>Agustus</a:t>
            </a:r>
            <a:r>
              <a:rPr lang="en-ID" dirty="0"/>
              <a:t> 1945, BPUPK </a:t>
            </a:r>
            <a:r>
              <a:rPr lang="en-ID" dirty="0" err="1"/>
              <a:t>dibubarkan</a:t>
            </a:r>
            <a:r>
              <a:rPr lang="en-ID" dirty="0"/>
              <a:t>. </a:t>
            </a:r>
            <a:r>
              <a:rPr lang="en-ID" dirty="0" err="1"/>
              <a:t>Selanjutnya</a:t>
            </a:r>
            <a:r>
              <a:rPr lang="en-ID" dirty="0"/>
              <a:t>, </a:t>
            </a:r>
            <a:r>
              <a:rPr lang="en-ID" dirty="0" err="1"/>
              <a:t>dibentuk</a:t>
            </a:r>
            <a:r>
              <a:rPr lang="en-ID" dirty="0"/>
              <a:t> </a:t>
            </a:r>
            <a:r>
              <a:rPr lang="en-ID" dirty="0" err="1"/>
              <a:t>Dokuritsu</a:t>
            </a:r>
            <a:r>
              <a:rPr lang="en-ID" dirty="0"/>
              <a:t> </a:t>
            </a:r>
            <a:r>
              <a:rPr lang="en-ID" dirty="0" err="1"/>
              <a:t>Junbi</a:t>
            </a:r>
            <a:r>
              <a:rPr lang="en-ID" dirty="0"/>
              <a:t> </a:t>
            </a:r>
            <a:r>
              <a:rPr lang="en-ID" dirty="0" err="1"/>
              <a:t>Inkai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Persiapan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Indonesia (PPKI). Ada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tugas</a:t>
            </a:r>
            <a:r>
              <a:rPr lang="en-ID" dirty="0"/>
              <a:t> PPKI,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meresmikan</a:t>
            </a:r>
            <a:r>
              <a:rPr lang="en-ID" dirty="0"/>
              <a:t> </a:t>
            </a:r>
            <a:r>
              <a:rPr lang="en-ID" dirty="0" err="1"/>
              <a:t>Pembukaan</a:t>
            </a:r>
            <a:r>
              <a:rPr lang="en-ID" dirty="0"/>
              <a:t> (</a:t>
            </a:r>
            <a:r>
              <a:rPr lang="en-ID" dirty="0" err="1"/>
              <a:t>Preambul</a:t>
            </a:r>
            <a:r>
              <a:rPr lang="en-ID" dirty="0"/>
              <a:t>) dan </a:t>
            </a:r>
            <a:r>
              <a:rPr lang="en-ID" dirty="0" err="1"/>
              <a:t>Batang</a:t>
            </a:r>
            <a:r>
              <a:rPr lang="en-ID" dirty="0"/>
              <a:t> </a:t>
            </a:r>
            <a:r>
              <a:rPr lang="en-ID" dirty="0" err="1"/>
              <a:t>Tubuh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1945, </a:t>
            </a:r>
            <a:r>
              <a:rPr lang="en-ID" dirty="0" err="1"/>
              <a:t>mempersiapkan</a:t>
            </a:r>
            <a:r>
              <a:rPr lang="en-ID" dirty="0"/>
              <a:t> </a:t>
            </a:r>
            <a:r>
              <a:rPr lang="en-ID" dirty="0" err="1"/>
              <a:t>pemindahan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pihak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pendudukan</a:t>
            </a:r>
            <a:r>
              <a:rPr lang="en-ID" dirty="0"/>
              <a:t> </a:t>
            </a:r>
            <a:r>
              <a:rPr lang="en-ID" dirty="0" err="1"/>
              <a:t>militer</a:t>
            </a:r>
            <a:r>
              <a:rPr lang="en-ID" dirty="0"/>
              <a:t> </a:t>
            </a:r>
            <a:r>
              <a:rPr lang="en-ID" dirty="0" err="1"/>
              <a:t>Jepang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bangsa</a:t>
            </a:r>
            <a:r>
              <a:rPr lang="en-ID" dirty="0"/>
              <a:t> Indonesia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mempersiapkan</a:t>
            </a:r>
            <a:r>
              <a:rPr lang="en-ID" dirty="0"/>
              <a:t> </a:t>
            </a:r>
            <a:r>
              <a:rPr lang="en-ID" dirty="0" err="1"/>
              <a:t>segala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berhubungan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masalah</a:t>
            </a:r>
            <a:r>
              <a:rPr lang="en-ID" dirty="0"/>
              <a:t> </a:t>
            </a:r>
            <a:r>
              <a:rPr lang="en-ID" dirty="0" err="1"/>
              <a:t>ketatanegaraan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Negara Indonesia.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demikian</a:t>
            </a:r>
            <a:r>
              <a:rPr lang="en-ID" dirty="0"/>
              <a:t>, pada </a:t>
            </a:r>
            <a:r>
              <a:rPr lang="en-ID" dirty="0" err="1"/>
              <a:t>dasarnya</a:t>
            </a:r>
            <a:r>
              <a:rPr lang="en-ID" dirty="0"/>
              <a:t> PPKI </a:t>
            </a:r>
            <a:r>
              <a:rPr lang="en-ID" dirty="0" err="1"/>
              <a:t>melanjutkan</a:t>
            </a:r>
            <a:r>
              <a:rPr lang="en-ID" dirty="0"/>
              <a:t> </a:t>
            </a:r>
            <a:r>
              <a:rPr lang="en-ID" dirty="0" err="1"/>
              <a:t>pekerjaan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dirintis</a:t>
            </a:r>
            <a:r>
              <a:rPr lang="en-ID" dirty="0"/>
              <a:t> oleh BPUPK.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15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22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80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dirty="0"/>
              <a:t>Pada 18 </a:t>
            </a:r>
            <a:r>
              <a:rPr lang="en-ID" sz="1200" dirty="0" err="1"/>
              <a:t>Agustus</a:t>
            </a:r>
            <a:r>
              <a:rPr lang="en-ID" sz="1200" dirty="0"/>
              <a:t> 1945, PPKI </a:t>
            </a:r>
            <a:r>
              <a:rPr lang="en-ID" sz="1200" dirty="0" err="1"/>
              <a:t>menggelar</a:t>
            </a:r>
            <a:r>
              <a:rPr lang="en-ID" sz="1200" dirty="0"/>
              <a:t> </a:t>
            </a:r>
            <a:r>
              <a:rPr lang="en-ID" sz="1200" dirty="0" err="1"/>
              <a:t>sidang</a:t>
            </a:r>
            <a:r>
              <a:rPr lang="en-ID" sz="1200" dirty="0"/>
              <a:t> </a:t>
            </a:r>
            <a:r>
              <a:rPr lang="en-ID" sz="1200" dirty="0" err="1"/>
              <a:t>pertamanya</a:t>
            </a:r>
            <a:r>
              <a:rPr lang="en-ID" sz="1200" dirty="0"/>
              <a:t>. </a:t>
            </a:r>
            <a:r>
              <a:rPr lang="en-ID" dirty="0"/>
              <a:t>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agendanya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menetapkan</a:t>
            </a:r>
            <a:r>
              <a:rPr lang="en-ID" dirty="0"/>
              <a:t> dan </a:t>
            </a:r>
            <a:r>
              <a:rPr lang="en-ID" dirty="0" err="1"/>
              <a:t>mengesahkan</a:t>
            </a:r>
            <a:r>
              <a:rPr lang="en-ID" dirty="0"/>
              <a:t> </a:t>
            </a:r>
            <a:r>
              <a:rPr lang="en-ID" dirty="0" err="1"/>
              <a:t>rancangan</a:t>
            </a:r>
            <a:r>
              <a:rPr lang="en-ID" dirty="0"/>
              <a:t> UUD. </a:t>
            </a:r>
            <a:r>
              <a:rPr lang="en-ID" sz="1200" dirty="0" err="1"/>
              <a:t>Sidang</a:t>
            </a:r>
            <a:r>
              <a:rPr lang="en-ID" sz="1200" dirty="0"/>
              <a:t> </a:t>
            </a:r>
            <a:r>
              <a:rPr lang="en-ID" sz="1200" dirty="0" err="1"/>
              <a:t>Pertama</a:t>
            </a:r>
            <a:r>
              <a:rPr lang="en-ID" sz="1200" dirty="0"/>
              <a:t> PPKI </a:t>
            </a:r>
            <a:r>
              <a:rPr lang="en-ID" sz="1200" dirty="0" err="1"/>
              <a:t>menghasilkan</a:t>
            </a:r>
            <a:r>
              <a:rPr lang="en-ID" sz="1200" dirty="0"/>
              <a:t> </a:t>
            </a:r>
            <a:r>
              <a:rPr lang="en-ID" sz="1200" dirty="0" err="1"/>
              <a:t>keputusan</a:t>
            </a:r>
            <a:r>
              <a:rPr lang="en-ID" sz="1200" dirty="0"/>
              <a:t>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berikut</a:t>
            </a:r>
            <a:r>
              <a:rPr lang="en-ID" sz="12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Menetapkan</a:t>
            </a:r>
            <a:r>
              <a:rPr lang="en-ID" sz="1200" dirty="0"/>
              <a:t> dan </a:t>
            </a:r>
            <a:r>
              <a:rPr lang="en-ID" sz="1200" dirty="0" err="1"/>
              <a:t>mengesahkan</a:t>
            </a:r>
            <a:r>
              <a:rPr lang="en-ID" sz="1200" dirty="0"/>
              <a:t> UUD NRI </a:t>
            </a:r>
            <a:r>
              <a:rPr lang="en-ID" sz="1200" dirty="0" err="1"/>
              <a:t>Tahun</a:t>
            </a:r>
            <a:r>
              <a:rPr lang="en-ID" sz="1200" dirty="0"/>
              <a:t> 1945.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Memilih</a:t>
            </a:r>
            <a:r>
              <a:rPr lang="en-ID" sz="1200" dirty="0"/>
              <a:t> dan </a:t>
            </a:r>
            <a:r>
              <a:rPr lang="en-ID" sz="1200" dirty="0" err="1"/>
              <a:t>mengangkat</a:t>
            </a:r>
            <a:r>
              <a:rPr lang="en-ID" sz="1200" dirty="0"/>
              <a:t> Soekarno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Presiden</a:t>
            </a:r>
            <a:r>
              <a:rPr lang="en-ID" sz="1200" dirty="0"/>
              <a:t> dan Mohammad Hatta </a:t>
            </a:r>
            <a:r>
              <a:rPr lang="en-ID" sz="1200" dirty="0" err="1"/>
              <a:t>sebagai</a:t>
            </a:r>
            <a:r>
              <a:rPr lang="en-ID" sz="1200" dirty="0"/>
              <a:t> Wakil </a:t>
            </a:r>
            <a:r>
              <a:rPr lang="en-ID" sz="1200" dirty="0" err="1"/>
              <a:t>Presiden</a:t>
            </a:r>
            <a:r>
              <a:rPr lang="en-ID" sz="1200" dirty="0"/>
              <a:t> </a:t>
            </a:r>
            <a:r>
              <a:rPr lang="en-ID" sz="1200" dirty="0" err="1"/>
              <a:t>Republik</a:t>
            </a:r>
            <a:r>
              <a:rPr lang="en-ID" sz="1200" dirty="0"/>
              <a:t> Indonesia. 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Membentuk</a:t>
            </a:r>
            <a:r>
              <a:rPr lang="en-ID" sz="1200" dirty="0"/>
              <a:t> </a:t>
            </a:r>
            <a:r>
              <a:rPr lang="en-ID" sz="1200" dirty="0" err="1"/>
              <a:t>Komite</a:t>
            </a:r>
            <a:r>
              <a:rPr lang="en-ID" sz="1200" dirty="0"/>
              <a:t> Nasional Indonesia Pusat (KNIP), </a:t>
            </a:r>
            <a:r>
              <a:rPr lang="en-ID" dirty="0"/>
              <a:t>yang </a:t>
            </a:r>
            <a:r>
              <a:rPr lang="en-ID" dirty="0" err="1"/>
              <a:t>berfungsi</a:t>
            </a:r>
            <a:r>
              <a:rPr lang="en-ID" dirty="0"/>
              <a:t> </a:t>
            </a:r>
            <a:r>
              <a:rPr lang="en-ID" dirty="0" err="1"/>
              <a:t>membantu</a:t>
            </a:r>
            <a:r>
              <a:rPr lang="en-ID" dirty="0"/>
              <a:t> </a:t>
            </a:r>
            <a:r>
              <a:rPr lang="en-ID" dirty="0" err="1"/>
              <a:t>Presiden</a:t>
            </a:r>
            <a:r>
              <a:rPr lang="en-ID" dirty="0"/>
              <a:t> dan Wakil </a:t>
            </a:r>
            <a:r>
              <a:rPr lang="en-ID" dirty="0" err="1"/>
              <a:t>Presiden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terbentuknya</a:t>
            </a:r>
            <a:r>
              <a:rPr lang="en-ID" dirty="0"/>
              <a:t> </a:t>
            </a:r>
            <a:r>
              <a:rPr lang="en-ID" dirty="0" err="1"/>
              <a:t>lembaga-lembaga</a:t>
            </a:r>
            <a:r>
              <a:rPr lang="en-ID" dirty="0"/>
              <a:t> negara </a:t>
            </a:r>
            <a:r>
              <a:rPr lang="en-ID" dirty="0" err="1"/>
              <a:t>sebagaimana</a:t>
            </a:r>
            <a:r>
              <a:rPr lang="en-ID" dirty="0"/>
              <a:t> </a:t>
            </a:r>
            <a:r>
              <a:rPr lang="fi-FI" dirty="0"/>
              <a:t>diamanatkan dalam UUD NRI Tahun 1945.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dirty="0"/>
              <a:t>Pada 18 </a:t>
            </a:r>
            <a:r>
              <a:rPr lang="en-ID" sz="1200" dirty="0" err="1"/>
              <a:t>Agustus</a:t>
            </a:r>
            <a:r>
              <a:rPr lang="en-ID" sz="1200" dirty="0"/>
              <a:t> 1945, PPKI </a:t>
            </a:r>
            <a:r>
              <a:rPr lang="en-ID" sz="1200" dirty="0" err="1"/>
              <a:t>menggelar</a:t>
            </a:r>
            <a:r>
              <a:rPr lang="en-ID" sz="1200" dirty="0"/>
              <a:t> </a:t>
            </a:r>
            <a:r>
              <a:rPr lang="en-ID" sz="1200" dirty="0" err="1"/>
              <a:t>sidang</a:t>
            </a:r>
            <a:r>
              <a:rPr lang="en-ID" sz="1200" dirty="0"/>
              <a:t> </a:t>
            </a:r>
            <a:r>
              <a:rPr lang="en-ID" sz="1200" dirty="0" err="1"/>
              <a:t>pertamanya</a:t>
            </a:r>
            <a:r>
              <a:rPr lang="en-ID" sz="1200" dirty="0"/>
              <a:t>. </a:t>
            </a:r>
            <a:r>
              <a:rPr lang="en-ID" dirty="0"/>
              <a:t>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agendanya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menetapkan</a:t>
            </a:r>
            <a:r>
              <a:rPr lang="en-ID" dirty="0"/>
              <a:t> dan </a:t>
            </a:r>
            <a:r>
              <a:rPr lang="en-ID" dirty="0" err="1"/>
              <a:t>mengesahkan</a:t>
            </a:r>
            <a:r>
              <a:rPr lang="en-ID" dirty="0"/>
              <a:t> </a:t>
            </a:r>
            <a:r>
              <a:rPr lang="en-ID" dirty="0" err="1"/>
              <a:t>rancangan</a:t>
            </a:r>
            <a:r>
              <a:rPr lang="en-ID" dirty="0"/>
              <a:t> UUD. </a:t>
            </a:r>
            <a:r>
              <a:rPr lang="en-ID" sz="1200" dirty="0" err="1"/>
              <a:t>Sidang</a:t>
            </a:r>
            <a:r>
              <a:rPr lang="en-ID" sz="1200" dirty="0"/>
              <a:t> </a:t>
            </a:r>
            <a:r>
              <a:rPr lang="en-ID" sz="1200" dirty="0" err="1"/>
              <a:t>Pertama</a:t>
            </a:r>
            <a:r>
              <a:rPr lang="en-ID" sz="1200" dirty="0"/>
              <a:t> PPKI </a:t>
            </a:r>
            <a:r>
              <a:rPr lang="en-ID" sz="1200" dirty="0" err="1"/>
              <a:t>menghasilkan</a:t>
            </a:r>
            <a:r>
              <a:rPr lang="en-ID" sz="1200" dirty="0"/>
              <a:t> </a:t>
            </a:r>
            <a:r>
              <a:rPr lang="en-ID" sz="1200" dirty="0" err="1"/>
              <a:t>keputusan</a:t>
            </a:r>
            <a:r>
              <a:rPr lang="en-ID" sz="1200" dirty="0"/>
              <a:t>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berikut</a:t>
            </a:r>
            <a:r>
              <a:rPr lang="en-ID" sz="12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Menetapkan</a:t>
            </a:r>
            <a:r>
              <a:rPr lang="en-ID" sz="1200" dirty="0"/>
              <a:t> dan </a:t>
            </a:r>
            <a:r>
              <a:rPr lang="en-ID" sz="1200" dirty="0" err="1"/>
              <a:t>mengesahkan</a:t>
            </a:r>
            <a:r>
              <a:rPr lang="en-ID" sz="1200" dirty="0"/>
              <a:t> UUD NRI </a:t>
            </a:r>
            <a:r>
              <a:rPr lang="en-ID" sz="1200" dirty="0" err="1"/>
              <a:t>Tahun</a:t>
            </a:r>
            <a:r>
              <a:rPr lang="en-ID" sz="1200" dirty="0"/>
              <a:t> 1945.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Memilih</a:t>
            </a:r>
            <a:r>
              <a:rPr lang="en-ID" sz="1200" dirty="0"/>
              <a:t> dan </a:t>
            </a:r>
            <a:r>
              <a:rPr lang="en-ID" sz="1200" dirty="0" err="1"/>
              <a:t>mengangkat</a:t>
            </a:r>
            <a:r>
              <a:rPr lang="en-ID" sz="1200" dirty="0"/>
              <a:t> Soekarno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Presiden</a:t>
            </a:r>
            <a:r>
              <a:rPr lang="en-ID" sz="1200" dirty="0"/>
              <a:t> dan Mohammad Hatta </a:t>
            </a:r>
            <a:r>
              <a:rPr lang="en-ID" sz="1200" dirty="0" err="1"/>
              <a:t>sebagai</a:t>
            </a:r>
            <a:r>
              <a:rPr lang="en-ID" sz="1200" dirty="0"/>
              <a:t> Wakil </a:t>
            </a:r>
            <a:r>
              <a:rPr lang="en-ID" sz="1200" dirty="0" err="1"/>
              <a:t>Presiden</a:t>
            </a:r>
            <a:r>
              <a:rPr lang="en-ID" sz="1200" dirty="0"/>
              <a:t> </a:t>
            </a:r>
            <a:r>
              <a:rPr lang="en-ID" sz="1200" dirty="0" err="1"/>
              <a:t>Republik</a:t>
            </a:r>
            <a:r>
              <a:rPr lang="en-ID" sz="1200" dirty="0"/>
              <a:t> Indonesia. 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1200" dirty="0" err="1"/>
              <a:t>Membentuk</a:t>
            </a:r>
            <a:r>
              <a:rPr lang="en-ID" sz="1200" dirty="0"/>
              <a:t> </a:t>
            </a:r>
            <a:r>
              <a:rPr lang="en-ID" sz="1200" dirty="0" err="1"/>
              <a:t>Komite</a:t>
            </a:r>
            <a:r>
              <a:rPr lang="en-ID" sz="1200" dirty="0"/>
              <a:t> Nasional Indonesia Pusat (KNIP), </a:t>
            </a:r>
            <a:r>
              <a:rPr lang="en-ID" dirty="0"/>
              <a:t>yang </a:t>
            </a:r>
            <a:r>
              <a:rPr lang="en-ID" dirty="0" err="1"/>
              <a:t>berfungsi</a:t>
            </a:r>
            <a:r>
              <a:rPr lang="en-ID" dirty="0"/>
              <a:t> </a:t>
            </a:r>
            <a:r>
              <a:rPr lang="en-ID" dirty="0" err="1"/>
              <a:t>membantu</a:t>
            </a:r>
            <a:r>
              <a:rPr lang="en-ID" dirty="0"/>
              <a:t> </a:t>
            </a:r>
            <a:r>
              <a:rPr lang="en-ID" dirty="0" err="1"/>
              <a:t>Presiden</a:t>
            </a:r>
            <a:r>
              <a:rPr lang="en-ID" dirty="0"/>
              <a:t> dan Wakil </a:t>
            </a:r>
            <a:r>
              <a:rPr lang="en-ID" dirty="0" err="1"/>
              <a:t>Presiden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terbentuknya</a:t>
            </a:r>
            <a:r>
              <a:rPr lang="en-ID" dirty="0"/>
              <a:t> </a:t>
            </a:r>
            <a:r>
              <a:rPr lang="en-ID" dirty="0" err="1"/>
              <a:t>lembaga-lembaga</a:t>
            </a:r>
            <a:r>
              <a:rPr lang="en-ID" dirty="0"/>
              <a:t> negara </a:t>
            </a:r>
            <a:r>
              <a:rPr lang="en-ID" dirty="0" err="1"/>
              <a:t>sebagaimana</a:t>
            </a:r>
            <a:r>
              <a:rPr lang="en-ID" dirty="0"/>
              <a:t> </a:t>
            </a:r>
            <a:r>
              <a:rPr lang="fi-FI" dirty="0"/>
              <a:t>diamanatkan dalam UUD NRI Tahun 1945.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94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1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04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40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ID" dirty="0" err="1"/>
              <a:t>Pembukaan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</a:t>
            </a:r>
            <a:br>
              <a:rPr lang="en-ID" dirty="0"/>
            </a:br>
            <a:r>
              <a:rPr lang="en-ID" dirty="0" err="1"/>
              <a:t>Memuat</a:t>
            </a:r>
            <a:r>
              <a:rPr lang="en-ID" dirty="0"/>
              <a:t> </a:t>
            </a:r>
            <a:r>
              <a:rPr lang="en-ID" dirty="0" err="1"/>
              <a:t>prinsip-prinsip</a:t>
            </a:r>
            <a:r>
              <a:rPr lang="en-ID" dirty="0"/>
              <a:t> </a:t>
            </a:r>
            <a:r>
              <a:rPr lang="en-ID" dirty="0" err="1"/>
              <a:t>pokok</a:t>
            </a:r>
            <a:r>
              <a:rPr lang="en-ID" dirty="0"/>
              <a:t> </a:t>
            </a:r>
            <a:r>
              <a:rPr lang="en-ID" dirty="0" err="1"/>
              <a:t>kenegaraan</a:t>
            </a:r>
            <a:r>
              <a:rPr lang="en-ID" dirty="0"/>
              <a:t> yang </a:t>
            </a:r>
            <a:r>
              <a:rPr lang="en-ID" dirty="0" err="1"/>
              <a:t>terdiri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empat</a:t>
            </a:r>
            <a:r>
              <a:rPr lang="en-ID" dirty="0"/>
              <a:t> </a:t>
            </a:r>
            <a:r>
              <a:rPr lang="en-ID" dirty="0" err="1"/>
              <a:t>alinea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tujuan</a:t>
            </a:r>
            <a:r>
              <a:rPr lang="en-ID" dirty="0"/>
              <a:t> negara, </a:t>
            </a:r>
            <a:r>
              <a:rPr lang="en-ID" dirty="0" err="1"/>
              <a:t>bentuk</a:t>
            </a:r>
            <a:r>
              <a:rPr lang="en-ID" dirty="0"/>
              <a:t> negara, dan </a:t>
            </a:r>
            <a:r>
              <a:rPr lang="en-ID" dirty="0" err="1"/>
              <a:t>rumusan</a:t>
            </a:r>
            <a:r>
              <a:rPr lang="en-ID" dirty="0"/>
              <a:t> Pancasila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negara.</a:t>
            </a:r>
          </a:p>
          <a:p>
            <a:pPr marL="228600" indent="-228600">
              <a:buAutoNum type="arabicParenR"/>
            </a:pPr>
            <a:r>
              <a:rPr lang="en-ID" dirty="0" err="1"/>
              <a:t>Batang</a:t>
            </a:r>
            <a:r>
              <a:rPr lang="en-ID" dirty="0"/>
              <a:t> </a:t>
            </a:r>
            <a:r>
              <a:rPr lang="en-ID" dirty="0" err="1"/>
              <a:t>Tubuh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</a:t>
            </a:r>
            <a:br>
              <a:rPr lang="en-ID" dirty="0"/>
            </a:br>
            <a:r>
              <a:rPr lang="en-ID" dirty="0" err="1"/>
              <a:t>Terdiri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16 </a:t>
            </a:r>
            <a:r>
              <a:rPr lang="en-ID" dirty="0" err="1"/>
              <a:t>bab</a:t>
            </a:r>
            <a:r>
              <a:rPr lang="en-ID" dirty="0"/>
              <a:t>, 37 </a:t>
            </a:r>
            <a:r>
              <a:rPr lang="en-ID" dirty="0" err="1"/>
              <a:t>pasal</a:t>
            </a:r>
            <a:r>
              <a:rPr lang="en-ID" dirty="0"/>
              <a:t>, 4 </a:t>
            </a:r>
            <a:r>
              <a:rPr lang="en-ID" dirty="0" err="1"/>
              <a:t>pasal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peralihan</a:t>
            </a:r>
            <a:r>
              <a:rPr lang="en-ID" dirty="0"/>
              <a:t>, dan 2 </a:t>
            </a:r>
            <a:r>
              <a:rPr lang="en-ID" dirty="0" err="1"/>
              <a:t>ayat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tambahan</a:t>
            </a:r>
            <a:r>
              <a:rPr lang="en-ID" dirty="0"/>
              <a:t>. </a:t>
            </a:r>
            <a:r>
              <a:rPr lang="en-ID" dirty="0" err="1"/>
              <a:t>Batang</a:t>
            </a:r>
            <a:r>
              <a:rPr lang="en-ID" dirty="0"/>
              <a:t> </a:t>
            </a:r>
            <a:r>
              <a:rPr lang="en-ID" dirty="0" err="1"/>
              <a:t>tubuh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rangkaian</a:t>
            </a:r>
            <a:r>
              <a:rPr lang="en-ID" dirty="0"/>
              <a:t> </a:t>
            </a:r>
            <a:r>
              <a:rPr lang="en-ID" dirty="0" err="1"/>
              <a:t>kesatuan</a:t>
            </a:r>
            <a:r>
              <a:rPr lang="en-ID" dirty="0"/>
              <a:t> </a:t>
            </a:r>
            <a:r>
              <a:rPr lang="en-ID" dirty="0" err="1"/>
              <a:t>pasal</a:t>
            </a:r>
            <a:r>
              <a:rPr lang="en-ID" dirty="0"/>
              <a:t> yang </a:t>
            </a:r>
            <a:r>
              <a:rPr lang="en-ID" dirty="0" err="1"/>
              <a:t>bulat</a:t>
            </a:r>
            <a:r>
              <a:rPr lang="en-ID" dirty="0"/>
              <a:t> dan </a:t>
            </a:r>
            <a:r>
              <a:rPr lang="en-ID" dirty="0" err="1"/>
              <a:t>terpadu</a:t>
            </a:r>
            <a:r>
              <a:rPr lang="en-ID" dirty="0"/>
              <a:t>.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materi</a:t>
            </a:r>
            <a:r>
              <a:rPr lang="en-ID" dirty="0"/>
              <a:t> yang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dibedakan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br>
              <a:rPr lang="en-ID" dirty="0"/>
            </a:br>
            <a:r>
              <a:rPr lang="en-ID" dirty="0"/>
              <a:t>a) </a:t>
            </a:r>
            <a:r>
              <a:rPr lang="en-ID" dirty="0" err="1"/>
              <a:t>Pasal-pasal</a:t>
            </a:r>
            <a:r>
              <a:rPr lang="en-ID" dirty="0"/>
              <a:t> yang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materi</a:t>
            </a:r>
            <a:r>
              <a:rPr lang="en-ID" dirty="0"/>
              <a:t> </a:t>
            </a:r>
            <a:r>
              <a:rPr lang="en-ID" dirty="0" err="1"/>
              <a:t>pengaturan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pemerintahan</a:t>
            </a:r>
            <a:r>
              <a:rPr lang="en-ID" dirty="0"/>
              <a:t> negara.</a:t>
            </a:r>
            <a:br>
              <a:rPr lang="en-ID" dirty="0"/>
            </a:br>
            <a:r>
              <a:rPr lang="en-ID" dirty="0"/>
              <a:t>- </a:t>
            </a:r>
            <a:r>
              <a:rPr lang="en-ID" dirty="0" err="1"/>
              <a:t>Materi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pada </a:t>
            </a:r>
            <a:r>
              <a:rPr lang="en-ID" dirty="0" err="1"/>
              <a:t>umumnya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pada </a:t>
            </a:r>
            <a:r>
              <a:rPr lang="en-ID" dirty="0" err="1"/>
              <a:t>Pasal</a:t>
            </a:r>
            <a:r>
              <a:rPr lang="en-ID" dirty="0"/>
              <a:t> 1–25.</a:t>
            </a:r>
            <a:br>
              <a:rPr lang="en-ID" dirty="0"/>
            </a:br>
            <a:r>
              <a:rPr lang="en-ID" dirty="0"/>
              <a:t>- </a:t>
            </a:r>
            <a:r>
              <a:rPr lang="en-ID" dirty="0" err="1"/>
              <a:t>Memuat</a:t>
            </a:r>
            <a:r>
              <a:rPr lang="en-ID" dirty="0"/>
              <a:t> </a:t>
            </a:r>
            <a:r>
              <a:rPr lang="en-ID" dirty="0" err="1"/>
              <a:t>pengaturan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kedudukan</a:t>
            </a:r>
            <a:r>
              <a:rPr lang="en-ID" dirty="0"/>
              <a:t>, </a:t>
            </a:r>
            <a:r>
              <a:rPr lang="en-ID" dirty="0" err="1"/>
              <a:t>tugas</a:t>
            </a:r>
            <a:r>
              <a:rPr lang="en-ID" dirty="0"/>
              <a:t>, dan </a:t>
            </a:r>
            <a:r>
              <a:rPr lang="en-ID" dirty="0" err="1"/>
              <a:t>fungsi</a:t>
            </a:r>
            <a:r>
              <a:rPr lang="en-ID" dirty="0"/>
              <a:t> </a:t>
            </a:r>
            <a:r>
              <a:rPr lang="en-ID" dirty="0" err="1"/>
              <a:t>lembaga</a:t>
            </a:r>
            <a:r>
              <a:rPr lang="en-ID" dirty="0"/>
              <a:t> negara.</a:t>
            </a:r>
            <a:br>
              <a:rPr lang="en-ID" dirty="0"/>
            </a:br>
            <a:r>
              <a:rPr lang="en-ID" dirty="0"/>
              <a:t>b) </a:t>
            </a:r>
            <a:r>
              <a:rPr lang="en-ID" dirty="0" err="1"/>
              <a:t>Pasal-pasal</a:t>
            </a:r>
            <a:r>
              <a:rPr lang="en-ID" dirty="0"/>
              <a:t> yang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materi</a:t>
            </a:r>
            <a:r>
              <a:rPr lang="en-ID" dirty="0"/>
              <a:t> </a:t>
            </a:r>
            <a:r>
              <a:rPr lang="en-ID" dirty="0" err="1"/>
              <a:t>hubungan</a:t>
            </a:r>
            <a:r>
              <a:rPr lang="en-ID" dirty="0"/>
              <a:t> </a:t>
            </a:r>
            <a:r>
              <a:rPr lang="en-ID" dirty="0" err="1"/>
              <a:t>antara</a:t>
            </a:r>
            <a:r>
              <a:rPr lang="en-ID" dirty="0"/>
              <a:t> negara dan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penduduknya</a:t>
            </a:r>
            <a:r>
              <a:rPr lang="en-ID" dirty="0"/>
              <a:t>. </a:t>
            </a:r>
            <a:r>
              <a:rPr lang="en-ID" dirty="0" err="1"/>
              <a:t>Selain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konsepsi</a:t>
            </a:r>
            <a:r>
              <a:rPr lang="en-ID" dirty="0"/>
              <a:t> negara di </a:t>
            </a:r>
            <a:r>
              <a:rPr lang="en-ID" dirty="0" err="1"/>
              <a:t>berbagai</a:t>
            </a:r>
            <a:r>
              <a:rPr lang="en-ID" dirty="0"/>
              <a:t> </a:t>
            </a:r>
            <a:r>
              <a:rPr lang="en-ID" dirty="0" err="1"/>
              <a:t>bidang</a:t>
            </a:r>
            <a:r>
              <a:rPr lang="en-ID" dirty="0"/>
              <a:t>, </a:t>
            </a:r>
            <a:r>
              <a:rPr lang="en-ID" dirty="0" err="1"/>
              <a:t>seperti</a:t>
            </a:r>
            <a:r>
              <a:rPr lang="en-ID" dirty="0"/>
              <a:t> </a:t>
            </a:r>
            <a:r>
              <a:rPr lang="en-ID" dirty="0" err="1"/>
              <a:t>ekonomi</a:t>
            </a:r>
            <a:r>
              <a:rPr lang="en-ID" dirty="0"/>
              <a:t>, </a:t>
            </a:r>
            <a:r>
              <a:rPr lang="en-ID" dirty="0" err="1"/>
              <a:t>pertahanan</a:t>
            </a:r>
            <a:r>
              <a:rPr lang="en-ID" dirty="0"/>
              <a:t> </a:t>
            </a:r>
            <a:r>
              <a:rPr lang="en-ID" dirty="0" err="1"/>
              <a:t>keamanan</a:t>
            </a:r>
            <a:r>
              <a:rPr lang="en-ID" dirty="0"/>
              <a:t>, </a:t>
            </a:r>
            <a:r>
              <a:rPr lang="en-ID" dirty="0" err="1"/>
              <a:t>politik</a:t>
            </a:r>
            <a:r>
              <a:rPr lang="en-ID" dirty="0"/>
              <a:t>, </a:t>
            </a:r>
            <a:r>
              <a:rPr lang="en-ID" dirty="0" err="1"/>
              <a:t>sosial</a:t>
            </a:r>
            <a:r>
              <a:rPr lang="en-ID" dirty="0"/>
              <a:t>, dan </a:t>
            </a:r>
            <a:r>
              <a:rPr lang="en-ID" dirty="0" err="1"/>
              <a:t>budaya</a:t>
            </a:r>
            <a:r>
              <a:rPr lang="en-ID" dirty="0"/>
              <a:t>. </a:t>
            </a:r>
            <a:r>
              <a:rPr lang="en-ID" dirty="0" err="1"/>
              <a:t>Materi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pada </a:t>
            </a:r>
            <a:r>
              <a:rPr lang="en-ID" dirty="0" err="1"/>
              <a:t>Pasal</a:t>
            </a:r>
            <a:r>
              <a:rPr lang="en-ID" dirty="0"/>
              <a:t> 26–34.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472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 err="1"/>
              <a:t>Penjelasan</a:t>
            </a:r>
            <a:r>
              <a:rPr lang="en-ID" dirty="0"/>
              <a:t> </a:t>
            </a:r>
            <a:r>
              <a:rPr lang="en-ID" dirty="0" err="1"/>
              <a:t>resmi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 </a:t>
            </a:r>
            <a:r>
              <a:rPr lang="en-ID" dirty="0" err="1"/>
              <a:t>disusun</a:t>
            </a:r>
            <a:r>
              <a:rPr lang="en-ID" dirty="0"/>
              <a:t> oleh </a:t>
            </a:r>
            <a:r>
              <a:rPr lang="en-ID" dirty="0" err="1"/>
              <a:t>Supomo</a:t>
            </a:r>
            <a:r>
              <a:rPr lang="en-ID" dirty="0"/>
              <a:t>. </a:t>
            </a:r>
            <a:r>
              <a:rPr lang="en-ID" dirty="0" err="1"/>
              <a:t>Penjelasan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setelah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 </a:t>
            </a:r>
            <a:r>
              <a:rPr lang="en-ID" dirty="0" err="1"/>
              <a:t>diumumkan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naskah</a:t>
            </a:r>
            <a:r>
              <a:rPr lang="en-ID" dirty="0"/>
              <a:t> </a:t>
            </a:r>
            <a:r>
              <a:rPr lang="en-ID" dirty="0" err="1"/>
              <a:t>resmi</a:t>
            </a:r>
            <a:r>
              <a:rPr lang="en-ID" dirty="0"/>
              <a:t> yang </a:t>
            </a:r>
            <a:r>
              <a:rPr lang="en-ID" dirty="0" err="1"/>
              <a:t>dimuat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Berita</a:t>
            </a:r>
            <a:r>
              <a:rPr lang="en-ID" dirty="0"/>
              <a:t> </a:t>
            </a:r>
            <a:r>
              <a:rPr lang="en-ID" dirty="0" err="1"/>
              <a:t>Republik</a:t>
            </a:r>
            <a:r>
              <a:rPr lang="en-ID" dirty="0"/>
              <a:t> Indonesia </a:t>
            </a:r>
            <a:r>
              <a:rPr lang="en-ID" dirty="0" err="1"/>
              <a:t>Nomor</a:t>
            </a:r>
            <a:r>
              <a:rPr lang="en-ID" dirty="0"/>
              <a:t> 7 </a:t>
            </a:r>
            <a:r>
              <a:rPr lang="en-ID" dirty="0" err="1"/>
              <a:t>Tahun</a:t>
            </a:r>
            <a:r>
              <a:rPr lang="en-ID" dirty="0"/>
              <a:t> II yang </a:t>
            </a:r>
            <a:r>
              <a:rPr lang="en-ID" dirty="0" err="1"/>
              <a:t>diterbitkan</a:t>
            </a:r>
            <a:r>
              <a:rPr lang="en-ID" dirty="0"/>
              <a:t> pada 15 </a:t>
            </a:r>
            <a:r>
              <a:rPr lang="en-ID" dirty="0" err="1"/>
              <a:t>Februari</a:t>
            </a:r>
            <a:r>
              <a:rPr lang="en-ID" dirty="0"/>
              <a:t> 1946.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demikian</a:t>
            </a:r>
            <a:r>
              <a:rPr lang="en-ID" dirty="0"/>
              <a:t>, </a:t>
            </a:r>
            <a:r>
              <a:rPr lang="en-ID" dirty="0" err="1"/>
              <a:t>Penjelasan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tambahan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1945. </a:t>
            </a:r>
            <a:r>
              <a:rPr lang="en-ID" dirty="0" err="1"/>
              <a:t>Meskipun</a:t>
            </a:r>
            <a:r>
              <a:rPr lang="en-ID" dirty="0"/>
              <a:t> </a:t>
            </a:r>
            <a:r>
              <a:rPr lang="en-ID" dirty="0" err="1"/>
              <a:t>berupa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tambahan</a:t>
            </a:r>
            <a:r>
              <a:rPr lang="en-ID" dirty="0"/>
              <a:t>, </a:t>
            </a:r>
            <a:r>
              <a:rPr lang="en-ID" dirty="0" err="1"/>
              <a:t>Penjelasan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tetap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1945.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Penjelasan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1945,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tujuh</a:t>
            </a:r>
            <a:r>
              <a:rPr lang="en-ID" dirty="0"/>
              <a:t> </a:t>
            </a:r>
            <a:r>
              <a:rPr lang="en-ID" dirty="0" err="1"/>
              <a:t>kunci</a:t>
            </a:r>
            <a:r>
              <a:rPr lang="en-ID" dirty="0"/>
              <a:t> </a:t>
            </a:r>
            <a:r>
              <a:rPr lang="en-ID" dirty="0" err="1"/>
              <a:t>pokok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negara,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  <a:p>
            <a:pPr marL="228600" indent="-228600">
              <a:buAutoNum type="alphaLcParenR"/>
            </a:pPr>
            <a:r>
              <a:rPr lang="en-ID" dirty="0" err="1"/>
              <a:t>Rechtstaat</a:t>
            </a:r>
            <a:br>
              <a:rPr lang="en-ID" dirty="0"/>
            </a:br>
            <a:r>
              <a:rPr lang="en-ID" dirty="0"/>
              <a:t>Negara Indonesia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(</a:t>
            </a:r>
            <a:r>
              <a:rPr lang="en-ID" i="1" dirty="0" err="1"/>
              <a:t>rechtstaat</a:t>
            </a:r>
            <a:r>
              <a:rPr lang="en-ID" dirty="0"/>
              <a:t>),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</a:t>
            </a:r>
            <a:r>
              <a:rPr lang="en-ID" dirty="0" err="1"/>
              <a:t>belaka</a:t>
            </a:r>
            <a:r>
              <a:rPr lang="en-ID" dirty="0"/>
              <a:t> (</a:t>
            </a:r>
            <a:r>
              <a:rPr lang="en-ID" i="1" dirty="0" err="1"/>
              <a:t>machstaat</a:t>
            </a:r>
            <a:r>
              <a:rPr lang="en-ID" dirty="0"/>
              <a:t>).</a:t>
            </a:r>
          </a:p>
          <a:p>
            <a:pPr marL="228600" indent="-228600">
              <a:buAutoNum type="alphaLcParenR"/>
            </a:pP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 (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) yang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bersifat</a:t>
            </a:r>
            <a:r>
              <a:rPr lang="en-ID" dirty="0"/>
              <a:t> </a:t>
            </a:r>
            <a:r>
              <a:rPr lang="en-ID" dirty="0" err="1"/>
              <a:t>absolut</a:t>
            </a:r>
            <a:r>
              <a:rPr lang="en-ID" dirty="0"/>
              <a:t> (</a:t>
            </a:r>
            <a:r>
              <a:rPr lang="en-ID" dirty="0" err="1"/>
              <a:t>kekuasaan</a:t>
            </a:r>
            <a:r>
              <a:rPr lang="en-ID" dirty="0"/>
              <a:t> yang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tak</a:t>
            </a:r>
            <a:r>
              <a:rPr lang="en-ID" dirty="0"/>
              <a:t> </a:t>
            </a:r>
            <a:r>
              <a:rPr lang="en-ID" dirty="0" err="1"/>
              <a:t>terbatas</a:t>
            </a:r>
            <a:r>
              <a:rPr lang="en-ID" dirty="0"/>
              <a:t>).</a:t>
            </a:r>
          </a:p>
          <a:p>
            <a:pPr marL="228600" indent="-228600">
              <a:buAutoNum type="alphaLcParenR"/>
            </a:pPr>
            <a:r>
              <a:rPr lang="en-ID" dirty="0" err="1"/>
              <a:t>Kekuasaan</a:t>
            </a:r>
            <a:r>
              <a:rPr lang="en-ID" dirty="0"/>
              <a:t> negara yang </a:t>
            </a:r>
            <a:r>
              <a:rPr lang="en-ID" dirty="0" err="1"/>
              <a:t>tertinggi</a:t>
            </a:r>
            <a:r>
              <a:rPr lang="en-ID" dirty="0"/>
              <a:t> </a:t>
            </a:r>
            <a:r>
              <a:rPr lang="en-ID" dirty="0" err="1"/>
              <a:t>berada</a:t>
            </a:r>
            <a:r>
              <a:rPr lang="en-ID" dirty="0"/>
              <a:t> di </a:t>
            </a:r>
            <a:r>
              <a:rPr lang="en-ID" dirty="0" err="1"/>
              <a:t>tangan</a:t>
            </a:r>
            <a:r>
              <a:rPr lang="en-ID" dirty="0"/>
              <a:t> </a:t>
            </a:r>
            <a:r>
              <a:rPr lang="en-ID" dirty="0" err="1"/>
              <a:t>Majelis</a:t>
            </a:r>
            <a:r>
              <a:rPr lang="en-ID" dirty="0"/>
              <a:t> </a:t>
            </a:r>
            <a:r>
              <a:rPr lang="en-ID" dirty="0" err="1"/>
              <a:t>Permusyawaratan</a:t>
            </a:r>
            <a:r>
              <a:rPr lang="en-ID" dirty="0"/>
              <a:t> Rakyat.</a:t>
            </a:r>
          </a:p>
          <a:p>
            <a:pPr marL="228600" indent="-228600">
              <a:buAutoNum type="alphaLcParenR"/>
            </a:pPr>
            <a:r>
              <a:rPr lang="en-ID" dirty="0" err="1"/>
              <a:t>Penyelenggara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negara </a:t>
            </a:r>
            <a:r>
              <a:rPr lang="en-ID" dirty="0" err="1"/>
              <a:t>tertinggi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presiden</a:t>
            </a:r>
            <a:r>
              <a:rPr lang="en-ID" dirty="0"/>
              <a:t> di </a:t>
            </a:r>
            <a:r>
              <a:rPr lang="en-ID" dirty="0" err="1"/>
              <a:t>bawah</a:t>
            </a:r>
            <a:r>
              <a:rPr lang="en-ID" dirty="0"/>
              <a:t> </a:t>
            </a:r>
            <a:r>
              <a:rPr lang="en-ID" dirty="0" err="1"/>
              <a:t>majelis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02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92175" indent="-457200">
              <a:buFont typeface="+mj-lt"/>
              <a:buAutoNum type="alphaLcPeriod" startAt="5"/>
            </a:pPr>
            <a:r>
              <a:rPr lang="en-ID" sz="1200" dirty="0" err="1"/>
              <a:t>Presiden</a:t>
            </a:r>
            <a:r>
              <a:rPr lang="en-ID" sz="1200" dirty="0"/>
              <a:t>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bertanggung</a:t>
            </a:r>
            <a:r>
              <a:rPr lang="en-ID" sz="1200" dirty="0"/>
              <a:t> </a:t>
            </a:r>
            <a:r>
              <a:rPr lang="en-ID" sz="1200" dirty="0" err="1"/>
              <a:t>jawab</a:t>
            </a:r>
            <a:r>
              <a:rPr lang="en-ID" sz="1200" dirty="0"/>
              <a:t> </a:t>
            </a:r>
            <a:r>
              <a:rPr lang="en-ID" sz="1200" dirty="0" err="1"/>
              <a:t>kepada</a:t>
            </a:r>
            <a:r>
              <a:rPr lang="en-ID" sz="1200" dirty="0"/>
              <a:t> Dewan </a:t>
            </a:r>
            <a:r>
              <a:rPr lang="en-ID" sz="1200" dirty="0" err="1"/>
              <a:t>Perwakilan</a:t>
            </a:r>
            <a:r>
              <a:rPr lang="en-ID" sz="1200" dirty="0"/>
              <a:t> Rakyat.</a:t>
            </a:r>
          </a:p>
          <a:p>
            <a:pPr marL="892175" indent="-457200">
              <a:buFont typeface="+mj-lt"/>
              <a:buAutoNum type="alphaLcPeriod" startAt="5"/>
            </a:pPr>
            <a:r>
              <a:rPr lang="en-ID" sz="1200" dirty="0"/>
              <a:t>Menteri negara </a:t>
            </a:r>
            <a:r>
              <a:rPr lang="en-ID" sz="1200" dirty="0" err="1"/>
              <a:t>berfungsi</a:t>
            </a:r>
            <a:r>
              <a:rPr lang="en-ID" sz="1200" dirty="0"/>
              <a:t>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pembantu</a:t>
            </a:r>
            <a:r>
              <a:rPr lang="en-ID" sz="1200" dirty="0"/>
              <a:t> </a:t>
            </a:r>
            <a:r>
              <a:rPr lang="en-ID" sz="1200" dirty="0" err="1"/>
              <a:t>presiden</a:t>
            </a:r>
            <a:r>
              <a:rPr lang="en-ID" sz="1200" dirty="0"/>
              <a:t> dan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bertanggung</a:t>
            </a:r>
            <a:r>
              <a:rPr lang="en-ID" sz="1200" dirty="0"/>
              <a:t> </a:t>
            </a:r>
            <a:r>
              <a:rPr lang="en-ID" sz="1200" dirty="0" err="1"/>
              <a:t>jawab</a:t>
            </a:r>
            <a:r>
              <a:rPr lang="en-ID" sz="1200" dirty="0"/>
              <a:t> </a:t>
            </a:r>
            <a:r>
              <a:rPr lang="en-ID" sz="1200" dirty="0" err="1"/>
              <a:t>kepada</a:t>
            </a:r>
            <a:r>
              <a:rPr lang="en-ID" sz="1200" dirty="0"/>
              <a:t> Dewan </a:t>
            </a:r>
            <a:r>
              <a:rPr lang="en-ID" sz="1200" dirty="0" err="1"/>
              <a:t>Perwakilan</a:t>
            </a:r>
            <a:r>
              <a:rPr lang="en-ID" sz="1200" dirty="0"/>
              <a:t> Rakyat.</a:t>
            </a:r>
          </a:p>
          <a:p>
            <a:pPr marL="892175" indent="-457200">
              <a:buFont typeface="+mj-lt"/>
              <a:buAutoNum type="alphaLcPeriod" startAt="5"/>
            </a:pPr>
            <a:r>
              <a:rPr lang="en-ID" sz="1200" dirty="0" err="1"/>
              <a:t>Kepala</a:t>
            </a:r>
            <a:r>
              <a:rPr lang="en-ID" sz="1200" dirty="0"/>
              <a:t> negara </a:t>
            </a:r>
            <a:r>
              <a:rPr lang="en-ID" sz="1200" dirty="0" err="1"/>
              <a:t>memiliki</a:t>
            </a:r>
            <a:r>
              <a:rPr lang="en-ID" sz="1200" dirty="0"/>
              <a:t> </a:t>
            </a:r>
            <a:r>
              <a:rPr lang="en-ID" sz="1200" dirty="0" err="1"/>
              <a:t>kekuasaan</a:t>
            </a:r>
            <a:r>
              <a:rPr lang="en-ID" sz="1200" dirty="0"/>
              <a:t>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tak</a:t>
            </a:r>
            <a:r>
              <a:rPr lang="en-ID" sz="1200" dirty="0"/>
              <a:t> </a:t>
            </a:r>
            <a:r>
              <a:rPr lang="en-ID" sz="1200" dirty="0" err="1"/>
              <a:t>terbatas</a:t>
            </a:r>
            <a:r>
              <a:rPr lang="en-ID" sz="1200" dirty="0"/>
              <a:t>.</a:t>
            </a:r>
            <a:endParaRPr lang="id-ID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78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arti </a:t>
            </a:r>
            <a:r>
              <a:rPr lang="en-ID" dirty="0" err="1"/>
              <a:t>luas</a:t>
            </a:r>
            <a:r>
              <a:rPr lang="en-ID" dirty="0"/>
              <a:t> </a:t>
            </a:r>
            <a:r>
              <a:rPr lang="en-ID" dirty="0" err="1"/>
              <a:t>terdiri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 dan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.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berupa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(UUD). Adapun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 </a:t>
            </a:r>
            <a:r>
              <a:rPr lang="en-ID" dirty="0" err="1"/>
              <a:t>berupa</a:t>
            </a:r>
            <a:r>
              <a:rPr lang="en-ID" dirty="0"/>
              <a:t> </a:t>
            </a:r>
            <a:r>
              <a:rPr lang="en-ID" dirty="0" err="1"/>
              <a:t>konvensi</a:t>
            </a:r>
            <a:r>
              <a:rPr lang="en-ID" dirty="0"/>
              <a:t> (</a:t>
            </a:r>
            <a:r>
              <a:rPr lang="en-ID" dirty="0" err="1"/>
              <a:t>kebiasaan</a:t>
            </a:r>
            <a:r>
              <a:rPr lang="en-ID" dirty="0"/>
              <a:t> </a:t>
            </a:r>
            <a:r>
              <a:rPr lang="en-ID" dirty="0" err="1"/>
              <a:t>ketatanegaraan</a:t>
            </a:r>
            <a:r>
              <a:rPr lang="en-ID" dirty="0"/>
              <a:t> yang </a:t>
            </a:r>
            <a:r>
              <a:rPr lang="en-ID" dirty="0" err="1"/>
              <a:t>sering</a:t>
            </a:r>
            <a:r>
              <a:rPr lang="en-ID" dirty="0"/>
              <a:t> </a:t>
            </a:r>
            <a:r>
              <a:rPr lang="en-ID" dirty="0" err="1"/>
              <a:t>timbul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sebuah</a:t>
            </a:r>
            <a:r>
              <a:rPr lang="en-ID" dirty="0"/>
              <a:t> negara). 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konvensi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MPR </a:t>
            </a:r>
            <a:r>
              <a:rPr lang="en-ID" dirty="0" err="1"/>
              <a:t>mengambil</a:t>
            </a:r>
            <a:r>
              <a:rPr lang="en-ID" dirty="0"/>
              <a:t> </a:t>
            </a:r>
            <a:r>
              <a:rPr lang="en-ID" dirty="0" err="1"/>
              <a:t>keputusan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musyawarah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mufakat</a:t>
            </a:r>
            <a:r>
              <a:rPr lang="en-ID" dirty="0"/>
              <a:t>. Jadi,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disimpulkan</a:t>
            </a:r>
            <a:r>
              <a:rPr lang="en-ID" dirty="0"/>
              <a:t> </a:t>
            </a:r>
            <a:r>
              <a:rPr lang="en-ID" dirty="0" err="1"/>
              <a:t>bahwa</a:t>
            </a:r>
            <a:r>
              <a:rPr lang="en-ID" dirty="0"/>
              <a:t> UUD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34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1.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,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memiliki</a:t>
            </a:r>
            <a:r>
              <a:rPr lang="en-ID" dirty="0"/>
              <a:t> </a:t>
            </a:r>
            <a:r>
              <a:rPr lang="en-ID" dirty="0" err="1"/>
              <a:t>kedudukan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berbagai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hal-hal</a:t>
            </a:r>
            <a:r>
              <a:rPr lang="en-ID" dirty="0"/>
              <a:t> </a:t>
            </a:r>
            <a:r>
              <a:rPr lang="en-ID" dirty="0" err="1"/>
              <a:t>mendasar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kehidupan</a:t>
            </a:r>
            <a:r>
              <a:rPr lang="en-ID" dirty="0"/>
              <a:t> negara. </a:t>
            </a:r>
            <a:r>
              <a:rPr lang="en-ID" dirty="0" err="1"/>
              <a:t>Aturan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lembaga-lembaga</a:t>
            </a:r>
            <a:r>
              <a:rPr lang="en-ID" dirty="0"/>
              <a:t> negara dan </a:t>
            </a:r>
            <a:r>
              <a:rPr lang="en-ID" dirty="0" err="1"/>
              <a:t>peraturan</a:t>
            </a:r>
            <a:r>
              <a:rPr lang="en-ID" dirty="0"/>
              <a:t> </a:t>
            </a:r>
            <a:r>
              <a:rPr lang="en-ID" dirty="0" err="1"/>
              <a:t>perundangundangan</a:t>
            </a:r>
            <a:r>
              <a:rPr lang="en-ID" dirty="0"/>
              <a:t> </a:t>
            </a:r>
            <a:r>
              <a:rPr lang="en-ID" dirty="0" err="1"/>
              <a:t>beserta</a:t>
            </a:r>
            <a:r>
              <a:rPr lang="en-ID" dirty="0"/>
              <a:t> </a:t>
            </a:r>
            <a:r>
              <a:rPr lang="en-ID" dirty="0" err="1"/>
              <a:t>isinya</a:t>
            </a:r>
            <a:r>
              <a:rPr lang="en-ID" dirty="0"/>
              <a:t>. </a:t>
            </a:r>
            <a:br>
              <a:rPr lang="en-ID" dirty="0"/>
            </a:br>
            <a:r>
              <a:rPr lang="en-ID" dirty="0"/>
              <a:t>2.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tertinggi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tata </a:t>
            </a:r>
            <a:r>
              <a:rPr lang="en-ID" dirty="0" err="1"/>
              <a:t>hukum</a:t>
            </a:r>
            <a:r>
              <a:rPr lang="en-ID" dirty="0"/>
              <a:t>,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memiliki</a:t>
            </a:r>
            <a:r>
              <a:rPr lang="en-ID" dirty="0"/>
              <a:t> </a:t>
            </a:r>
            <a:r>
              <a:rPr lang="en-ID" dirty="0" err="1"/>
              <a:t>kedudukan</a:t>
            </a:r>
            <a:r>
              <a:rPr lang="en-ID" dirty="0"/>
              <a:t>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tinggi</a:t>
            </a:r>
            <a:r>
              <a:rPr lang="en-ID" dirty="0"/>
              <a:t> </a:t>
            </a:r>
            <a:r>
              <a:rPr lang="en-ID" dirty="0" err="1"/>
              <a:t>dibandingkan</a:t>
            </a:r>
            <a:r>
              <a:rPr lang="en-ID" dirty="0"/>
              <a:t> </a:t>
            </a:r>
            <a:r>
              <a:rPr lang="en-ID" dirty="0" err="1"/>
              <a:t>aturan-aturan</a:t>
            </a:r>
            <a:r>
              <a:rPr lang="en-ID" dirty="0"/>
              <a:t> lain.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demikian</a:t>
            </a:r>
            <a:r>
              <a:rPr lang="en-ID" dirty="0"/>
              <a:t>, </a:t>
            </a:r>
            <a:r>
              <a:rPr lang="en-ID" dirty="0" err="1"/>
              <a:t>semua</a:t>
            </a:r>
            <a:r>
              <a:rPr lang="en-ID" dirty="0"/>
              <a:t> </a:t>
            </a:r>
            <a:r>
              <a:rPr lang="en-ID" dirty="0" err="1"/>
              <a:t>aturan</a:t>
            </a:r>
            <a:r>
              <a:rPr lang="en-ID" dirty="0"/>
              <a:t> yang </a:t>
            </a:r>
            <a:r>
              <a:rPr lang="en-ID" dirty="0" err="1"/>
              <a:t>dikeluarkan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boleh</a:t>
            </a:r>
            <a:r>
              <a:rPr lang="en-ID" dirty="0"/>
              <a:t> </a:t>
            </a:r>
            <a:r>
              <a:rPr lang="en-ID" dirty="0" err="1"/>
              <a:t>bertentangan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74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08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ID" dirty="0" err="1"/>
              <a:t>Menentukan</a:t>
            </a:r>
            <a:r>
              <a:rPr lang="en-ID" dirty="0"/>
              <a:t> dan </a:t>
            </a:r>
            <a:r>
              <a:rPr lang="en-ID" dirty="0" err="1"/>
              <a:t>membatasi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negara.</a:t>
            </a:r>
            <a:br>
              <a:rPr lang="en-ID" dirty="0"/>
            </a:br>
            <a:r>
              <a:rPr lang="en-ID" dirty="0"/>
              <a:t>Di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tiap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, </a:t>
            </a:r>
            <a:r>
              <a:rPr lang="en-ID" dirty="0" err="1"/>
              <a:t>umumnya</a:t>
            </a:r>
            <a:r>
              <a:rPr lang="en-ID" dirty="0"/>
              <a:t> </a:t>
            </a:r>
            <a:r>
              <a:rPr lang="en-ID" dirty="0" err="1"/>
              <a:t>diatur</a:t>
            </a:r>
            <a:r>
              <a:rPr lang="en-ID" dirty="0"/>
              <a:t> </a:t>
            </a:r>
            <a:r>
              <a:rPr lang="en-ID" dirty="0" err="1"/>
              <a:t>pembagian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negara, </a:t>
            </a:r>
            <a:r>
              <a:rPr lang="en-ID" dirty="0" err="1"/>
              <a:t>lembaga-lembaga</a:t>
            </a:r>
            <a:r>
              <a:rPr lang="en-ID" dirty="0"/>
              <a:t> negara </a:t>
            </a:r>
            <a:r>
              <a:rPr lang="en-ID" dirty="0" err="1"/>
              <a:t>pemegang</a:t>
            </a:r>
            <a:r>
              <a:rPr lang="en-ID" dirty="0"/>
              <a:t> masing-masing </a:t>
            </a:r>
            <a:r>
              <a:rPr lang="en-ID" dirty="0" err="1"/>
              <a:t>kekuasaan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batas-batas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dan </a:t>
            </a:r>
            <a:r>
              <a:rPr lang="en-ID" dirty="0" err="1"/>
              <a:t>hubungan</a:t>
            </a:r>
            <a:r>
              <a:rPr lang="en-ID" dirty="0"/>
              <a:t> </a:t>
            </a:r>
            <a:r>
              <a:rPr lang="en-ID" dirty="0" err="1"/>
              <a:t>antarlembaga</a:t>
            </a:r>
            <a:r>
              <a:rPr lang="en-ID" dirty="0"/>
              <a:t> negara. </a:t>
            </a:r>
            <a:r>
              <a:rPr lang="en-ID" dirty="0" err="1"/>
              <a:t>Kekuasaan</a:t>
            </a:r>
            <a:r>
              <a:rPr lang="en-ID" dirty="0"/>
              <a:t> negara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dibatasi</a:t>
            </a:r>
            <a:r>
              <a:rPr lang="en-ID" dirty="0"/>
              <a:t> </a:t>
            </a:r>
            <a:r>
              <a:rPr lang="en-ID" dirty="0" err="1"/>
              <a:t>sedemikian</a:t>
            </a:r>
            <a:r>
              <a:rPr lang="en-ID" dirty="0"/>
              <a:t> </a:t>
            </a:r>
            <a:r>
              <a:rPr lang="en-ID" dirty="0" err="1"/>
              <a:t>rupa</a:t>
            </a:r>
            <a:r>
              <a:rPr lang="en-ID" dirty="0"/>
              <a:t> </a:t>
            </a:r>
            <a:r>
              <a:rPr lang="en-ID" dirty="0" err="1"/>
              <a:t>sehingga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menyalahgunakan</a:t>
            </a:r>
            <a:r>
              <a:rPr lang="en-ID" dirty="0"/>
              <a:t> </a:t>
            </a:r>
            <a:r>
              <a:rPr lang="en-ID" dirty="0" err="1"/>
              <a:t>kekuasaannya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bertindak</a:t>
            </a:r>
            <a:r>
              <a:rPr lang="en-ID" dirty="0"/>
              <a:t> </a:t>
            </a:r>
            <a:r>
              <a:rPr lang="en-ID" dirty="0" err="1"/>
              <a:t>sewenang-wenang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rakyat</a:t>
            </a:r>
            <a:r>
              <a:rPr lang="en-ID" dirty="0"/>
              <a:t>. Di </a:t>
            </a:r>
            <a:r>
              <a:rPr lang="en-ID" dirty="0" err="1"/>
              <a:t>sisi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, </a:t>
            </a:r>
            <a:r>
              <a:rPr lang="en-ID" dirty="0" err="1"/>
              <a:t>konstitusi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pembatas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negara.</a:t>
            </a:r>
          </a:p>
          <a:p>
            <a:pPr marL="228600" indent="-228600">
              <a:buAutoNum type="arabicPeriod"/>
            </a:pPr>
            <a:r>
              <a:rPr lang="en-ID" dirty="0" err="1"/>
              <a:t>Menjamin</a:t>
            </a:r>
            <a:r>
              <a:rPr lang="en-ID" dirty="0"/>
              <a:t> </a:t>
            </a:r>
            <a:r>
              <a:rPr lang="en-ID" dirty="0" err="1"/>
              <a:t>hak-hak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</a:t>
            </a:r>
            <a:br>
              <a:rPr lang="en-ID" dirty="0"/>
            </a:br>
            <a:r>
              <a:rPr lang="en-ID" dirty="0"/>
              <a:t>Di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konstitusi</a:t>
            </a:r>
            <a:r>
              <a:rPr lang="en-ID" dirty="0"/>
              <a:t> juga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dicantumkan</a:t>
            </a:r>
            <a:r>
              <a:rPr lang="en-ID" dirty="0"/>
              <a:t> </a:t>
            </a:r>
            <a:r>
              <a:rPr lang="en-ID" dirty="0" err="1"/>
              <a:t>berbagai</a:t>
            </a:r>
            <a:r>
              <a:rPr lang="en-ID" dirty="0"/>
              <a:t>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pengakuan</a:t>
            </a:r>
            <a:r>
              <a:rPr lang="en-ID" dirty="0"/>
              <a:t> dan </a:t>
            </a:r>
            <a:r>
              <a:rPr lang="en-ID" dirty="0" err="1"/>
              <a:t>penjaminan</a:t>
            </a:r>
            <a:r>
              <a:rPr lang="en-ID" dirty="0"/>
              <a:t> </a:t>
            </a:r>
            <a:r>
              <a:rPr lang="en-ID" dirty="0" err="1"/>
              <a:t>hak-hak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 </a:t>
            </a:r>
            <a:r>
              <a:rPr lang="en-ID" dirty="0" err="1"/>
              <a:t>Jaminan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diwujudkan</a:t>
            </a:r>
            <a:r>
              <a:rPr lang="en-ID" dirty="0"/>
              <a:t> negara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melindungi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 Oleh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</a:t>
            </a:r>
            <a:r>
              <a:rPr lang="en-ID" dirty="0" err="1"/>
              <a:t>konstitusi</a:t>
            </a:r>
            <a:r>
              <a:rPr lang="en-ID" dirty="0"/>
              <a:t> juga </a:t>
            </a:r>
            <a:r>
              <a:rPr lang="en-ID" dirty="0" err="1"/>
              <a:t>berfungsi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penjamin</a:t>
            </a:r>
            <a:r>
              <a:rPr lang="en-ID" dirty="0"/>
              <a:t> </a:t>
            </a:r>
            <a:r>
              <a:rPr lang="en-ID" dirty="0" err="1"/>
              <a:t>hak-hak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03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/>
              <a:t>Proses </a:t>
            </a:r>
            <a:r>
              <a:rPr lang="en-ID" dirty="0" err="1"/>
              <a:t>perumusan</a:t>
            </a:r>
            <a:r>
              <a:rPr lang="en-ID" dirty="0"/>
              <a:t> UUD </a:t>
            </a:r>
            <a:r>
              <a:rPr lang="en-ID" dirty="0" err="1"/>
              <a:t>untuk</a:t>
            </a:r>
            <a:r>
              <a:rPr lang="en-ID" dirty="0"/>
              <a:t> Negara Indonesia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Indonesia </a:t>
            </a:r>
            <a:r>
              <a:rPr lang="en-ID" dirty="0" err="1"/>
              <a:t>merdeka</a:t>
            </a:r>
            <a:r>
              <a:rPr lang="en-ID" dirty="0"/>
              <a:t> oleh </a:t>
            </a:r>
            <a:r>
              <a:rPr lang="en-ID" dirty="0" err="1"/>
              <a:t>Dokuritsu</a:t>
            </a:r>
            <a:r>
              <a:rPr lang="en-ID" dirty="0"/>
              <a:t> </a:t>
            </a:r>
            <a:r>
              <a:rPr lang="en-ID" dirty="0" err="1"/>
              <a:t>Junbi</a:t>
            </a:r>
            <a:r>
              <a:rPr lang="en-ID" dirty="0"/>
              <a:t> </a:t>
            </a:r>
            <a:r>
              <a:rPr lang="en-ID" dirty="0" err="1"/>
              <a:t>Coosakai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Badan </a:t>
            </a:r>
            <a:r>
              <a:rPr lang="en-ID" dirty="0" err="1"/>
              <a:t>Penyelidik</a:t>
            </a:r>
            <a:r>
              <a:rPr lang="en-ID" dirty="0"/>
              <a:t> Usaha-Usaha </a:t>
            </a:r>
            <a:r>
              <a:rPr lang="en-ID" dirty="0" err="1"/>
              <a:t>Persiapan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(BPUPK).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khusus</a:t>
            </a:r>
            <a:r>
              <a:rPr lang="en-ID" dirty="0"/>
              <a:t>, </a:t>
            </a:r>
            <a:r>
              <a:rPr lang="en-ID" dirty="0" err="1"/>
              <a:t>rancangan</a:t>
            </a:r>
            <a:r>
              <a:rPr lang="en-ID" dirty="0"/>
              <a:t> UUD </a:t>
            </a:r>
            <a:r>
              <a:rPr lang="en-ID" dirty="0" err="1"/>
              <a:t>dibahas</a:t>
            </a:r>
            <a:r>
              <a:rPr lang="en-ID" dirty="0"/>
              <a:t> oleh BPUPK pada </a:t>
            </a:r>
            <a:r>
              <a:rPr lang="en-ID" dirty="0" err="1"/>
              <a:t>sidang</a:t>
            </a:r>
            <a:r>
              <a:rPr lang="en-ID" dirty="0"/>
              <a:t> </a:t>
            </a:r>
            <a:r>
              <a:rPr lang="en-ID" dirty="0" err="1"/>
              <a:t>keduanya</a:t>
            </a:r>
            <a:r>
              <a:rPr lang="en-ID" dirty="0"/>
              <a:t> </a:t>
            </a:r>
            <a:r>
              <a:rPr lang="en-ID" dirty="0" err="1"/>
              <a:t>tanggal</a:t>
            </a:r>
            <a:r>
              <a:rPr lang="en-ID" dirty="0"/>
              <a:t> 10 </a:t>
            </a:r>
            <a:r>
              <a:rPr lang="en-ID" dirty="0" err="1"/>
              <a:t>sampai</a:t>
            </a:r>
            <a:r>
              <a:rPr lang="en-ID" dirty="0"/>
              <a:t> 16 </a:t>
            </a:r>
            <a:r>
              <a:rPr lang="en-ID" dirty="0" err="1"/>
              <a:t>Juli</a:t>
            </a:r>
            <a:r>
              <a:rPr lang="en-ID" dirty="0"/>
              <a:t> 1945.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5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/>
              <a:t>Pada </a:t>
            </a:r>
            <a:r>
              <a:rPr lang="en-ID" dirty="0" err="1"/>
              <a:t>sidang</a:t>
            </a:r>
            <a:r>
              <a:rPr lang="en-ID" dirty="0"/>
              <a:t> </a:t>
            </a:r>
            <a:r>
              <a:rPr lang="en-ID" dirty="0" err="1"/>
              <a:t>keduanya</a:t>
            </a:r>
            <a:r>
              <a:rPr lang="en-ID" dirty="0"/>
              <a:t>, BPUPK </a:t>
            </a:r>
            <a:r>
              <a:rPr lang="en-ID" dirty="0" err="1"/>
              <a:t>membentuk</a:t>
            </a:r>
            <a:r>
              <a:rPr lang="en-ID" dirty="0"/>
              <a:t> </a:t>
            </a:r>
            <a:r>
              <a:rPr lang="en-ID" dirty="0" err="1"/>
              <a:t>panititia-panitia</a:t>
            </a:r>
            <a:r>
              <a:rPr lang="en-ID" dirty="0"/>
              <a:t> </a:t>
            </a:r>
            <a:r>
              <a:rPr lang="en-ID" dirty="0" err="1"/>
              <a:t>kecil</a:t>
            </a:r>
            <a:r>
              <a:rPr lang="en-ID" dirty="0"/>
              <a:t>, </a:t>
            </a:r>
            <a:r>
              <a:rPr lang="en-ID" dirty="0" err="1"/>
              <a:t>antara</a:t>
            </a:r>
            <a:r>
              <a:rPr lang="en-ID" dirty="0"/>
              <a:t> lain </a:t>
            </a:r>
            <a:r>
              <a:rPr lang="en-ID" dirty="0" err="1"/>
              <a:t>Panitia</a:t>
            </a:r>
            <a:r>
              <a:rPr lang="en-ID" dirty="0"/>
              <a:t> Hukum Dasar (</a:t>
            </a:r>
            <a:r>
              <a:rPr lang="en-ID" dirty="0" err="1"/>
              <a:t>diketuai</a:t>
            </a:r>
            <a:r>
              <a:rPr lang="en-ID" dirty="0"/>
              <a:t> oleh Soekarno), </a:t>
            </a:r>
            <a:r>
              <a:rPr lang="en-ID" dirty="0" err="1"/>
              <a:t>Panitia</a:t>
            </a:r>
            <a:r>
              <a:rPr lang="en-ID" dirty="0"/>
              <a:t> </a:t>
            </a:r>
            <a:r>
              <a:rPr lang="en-ID" dirty="0" err="1"/>
              <a:t>Pembelaan</a:t>
            </a:r>
            <a:r>
              <a:rPr lang="en-ID" dirty="0"/>
              <a:t> Tanah Air (</a:t>
            </a:r>
            <a:r>
              <a:rPr lang="en-ID" dirty="0" err="1"/>
              <a:t>diketuai</a:t>
            </a:r>
            <a:r>
              <a:rPr lang="en-ID" dirty="0"/>
              <a:t> oleh Raden </a:t>
            </a:r>
            <a:r>
              <a:rPr lang="en-ID" dirty="0" err="1"/>
              <a:t>Abikoesno</a:t>
            </a:r>
            <a:r>
              <a:rPr lang="en-ID" dirty="0"/>
              <a:t> </a:t>
            </a:r>
            <a:r>
              <a:rPr lang="en-ID" dirty="0" err="1"/>
              <a:t>Tjokrosoejoso</a:t>
            </a:r>
            <a:r>
              <a:rPr lang="en-ID" dirty="0"/>
              <a:t>), dan </a:t>
            </a:r>
            <a:r>
              <a:rPr lang="en-ID" dirty="0" err="1"/>
              <a:t>Panitia</a:t>
            </a:r>
            <a:r>
              <a:rPr lang="en-ID" dirty="0"/>
              <a:t> Ekonomi dan </a:t>
            </a:r>
            <a:r>
              <a:rPr lang="en-ID" dirty="0" err="1"/>
              <a:t>Keuangan</a:t>
            </a:r>
            <a:r>
              <a:rPr lang="en-ID" dirty="0"/>
              <a:t> (</a:t>
            </a:r>
            <a:r>
              <a:rPr lang="en-ID" dirty="0" err="1"/>
              <a:t>diketuai</a:t>
            </a:r>
            <a:r>
              <a:rPr lang="en-ID" dirty="0"/>
              <a:t> oleh Mohammad Hatta).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26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dirty="0"/>
              <a:t>Pada 11 </a:t>
            </a:r>
            <a:r>
              <a:rPr lang="en-ID" sz="1200" dirty="0" err="1"/>
              <a:t>Juli</a:t>
            </a:r>
            <a:r>
              <a:rPr lang="en-ID" sz="1200" dirty="0"/>
              <a:t> 1945, </a:t>
            </a:r>
            <a:r>
              <a:rPr lang="en-ID" sz="1200" dirty="0" err="1"/>
              <a:t>Panitia</a:t>
            </a:r>
            <a:r>
              <a:rPr lang="en-ID" sz="1200" dirty="0"/>
              <a:t> Hukum Dasar yang </a:t>
            </a:r>
            <a:r>
              <a:rPr lang="en-ID" sz="1200" dirty="0" err="1"/>
              <a:t>beranggotakan</a:t>
            </a:r>
            <a:r>
              <a:rPr lang="en-ID" sz="1200" dirty="0"/>
              <a:t> 19 orang </a:t>
            </a:r>
            <a:r>
              <a:rPr lang="en-ID" sz="1200" dirty="0" err="1"/>
              <a:t>kemudian</a:t>
            </a:r>
            <a:r>
              <a:rPr lang="en-ID" sz="1200" dirty="0"/>
              <a:t> </a:t>
            </a:r>
            <a:r>
              <a:rPr lang="en-ID" sz="1200" dirty="0" err="1"/>
              <a:t>menggelar</a:t>
            </a:r>
            <a:r>
              <a:rPr lang="en-ID" sz="1200" dirty="0"/>
              <a:t> </a:t>
            </a:r>
            <a:r>
              <a:rPr lang="en-ID" sz="1200" dirty="0" err="1"/>
              <a:t>sidang</a:t>
            </a:r>
            <a:r>
              <a:rPr lang="en-ID" sz="1200" dirty="0"/>
              <a:t>. Hasil </a:t>
            </a:r>
            <a:r>
              <a:rPr lang="en-ID" sz="1200" dirty="0" err="1"/>
              <a:t>kesepakatan</a:t>
            </a:r>
            <a:r>
              <a:rPr lang="en-ID" sz="1200" dirty="0"/>
              <a:t> </a:t>
            </a:r>
            <a:r>
              <a:rPr lang="en-ID" sz="1200" dirty="0" err="1"/>
              <a:t>sidang</a:t>
            </a:r>
            <a:r>
              <a:rPr lang="en-ID" sz="1200" dirty="0"/>
              <a:t> </a:t>
            </a:r>
            <a:r>
              <a:rPr lang="en-ID" sz="1200" dirty="0" err="1"/>
              <a:t>tersebut</a:t>
            </a:r>
            <a:r>
              <a:rPr lang="en-ID" sz="1200" dirty="0"/>
              <a:t> </a:t>
            </a:r>
            <a:r>
              <a:rPr lang="en-ID" sz="1200" dirty="0" err="1"/>
              <a:t>adalah</a:t>
            </a:r>
            <a:r>
              <a:rPr lang="en-ID" sz="1200" dirty="0"/>
              <a:t> </a:t>
            </a:r>
            <a:r>
              <a:rPr lang="en-ID" sz="1200" dirty="0" err="1"/>
              <a:t>sebagai</a:t>
            </a:r>
            <a:r>
              <a:rPr lang="en-ID" sz="1200" dirty="0"/>
              <a:t> </a:t>
            </a:r>
            <a:r>
              <a:rPr lang="en-ID" sz="1200" dirty="0" err="1"/>
              <a:t>berikut</a:t>
            </a:r>
            <a:r>
              <a:rPr lang="en-ID" sz="1200" dirty="0"/>
              <a:t>.</a:t>
            </a:r>
            <a:br>
              <a:rPr lang="en-ID" sz="1200" dirty="0"/>
            </a:br>
            <a:r>
              <a:rPr lang="en-ID" sz="1200" dirty="0"/>
              <a:t>a. </a:t>
            </a:r>
            <a:r>
              <a:rPr lang="en-ID" sz="1200" dirty="0" err="1"/>
              <a:t>Membentuk</a:t>
            </a:r>
            <a:r>
              <a:rPr lang="en-ID" sz="1200" dirty="0"/>
              <a:t> </a:t>
            </a:r>
            <a:r>
              <a:rPr lang="en-ID" sz="1200" dirty="0" err="1"/>
              <a:t>Panitia</a:t>
            </a:r>
            <a:r>
              <a:rPr lang="en-ID" sz="1200" dirty="0"/>
              <a:t> </a:t>
            </a:r>
            <a:r>
              <a:rPr lang="en-ID" sz="1200" dirty="0" err="1"/>
              <a:t>Perancang</a:t>
            </a:r>
            <a:r>
              <a:rPr lang="en-ID" sz="1200" dirty="0"/>
              <a:t> “Declaration of Rights” yang </a:t>
            </a:r>
            <a:r>
              <a:rPr lang="en-ID" sz="1200" dirty="0" err="1"/>
              <a:t>beranggotakan</a:t>
            </a:r>
            <a:r>
              <a:rPr lang="en-ID" sz="1200" dirty="0"/>
              <a:t> A. </a:t>
            </a:r>
            <a:r>
              <a:rPr lang="en-ID" sz="1200" dirty="0" err="1"/>
              <a:t>Subarjo</a:t>
            </a:r>
            <a:r>
              <a:rPr lang="en-ID" sz="1200" dirty="0"/>
              <a:t>, </a:t>
            </a:r>
            <a:r>
              <a:rPr lang="en-ID" sz="1200" dirty="0" err="1"/>
              <a:t>Sukiman</a:t>
            </a:r>
            <a:r>
              <a:rPr lang="en-ID" sz="1200" dirty="0"/>
              <a:t>, dan Parada </a:t>
            </a:r>
            <a:r>
              <a:rPr lang="en-ID" sz="1200" dirty="0" err="1"/>
              <a:t>Harahap</a:t>
            </a:r>
            <a:r>
              <a:rPr lang="en-ID" sz="1200" dirty="0"/>
              <a:t>.</a:t>
            </a:r>
            <a:br>
              <a:rPr lang="en-ID" sz="1200" dirty="0"/>
            </a:br>
            <a:r>
              <a:rPr lang="en-ID" sz="1200" dirty="0"/>
              <a:t>b. </a:t>
            </a:r>
            <a:r>
              <a:rPr lang="en-ID" sz="1200" dirty="0" err="1"/>
              <a:t>Bentuk</a:t>
            </a:r>
            <a:r>
              <a:rPr lang="en-ID" sz="1200" dirty="0"/>
              <a:t> negara </a:t>
            </a:r>
            <a:r>
              <a:rPr lang="en-ID" sz="1200" dirty="0" err="1"/>
              <a:t>kesatuan</a:t>
            </a:r>
            <a:r>
              <a:rPr lang="en-ID" sz="1200" dirty="0"/>
              <a:t>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unitaris</a:t>
            </a:r>
            <a:r>
              <a:rPr lang="en-ID" sz="1200" dirty="0"/>
              <a:t>.</a:t>
            </a:r>
            <a:br>
              <a:rPr lang="en-ID" sz="1200" dirty="0"/>
            </a:br>
            <a:r>
              <a:rPr lang="en-ID" sz="1200" dirty="0"/>
              <a:t>c. </a:t>
            </a:r>
            <a:r>
              <a:rPr lang="en-ID" sz="1200" dirty="0" err="1"/>
              <a:t>Kepala</a:t>
            </a:r>
            <a:r>
              <a:rPr lang="en-ID" sz="1200" dirty="0"/>
              <a:t> negara di </a:t>
            </a:r>
            <a:r>
              <a:rPr lang="en-ID" sz="1200" dirty="0" err="1"/>
              <a:t>tangan</a:t>
            </a:r>
            <a:r>
              <a:rPr lang="en-ID" sz="1200" dirty="0"/>
              <a:t> </a:t>
            </a:r>
            <a:r>
              <a:rPr lang="en-ID" sz="1200" dirty="0" err="1"/>
              <a:t>satu</a:t>
            </a:r>
            <a:r>
              <a:rPr lang="en-ID" sz="1200" dirty="0"/>
              <a:t> orang, </a:t>
            </a:r>
            <a:r>
              <a:rPr lang="en-ID" sz="1200" dirty="0" err="1"/>
              <a:t>yaitu</a:t>
            </a:r>
            <a:r>
              <a:rPr lang="en-ID" sz="1200" dirty="0"/>
              <a:t> </a:t>
            </a:r>
            <a:r>
              <a:rPr lang="en-ID" sz="1200" dirty="0" err="1"/>
              <a:t>presiden</a:t>
            </a:r>
            <a:r>
              <a:rPr lang="en-ID" sz="1200" dirty="0"/>
              <a:t>.</a:t>
            </a:r>
            <a:endParaRPr lang="fi-FI" sz="12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89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11" Type="http://schemas.openxmlformats.org/officeDocument/2006/relationships/image" Target="../media/image19.jpeg"/><Relationship Id="rId5" Type="http://schemas.microsoft.com/office/2007/relationships/hdphoto" Target="../media/hdphoto1.wdp"/><Relationship Id="rId10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53560" y="821071"/>
            <a:ext cx="4541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Perancang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Dasar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5108077" y="2840256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CFFD1E7-3760-1677-1FA2-51A12AF6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93" y="1282269"/>
            <a:ext cx="1077474" cy="147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E4D49A8-BD47-2E5A-DAE2-1D20E10C8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526" y="2922273"/>
            <a:ext cx="1054251" cy="150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2D68B3F-A3AF-C797-7FA2-43664494FF84}"/>
              </a:ext>
            </a:extLst>
          </p:cNvPr>
          <p:cNvSpPr txBox="1"/>
          <p:nvPr/>
        </p:nvSpPr>
        <p:spPr>
          <a:xfrm>
            <a:off x="5359443" y="2692185"/>
            <a:ext cx="85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 MT" pitchFamily="34" charset="0"/>
              </a:rPr>
              <a:t>A. </a:t>
            </a:r>
            <a:r>
              <a:rPr lang="en-US" sz="1200" dirty="0" err="1">
                <a:latin typeface="Abadi MT" pitchFamily="34" charset="0"/>
              </a:rPr>
              <a:t>Subarjo</a:t>
            </a:r>
            <a:endParaRPr lang="en-US" sz="1200" i="1" dirty="0">
              <a:latin typeface="Abadi MT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4A51F2-21DE-F871-B486-E7F9081E6FAF}"/>
              </a:ext>
            </a:extLst>
          </p:cNvPr>
          <p:cNvSpPr txBox="1"/>
          <p:nvPr/>
        </p:nvSpPr>
        <p:spPr>
          <a:xfrm>
            <a:off x="6274301" y="4508341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E3E646-33DF-36B7-A6BA-66DB402E06B3}"/>
              </a:ext>
            </a:extLst>
          </p:cNvPr>
          <p:cNvSpPr txBox="1"/>
          <p:nvPr/>
        </p:nvSpPr>
        <p:spPr>
          <a:xfrm>
            <a:off x="6528832" y="4354453"/>
            <a:ext cx="813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Sukiman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11988CB-FBA9-80E8-B2BE-FB1338F6A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83" y="1263630"/>
            <a:ext cx="1117033" cy="149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06276AA-B5AD-DD63-559A-B8CB4C5428AA}"/>
              </a:ext>
            </a:extLst>
          </p:cNvPr>
          <p:cNvSpPr txBox="1"/>
          <p:nvPr/>
        </p:nvSpPr>
        <p:spPr>
          <a:xfrm>
            <a:off x="564898" y="2844582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E377CD-0451-8ABF-B1AC-85E3B7CAF69F}"/>
              </a:ext>
            </a:extLst>
          </p:cNvPr>
          <p:cNvSpPr txBox="1"/>
          <p:nvPr/>
        </p:nvSpPr>
        <p:spPr>
          <a:xfrm>
            <a:off x="431785" y="2662118"/>
            <a:ext cx="1270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Supomo</a:t>
            </a:r>
            <a:r>
              <a:rPr lang="en-US" sz="1200" dirty="0">
                <a:latin typeface="Abadi MT" pitchFamily="34" charset="0"/>
              </a:rPr>
              <a:t> (</a:t>
            </a:r>
            <a:r>
              <a:rPr lang="en-US" sz="1200" dirty="0" err="1">
                <a:latin typeface="Abadi MT" pitchFamily="34" charset="0"/>
              </a:rPr>
              <a:t>Ketua</a:t>
            </a:r>
            <a:r>
              <a:rPr lang="en-US" sz="1200" dirty="0">
                <a:latin typeface="Abadi MT" pitchFamily="34" charset="0"/>
              </a:rPr>
              <a:t>)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BE0457-13F8-2D6E-B008-0A3870AB2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080" y="1263631"/>
            <a:ext cx="1117033" cy="149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CFD71F1-F4FA-7949-DA55-5B2F49A95588}"/>
              </a:ext>
            </a:extLst>
          </p:cNvPr>
          <p:cNvSpPr txBox="1"/>
          <p:nvPr/>
        </p:nvSpPr>
        <p:spPr>
          <a:xfrm>
            <a:off x="2750861" y="2847987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DC7F3D-18F3-A5DF-8E2B-C274974F445A}"/>
              </a:ext>
            </a:extLst>
          </p:cNvPr>
          <p:cNvSpPr txBox="1"/>
          <p:nvPr/>
        </p:nvSpPr>
        <p:spPr>
          <a:xfrm>
            <a:off x="2821195" y="2694099"/>
            <a:ext cx="1126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dirty="0" err="1"/>
              <a:t>Wongsonegoro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E157019-C3C3-7D0C-9C58-31EDD3EEC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590" y="1250224"/>
            <a:ext cx="1065127" cy="150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1BA2651-8BBE-B098-F2D0-E6D9D531A091}"/>
              </a:ext>
            </a:extLst>
          </p:cNvPr>
          <p:cNvSpPr txBox="1"/>
          <p:nvPr/>
        </p:nvSpPr>
        <p:spPr>
          <a:xfrm>
            <a:off x="7366413" y="2847986"/>
            <a:ext cx="1473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kemenkeu.go.id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FC56D0-7CFD-2371-6467-DC726EF43A90}"/>
              </a:ext>
            </a:extLst>
          </p:cNvPr>
          <p:cNvSpPr txBox="1"/>
          <p:nvPr/>
        </p:nvSpPr>
        <p:spPr>
          <a:xfrm>
            <a:off x="7572445" y="2686367"/>
            <a:ext cx="1095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 MT" pitchFamily="34" charset="0"/>
              </a:rPr>
              <a:t>A. A. </a:t>
            </a:r>
            <a:r>
              <a:rPr lang="en-US" sz="1200" dirty="0" err="1">
                <a:latin typeface="Abadi MT" pitchFamily="34" charset="0"/>
              </a:rPr>
              <a:t>Maramis</a:t>
            </a:r>
            <a:endParaRPr lang="en-US" sz="1200" i="1" dirty="0">
              <a:latin typeface="Abadi MT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72C0D0-64AC-D32F-730D-05FCAD53CB22}"/>
              </a:ext>
            </a:extLst>
          </p:cNvPr>
          <p:cNvSpPr txBox="1"/>
          <p:nvPr/>
        </p:nvSpPr>
        <p:spPr>
          <a:xfrm>
            <a:off x="4078526" y="4521656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712053-6365-B0F7-312E-451E3E2DCDD0}"/>
              </a:ext>
            </a:extLst>
          </p:cNvPr>
          <p:cNvSpPr txBox="1"/>
          <p:nvPr/>
        </p:nvSpPr>
        <p:spPr>
          <a:xfrm>
            <a:off x="4127854" y="4370771"/>
            <a:ext cx="911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Agus</a:t>
            </a:r>
            <a:r>
              <a:rPr lang="en-US" sz="1200" dirty="0">
                <a:latin typeface="Abadi MT" pitchFamily="34" charset="0"/>
              </a:rPr>
              <a:t> Salim</a:t>
            </a:r>
            <a:endParaRPr lang="en-US" sz="1200" i="1" dirty="0">
              <a:latin typeface="Abadi MT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DF351-2C81-430F-45FD-EC337E68D3D4}"/>
              </a:ext>
            </a:extLst>
          </p:cNvPr>
          <p:cNvSpPr txBox="1"/>
          <p:nvPr/>
        </p:nvSpPr>
        <p:spPr>
          <a:xfrm>
            <a:off x="1585021" y="4527189"/>
            <a:ext cx="12859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brainly.co.id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CA4DD4-789D-732D-E851-16670A6FF1E5}"/>
              </a:ext>
            </a:extLst>
          </p:cNvPr>
          <p:cNvSpPr txBox="1"/>
          <p:nvPr/>
        </p:nvSpPr>
        <p:spPr>
          <a:xfrm>
            <a:off x="1722842" y="4367768"/>
            <a:ext cx="989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badi MT" pitchFamily="34" charset="0"/>
              </a:rPr>
              <a:t>Panji </a:t>
            </a:r>
            <a:r>
              <a:rPr lang="en-US" sz="1200" dirty="0" err="1">
                <a:latin typeface="Abadi MT" pitchFamily="34" charset="0"/>
              </a:rPr>
              <a:t>Singgih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CE9D9C85-E726-4AD9-6CA8-E28EEF320B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4074" r="4828" b="2592"/>
          <a:stretch/>
        </p:blipFill>
        <p:spPr bwMode="auto">
          <a:xfrm>
            <a:off x="1685965" y="2921275"/>
            <a:ext cx="1082070" cy="150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152CFE97-C656-7FAB-C8DC-5A94CDD7E8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5" r="28752"/>
          <a:stretch/>
        </p:blipFill>
        <p:spPr bwMode="auto">
          <a:xfrm>
            <a:off x="4042034" y="2939248"/>
            <a:ext cx="1126979" cy="150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4425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2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2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11" y="1039138"/>
            <a:ext cx="44111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Pada 13 </a:t>
            </a:r>
            <a:r>
              <a:rPr lang="en-ID" sz="2000" dirty="0" err="1"/>
              <a:t>Juli</a:t>
            </a:r>
            <a:r>
              <a:rPr lang="en-ID" sz="2000" dirty="0"/>
              <a:t> 1945,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Perancang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Dasar </a:t>
            </a:r>
            <a:r>
              <a:rPr lang="en-ID" sz="2000" dirty="0" err="1"/>
              <a:t>membahas</a:t>
            </a:r>
            <a:r>
              <a:rPr lang="en-ID" sz="2000" dirty="0"/>
              <a:t> dan </a:t>
            </a:r>
            <a:r>
              <a:rPr lang="en-ID" sz="2000" dirty="0" err="1"/>
              <a:t>menyepakati</a:t>
            </a:r>
            <a:r>
              <a:rPr lang="en-ID" sz="2000" dirty="0"/>
              <a:t> </a:t>
            </a:r>
            <a:r>
              <a:rPr lang="en-ID" sz="2000" dirty="0" err="1"/>
              <a:t>beberapa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, </a:t>
            </a:r>
            <a:r>
              <a:rPr lang="en-ID" sz="2000" dirty="0" err="1"/>
              <a:t>seperti</a:t>
            </a:r>
            <a:r>
              <a:rPr lang="en-ID" sz="2000" dirty="0"/>
              <a:t> </a:t>
            </a:r>
            <a:r>
              <a:rPr lang="en-ID" sz="2000" dirty="0" err="1"/>
              <a:t>lambang</a:t>
            </a:r>
            <a:r>
              <a:rPr lang="en-ID" sz="2000" dirty="0"/>
              <a:t> negara, negara </a:t>
            </a:r>
            <a:r>
              <a:rPr lang="en-ID" sz="2000" dirty="0" err="1"/>
              <a:t>kesatuan</a:t>
            </a:r>
            <a:r>
              <a:rPr lang="en-ID" sz="2000" dirty="0"/>
              <a:t>, </a:t>
            </a:r>
            <a:r>
              <a:rPr lang="en-ID" sz="2000" dirty="0" err="1"/>
              <a:t>sebutan</a:t>
            </a:r>
            <a:r>
              <a:rPr lang="en-ID" sz="2000" dirty="0"/>
              <a:t> </a:t>
            </a:r>
            <a:r>
              <a:rPr lang="en-ID" sz="2000" dirty="0" err="1"/>
              <a:t>Majelis</a:t>
            </a:r>
            <a:r>
              <a:rPr lang="en-ID" sz="2000" dirty="0"/>
              <a:t> </a:t>
            </a:r>
            <a:r>
              <a:rPr lang="en-ID" sz="2000" dirty="0" err="1"/>
              <a:t>Permusyawaratan</a:t>
            </a:r>
            <a:r>
              <a:rPr lang="en-ID" sz="2000" dirty="0"/>
              <a:t> Rakyat, dan </a:t>
            </a:r>
            <a:r>
              <a:rPr lang="en-ID" sz="2000" dirty="0" err="1"/>
              <a:t>pembentukan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Penghalus</a:t>
            </a:r>
            <a:r>
              <a:rPr lang="en-ID" sz="2000" dirty="0"/>
              <a:t> Bahasa (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H. </a:t>
            </a:r>
            <a:r>
              <a:rPr lang="en-ID" sz="2000" dirty="0" err="1"/>
              <a:t>Djajadiningrat</a:t>
            </a:r>
            <a:r>
              <a:rPr lang="en-ID" sz="2000" dirty="0"/>
              <a:t>, </a:t>
            </a:r>
            <a:r>
              <a:rPr lang="en-ID" sz="2000" dirty="0" err="1"/>
              <a:t>Agus</a:t>
            </a:r>
            <a:r>
              <a:rPr lang="en-ID" sz="2000" dirty="0"/>
              <a:t> Salim, dan </a:t>
            </a:r>
            <a:r>
              <a:rPr lang="en-ID" sz="2000" dirty="0" err="1"/>
              <a:t>Supomo</a:t>
            </a:r>
            <a:r>
              <a:rPr lang="en-ID" sz="2000" dirty="0"/>
              <a:t>)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memperhalus</a:t>
            </a:r>
            <a:r>
              <a:rPr lang="en-ID" sz="2000" dirty="0"/>
              <a:t> </a:t>
            </a:r>
            <a:r>
              <a:rPr lang="en-ID" sz="2000" dirty="0" err="1"/>
              <a:t>diksi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kebahasan</a:t>
            </a:r>
            <a:r>
              <a:rPr lang="en-ID" sz="2000" dirty="0"/>
              <a:t> </a:t>
            </a:r>
            <a:r>
              <a:rPr lang="en-ID" sz="2000" dirty="0" err="1"/>
              <a:t>rancangan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4493453" y="3634877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D68B3F-A3AF-C797-7FA2-43664494FF84}"/>
              </a:ext>
            </a:extLst>
          </p:cNvPr>
          <p:cNvSpPr txBox="1"/>
          <p:nvPr/>
        </p:nvSpPr>
        <p:spPr>
          <a:xfrm>
            <a:off x="4457287" y="3441775"/>
            <a:ext cx="1425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/>
              <a:t>H. </a:t>
            </a:r>
            <a:r>
              <a:rPr lang="en-ID" sz="1400" dirty="0" err="1"/>
              <a:t>Djajadiningrat</a:t>
            </a:r>
            <a:endParaRPr lang="en-US" sz="1400" i="1" dirty="0">
              <a:latin typeface="Abadi MT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E3E646-33DF-36B7-A6BA-66DB402E06B3}"/>
              </a:ext>
            </a:extLst>
          </p:cNvPr>
          <p:cNvSpPr txBox="1"/>
          <p:nvPr/>
        </p:nvSpPr>
        <p:spPr>
          <a:xfrm>
            <a:off x="6181601" y="4148236"/>
            <a:ext cx="1095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badi MT" pitchFamily="34" charset="0"/>
              </a:rPr>
              <a:t>Agus</a:t>
            </a:r>
            <a:r>
              <a:rPr lang="en-US" sz="1400" dirty="0">
                <a:latin typeface="Abadi MT" pitchFamily="34" charset="0"/>
              </a:rPr>
              <a:t> Salim</a:t>
            </a:r>
            <a:endParaRPr lang="en-US" sz="1400" i="1" dirty="0">
              <a:latin typeface="Abadi MT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ACE9D7-0613-B247-77F3-3123C54480A9}"/>
              </a:ext>
            </a:extLst>
          </p:cNvPr>
          <p:cNvSpPr txBox="1"/>
          <p:nvPr/>
        </p:nvSpPr>
        <p:spPr>
          <a:xfrm>
            <a:off x="7783047" y="3441775"/>
            <a:ext cx="725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Supomo</a:t>
            </a:r>
            <a:endParaRPr lang="en-US" sz="1200" i="1" dirty="0">
              <a:latin typeface="Abadi MT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93ADD2-D3C7-86F1-5A71-8209291739E4}"/>
              </a:ext>
            </a:extLst>
          </p:cNvPr>
          <p:cNvSpPr txBox="1"/>
          <p:nvPr/>
        </p:nvSpPr>
        <p:spPr>
          <a:xfrm>
            <a:off x="5312829" y="898525"/>
            <a:ext cx="2833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Penghalus</a:t>
            </a:r>
            <a:r>
              <a:rPr lang="en-ID" sz="2000" dirty="0"/>
              <a:t> Bahasa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AD0E28-7568-8D94-255B-30FB836A9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678" y="1554754"/>
            <a:ext cx="1266808" cy="189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>
            <a:extLst>
              <a:ext uri="{FF2B5EF4-FFF2-40B4-BE49-F238E27FC236}">
                <a16:creationId xmlns:a16="http://schemas.microsoft.com/office/drawing/2014/main" id="{12FD3384-7DC2-F6EF-072A-6EF8037D1B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5" r="28752"/>
          <a:stretch/>
        </p:blipFill>
        <p:spPr bwMode="auto">
          <a:xfrm>
            <a:off x="5955858" y="2300337"/>
            <a:ext cx="1407567" cy="18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811BD82-AF4E-AAFD-7FC5-6CD2A896869E}"/>
              </a:ext>
            </a:extLst>
          </p:cNvPr>
          <p:cNvSpPr txBox="1"/>
          <p:nvPr/>
        </p:nvSpPr>
        <p:spPr>
          <a:xfrm>
            <a:off x="6157740" y="4337251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0FC767F1-9B0F-176F-D45F-94EAD36D7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797" y="1554754"/>
            <a:ext cx="1413444" cy="188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CDA7845-7C69-B6D8-6935-EAAFE7031616}"/>
              </a:ext>
            </a:extLst>
          </p:cNvPr>
          <p:cNvSpPr txBox="1"/>
          <p:nvPr/>
        </p:nvSpPr>
        <p:spPr>
          <a:xfrm>
            <a:off x="7643969" y="3627653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</p:spTree>
    <p:extLst>
      <p:ext uri="{BB962C8B-B14F-4D97-AF65-F5344CB8AC3E}">
        <p14:creationId xmlns:p14="http://schemas.microsoft.com/office/powerpoint/2010/main" val="12881644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4954" y="1038482"/>
            <a:ext cx="76740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Pada 14 </a:t>
            </a:r>
            <a:r>
              <a:rPr lang="en-ID" sz="2000" dirty="0" err="1"/>
              <a:t>Juli</a:t>
            </a:r>
            <a:r>
              <a:rPr lang="en-ID" sz="2000" dirty="0"/>
              <a:t> 1945, </a:t>
            </a:r>
            <a:r>
              <a:rPr lang="en-ID" sz="2000" dirty="0" err="1"/>
              <a:t>ada</a:t>
            </a:r>
            <a:r>
              <a:rPr lang="en-ID" sz="2000" dirty="0"/>
              <a:t> </a:t>
            </a:r>
            <a:r>
              <a:rPr lang="en-ID" sz="2000" dirty="0" err="1"/>
              <a:t>tiga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 </a:t>
            </a:r>
            <a:r>
              <a:rPr lang="en-ID" sz="2000" dirty="0" err="1"/>
              <a:t>pokok</a:t>
            </a:r>
            <a:r>
              <a:rPr lang="en-ID" sz="2000" dirty="0"/>
              <a:t> yang </a:t>
            </a:r>
            <a:r>
              <a:rPr lang="en-ID" sz="2000" dirty="0" err="1"/>
              <a:t>disampaikan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Perancang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Dasar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pleno</a:t>
            </a:r>
            <a:r>
              <a:rPr lang="en-ID" sz="2000" dirty="0"/>
              <a:t> BPUPK: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Pernyataan</a:t>
            </a:r>
            <a:r>
              <a:rPr lang="en-ID" sz="2000" dirty="0"/>
              <a:t> Indonesia </a:t>
            </a:r>
            <a:r>
              <a:rPr lang="en-ID" sz="2000" dirty="0" err="1"/>
              <a:t>merdeka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Pembukaan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.</a:t>
            </a:r>
          </a:p>
          <a:p>
            <a:pPr marL="457200" indent="-457200" algn="just">
              <a:buFont typeface="+mj-lt"/>
              <a:buAutoNum type="alphaLcPeriod"/>
            </a:pPr>
            <a:r>
              <a:rPr lang="en-ID" sz="2000" dirty="0" err="1"/>
              <a:t>Batang</a:t>
            </a:r>
            <a:r>
              <a:rPr lang="en-ID" sz="2000" dirty="0"/>
              <a:t> </a:t>
            </a:r>
            <a:r>
              <a:rPr lang="en-ID" sz="2000" dirty="0" err="1"/>
              <a:t>tubuh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yang </a:t>
            </a:r>
            <a:r>
              <a:rPr lang="en-ID" sz="2000" dirty="0" err="1"/>
              <a:t>kemudian</a:t>
            </a:r>
            <a:r>
              <a:rPr lang="en-ID" sz="2000" dirty="0"/>
              <a:t> </a:t>
            </a:r>
            <a:r>
              <a:rPr lang="en-ID" sz="2000" dirty="0" err="1"/>
              <a:t>dinamakan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“</a:t>
            </a:r>
            <a:r>
              <a:rPr lang="en-ID" sz="2000" dirty="0" err="1"/>
              <a:t>Undang-Undang</a:t>
            </a:r>
            <a:r>
              <a:rPr lang="en-ID" sz="2000" dirty="0"/>
              <a:t> Dasar”, yang </a:t>
            </a:r>
            <a:r>
              <a:rPr lang="en-ID" sz="2000" dirty="0" err="1"/>
              <a:t>isinya</a:t>
            </a:r>
            <a:r>
              <a:rPr lang="en-ID" sz="2000" dirty="0"/>
              <a:t> </a:t>
            </a:r>
            <a:r>
              <a:rPr lang="en-ID" sz="2000" dirty="0" err="1"/>
              <a:t>meliputi</a:t>
            </a:r>
            <a:r>
              <a:rPr lang="en-ID" sz="2000" dirty="0"/>
              <a:t>: 1) wilayah negara Indonesia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sama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bekas</a:t>
            </a:r>
            <a:r>
              <a:rPr lang="en-ID" sz="2000" dirty="0"/>
              <a:t> wilayah </a:t>
            </a:r>
            <a:r>
              <a:rPr lang="en-ID" sz="2000" dirty="0" err="1"/>
              <a:t>Hindia</a:t>
            </a:r>
            <a:r>
              <a:rPr lang="en-ID" sz="2000" dirty="0"/>
              <a:t>-Belanda, 2) </a:t>
            </a:r>
            <a:r>
              <a:rPr lang="en-ID" sz="2000" dirty="0" err="1"/>
              <a:t>bentuk</a:t>
            </a:r>
            <a:r>
              <a:rPr lang="en-ID" sz="2000" dirty="0"/>
              <a:t> negara Indonesia </a:t>
            </a:r>
            <a:r>
              <a:rPr lang="en-ID" sz="2000" dirty="0" err="1"/>
              <a:t>adalah</a:t>
            </a:r>
            <a:r>
              <a:rPr lang="en-ID" sz="2000" dirty="0"/>
              <a:t> negara </a:t>
            </a:r>
            <a:r>
              <a:rPr lang="en-ID" sz="2000" dirty="0" err="1"/>
              <a:t>kesatuan</a:t>
            </a:r>
            <a:r>
              <a:rPr lang="en-ID" sz="2000" dirty="0"/>
              <a:t>, 3) </a:t>
            </a:r>
            <a:r>
              <a:rPr lang="en-ID" sz="2000" dirty="0" err="1"/>
              <a:t>bentuk</a:t>
            </a:r>
            <a:r>
              <a:rPr lang="en-ID" sz="2000" dirty="0"/>
              <a:t> </a:t>
            </a:r>
            <a:r>
              <a:rPr lang="en-ID" sz="2000" dirty="0" err="1"/>
              <a:t>pemerintahan</a:t>
            </a:r>
            <a:r>
              <a:rPr lang="en-ID" sz="2000" dirty="0"/>
              <a:t> Indonesia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republik</a:t>
            </a:r>
            <a:r>
              <a:rPr lang="en-ID" sz="2000" dirty="0"/>
              <a:t>, 4) </a:t>
            </a:r>
            <a:r>
              <a:rPr lang="en-ID" sz="2000" dirty="0" err="1"/>
              <a:t>bendera</a:t>
            </a:r>
            <a:r>
              <a:rPr lang="en-ID" sz="2000" dirty="0"/>
              <a:t> </a:t>
            </a:r>
            <a:r>
              <a:rPr lang="en-ID" sz="2000" dirty="0" err="1"/>
              <a:t>nasional</a:t>
            </a:r>
            <a:r>
              <a:rPr lang="en-ID" sz="2000" dirty="0"/>
              <a:t> Indonesia </a:t>
            </a:r>
            <a:r>
              <a:rPr lang="en-ID" sz="2000" dirty="0" err="1"/>
              <a:t>adalah</a:t>
            </a:r>
            <a:r>
              <a:rPr lang="en-ID" sz="2000" dirty="0"/>
              <a:t> Sang Saka Merah </a:t>
            </a:r>
            <a:r>
              <a:rPr lang="en-ID" sz="2000" dirty="0" err="1"/>
              <a:t>Putih</a:t>
            </a:r>
            <a:r>
              <a:rPr lang="en-ID" sz="2000" dirty="0"/>
              <a:t>, dan 5) </a:t>
            </a:r>
            <a:r>
              <a:rPr lang="en-ID" sz="2000" dirty="0" err="1"/>
              <a:t>bahasa</a:t>
            </a:r>
            <a:r>
              <a:rPr lang="en-ID" sz="2000" dirty="0"/>
              <a:t> </a:t>
            </a:r>
            <a:r>
              <a:rPr lang="en-ID" sz="2000" dirty="0" err="1"/>
              <a:t>nasional</a:t>
            </a:r>
            <a:r>
              <a:rPr lang="en-ID" sz="2000" dirty="0"/>
              <a:t> Indonesia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bahasa</a:t>
            </a:r>
            <a:r>
              <a:rPr lang="en-ID" sz="2000" dirty="0"/>
              <a:t> Indonesia.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18712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5069" y="1103510"/>
            <a:ext cx="52352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Pada 15 </a:t>
            </a:r>
            <a:r>
              <a:rPr lang="en-ID" sz="2000" dirty="0" err="1"/>
              <a:t>Juli</a:t>
            </a:r>
            <a:r>
              <a:rPr lang="en-ID" sz="2000" dirty="0"/>
              <a:t> 1945, BPUPK </a:t>
            </a:r>
            <a:r>
              <a:rPr lang="en-ID" sz="2000" dirty="0" err="1"/>
              <a:t>kembali</a:t>
            </a:r>
            <a:r>
              <a:rPr lang="en-ID" sz="2000" dirty="0"/>
              <a:t> </a:t>
            </a:r>
            <a:r>
              <a:rPr lang="en-ID" sz="2000" dirty="0" err="1"/>
              <a:t>menggelar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agenda “</a:t>
            </a:r>
            <a:r>
              <a:rPr lang="en-ID" sz="2000" dirty="0" err="1"/>
              <a:t>Pembahasan</a:t>
            </a:r>
            <a:r>
              <a:rPr lang="en-ID" sz="2000" dirty="0"/>
              <a:t> </a:t>
            </a:r>
            <a:r>
              <a:rPr lang="en-ID" sz="2000" dirty="0" err="1"/>
              <a:t>Rancangan</a:t>
            </a:r>
            <a:r>
              <a:rPr lang="en-ID" sz="2000" dirty="0"/>
              <a:t> </a:t>
            </a:r>
            <a:r>
              <a:rPr lang="en-ID" sz="2000" dirty="0" err="1"/>
              <a:t>UndangUndang</a:t>
            </a:r>
            <a:r>
              <a:rPr lang="en-ID" sz="2000" dirty="0"/>
              <a:t> Dasar”. </a:t>
            </a:r>
            <a:r>
              <a:rPr lang="en-ID" sz="2000" dirty="0" err="1"/>
              <a:t>Selanjutnya</a:t>
            </a:r>
            <a:r>
              <a:rPr lang="en-ID" sz="2000" dirty="0"/>
              <a:t>, </a:t>
            </a:r>
            <a:r>
              <a:rPr lang="en-ID" sz="2000" dirty="0" err="1"/>
              <a:t>Supomo</a:t>
            </a:r>
            <a:r>
              <a:rPr lang="en-ID" sz="2000" dirty="0"/>
              <a:t> </a:t>
            </a:r>
            <a:r>
              <a:rPr lang="en-ID" sz="2000" dirty="0" err="1"/>
              <a:t>selaku</a:t>
            </a:r>
            <a:r>
              <a:rPr lang="en-ID" sz="2000" dirty="0"/>
              <a:t> </a:t>
            </a:r>
            <a:r>
              <a:rPr lang="en-ID" sz="2000" dirty="0" err="1"/>
              <a:t>Ketua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Perancang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Dasar </a:t>
            </a:r>
            <a:r>
              <a:rPr lang="en-ID" sz="2000" dirty="0" err="1"/>
              <a:t>memberikan</a:t>
            </a:r>
            <a:r>
              <a:rPr lang="en-ID" sz="2000" dirty="0"/>
              <a:t> </a:t>
            </a:r>
            <a:r>
              <a:rPr lang="en-ID" sz="2000" dirty="0" err="1"/>
              <a:t>penjelasan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naskah</a:t>
            </a:r>
            <a:r>
              <a:rPr lang="en-ID" sz="2000" dirty="0"/>
              <a:t> UUD.</a:t>
            </a:r>
          </a:p>
          <a:p>
            <a:endParaRPr lang="en-ID" sz="2000" dirty="0"/>
          </a:p>
          <a:p>
            <a:r>
              <a:rPr lang="en-ID" sz="2000" dirty="0"/>
              <a:t>Pada 16 </a:t>
            </a:r>
            <a:r>
              <a:rPr lang="en-ID" sz="2000" dirty="0" err="1"/>
              <a:t>Juli</a:t>
            </a:r>
            <a:r>
              <a:rPr lang="en-ID" sz="2000" dirty="0"/>
              <a:t> 1945,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suara</a:t>
            </a:r>
            <a:r>
              <a:rPr lang="en-ID" sz="2000" dirty="0"/>
              <a:t> </a:t>
            </a:r>
            <a:r>
              <a:rPr lang="en-ID" sz="2000" dirty="0" err="1"/>
              <a:t>bulat</a:t>
            </a:r>
            <a:r>
              <a:rPr lang="en-ID" sz="2000" dirty="0"/>
              <a:t>, </a:t>
            </a:r>
            <a:r>
              <a:rPr lang="en-ID" sz="2000" dirty="0" err="1"/>
              <a:t>naskah</a:t>
            </a:r>
            <a:r>
              <a:rPr lang="en-ID" sz="2000" dirty="0"/>
              <a:t> UUD </a:t>
            </a:r>
            <a:r>
              <a:rPr lang="en-ID" sz="2000" dirty="0" err="1"/>
              <a:t>diterima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BPUPK. </a:t>
            </a:r>
            <a:r>
              <a:rPr lang="en-ID" sz="2000" dirty="0" err="1"/>
              <a:t>Selain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, </a:t>
            </a:r>
            <a:r>
              <a:rPr lang="en-ID" sz="2000" dirty="0" err="1"/>
              <a:t>usulan-usulan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Keuangan</a:t>
            </a:r>
            <a:r>
              <a:rPr lang="en-ID" sz="2000" dirty="0"/>
              <a:t> dan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Pembelaan</a:t>
            </a:r>
            <a:r>
              <a:rPr lang="en-ID" sz="2000" dirty="0"/>
              <a:t> Tanah Air </a:t>
            </a:r>
            <a:r>
              <a:rPr lang="en-ID" sz="2000" dirty="0" err="1"/>
              <a:t>diterima</a:t>
            </a:r>
            <a:r>
              <a:rPr lang="en-ID" sz="2000" dirty="0"/>
              <a:t>. 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27B875FB-5EEE-4181-40CA-8D4B4F395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291" y="1526450"/>
            <a:ext cx="3603331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8BA0CC-23E3-9DD7-F9A6-BA7C751D9175}"/>
              </a:ext>
            </a:extLst>
          </p:cNvPr>
          <p:cNvSpPr txBox="1"/>
          <p:nvPr/>
        </p:nvSpPr>
        <p:spPr>
          <a:xfrm>
            <a:off x="5257800" y="3801541"/>
            <a:ext cx="2055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goodnewsfromindonesia.id</a:t>
            </a:r>
          </a:p>
        </p:txBody>
      </p:sp>
    </p:spTree>
    <p:extLst>
      <p:ext uri="{BB962C8B-B14F-4D97-AF65-F5344CB8AC3E}">
        <p14:creationId xmlns:p14="http://schemas.microsoft.com/office/powerpoint/2010/main" val="11867396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57411" y="842943"/>
            <a:ext cx="54581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Pada 7 </a:t>
            </a:r>
            <a:r>
              <a:rPr lang="en-ID" sz="2000" dirty="0" err="1"/>
              <a:t>Agustus</a:t>
            </a:r>
            <a:r>
              <a:rPr lang="en-ID" sz="2000" dirty="0"/>
              <a:t> 1945, BPUPK </a:t>
            </a:r>
            <a:r>
              <a:rPr lang="en-ID" sz="2000" dirty="0" err="1"/>
              <a:t>dibubarkan</a:t>
            </a:r>
            <a:r>
              <a:rPr lang="en-ID" sz="2000" dirty="0"/>
              <a:t>. </a:t>
            </a:r>
            <a:r>
              <a:rPr lang="en-ID" sz="2000" dirty="0" err="1"/>
              <a:t>Selanjutnya</a:t>
            </a:r>
            <a:r>
              <a:rPr lang="en-ID" sz="2000" dirty="0"/>
              <a:t>, </a:t>
            </a:r>
            <a:r>
              <a:rPr lang="en-ID" sz="2000" dirty="0" err="1"/>
              <a:t>dibentuk</a:t>
            </a:r>
            <a:r>
              <a:rPr lang="en-ID" sz="2000" dirty="0"/>
              <a:t> </a:t>
            </a:r>
            <a:r>
              <a:rPr lang="en-ID" sz="2000" i="1" dirty="0" err="1"/>
              <a:t>Dokuritsu</a:t>
            </a:r>
            <a:r>
              <a:rPr lang="en-ID" sz="2000" i="1" dirty="0"/>
              <a:t> </a:t>
            </a:r>
            <a:r>
              <a:rPr lang="en-ID" sz="2000" i="1" dirty="0" err="1"/>
              <a:t>Junbi</a:t>
            </a:r>
            <a:r>
              <a:rPr lang="en-ID" sz="2000" i="1" dirty="0"/>
              <a:t> </a:t>
            </a:r>
            <a:r>
              <a:rPr lang="en-ID" sz="2000" i="1" dirty="0" err="1"/>
              <a:t>Inkai</a:t>
            </a:r>
            <a:r>
              <a:rPr lang="en-ID" sz="2000" i="1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Persiapan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Indonesia (PPKI). Ada </a:t>
            </a:r>
            <a:r>
              <a:rPr lang="en-ID" sz="2000" dirty="0" err="1"/>
              <a:t>beberapa</a:t>
            </a:r>
            <a:r>
              <a:rPr lang="en-ID" sz="2000" dirty="0"/>
              <a:t> </a:t>
            </a:r>
            <a:r>
              <a:rPr lang="en-ID" sz="2000" dirty="0" err="1"/>
              <a:t>tugas</a:t>
            </a:r>
            <a:r>
              <a:rPr lang="en-ID" sz="2000" dirty="0"/>
              <a:t> PPKI, </a:t>
            </a:r>
            <a:r>
              <a:rPr lang="en-ID" sz="2000" dirty="0" err="1"/>
              <a:t>yaitu</a:t>
            </a:r>
            <a:r>
              <a:rPr lang="en-ID" sz="20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Meresmikan</a:t>
            </a:r>
            <a:r>
              <a:rPr lang="en-ID" sz="2000" dirty="0"/>
              <a:t> </a:t>
            </a:r>
            <a:r>
              <a:rPr lang="en-ID" sz="2000" dirty="0" err="1"/>
              <a:t>Pembukaan</a:t>
            </a:r>
            <a:r>
              <a:rPr lang="en-ID" sz="2000" dirty="0"/>
              <a:t> (</a:t>
            </a:r>
            <a:r>
              <a:rPr lang="en-ID" sz="2000" dirty="0" err="1"/>
              <a:t>Preambul</a:t>
            </a:r>
            <a:r>
              <a:rPr lang="en-ID" sz="2000" dirty="0"/>
              <a:t>) dan </a:t>
            </a:r>
            <a:r>
              <a:rPr lang="en-ID" sz="2000" dirty="0" err="1"/>
              <a:t>Batang</a:t>
            </a:r>
            <a:r>
              <a:rPr lang="en-ID" sz="2000" dirty="0"/>
              <a:t> </a:t>
            </a:r>
            <a:r>
              <a:rPr lang="en-ID" sz="2000" dirty="0" err="1"/>
              <a:t>Tubuh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1945,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Mempersiapkan</a:t>
            </a:r>
            <a:r>
              <a:rPr lang="en-ID" sz="2000" dirty="0"/>
              <a:t> </a:t>
            </a:r>
            <a:r>
              <a:rPr lang="en-ID" sz="2000" dirty="0" err="1"/>
              <a:t>pemindahan</a:t>
            </a:r>
            <a:r>
              <a:rPr lang="en-ID" sz="2000" dirty="0"/>
              <a:t> </a:t>
            </a:r>
            <a:r>
              <a:rPr lang="en-ID" sz="2000" dirty="0" err="1"/>
              <a:t>kekuasaan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pihak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 </a:t>
            </a:r>
            <a:r>
              <a:rPr lang="en-ID" sz="2000" dirty="0" err="1"/>
              <a:t>pendudukan</a:t>
            </a:r>
            <a:r>
              <a:rPr lang="en-ID" sz="2000" dirty="0"/>
              <a:t> </a:t>
            </a:r>
            <a:r>
              <a:rPr lang="en-ID" sz="2000" dirty="0" err="1"/>
              <a:t>militer</a:t>
            </a:r>
            <a:r>
              <a:rPr lang="en-ID" sz="2000" dirty="0"/>
              <a:t> </a:t>
            </a:r>
            <a:r>
              <a:rPr lang="en-ID" sz="2000" dirty="0" err="1"/>
              <a:t>Jepang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 Indonesia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Mempersiapkan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yang </a:t>
            </a:r>
            <a:r>
              <a:rPr lang="en-ID" sz="2000" dirty="0" err="1"/>
              <a:t>berhubungan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masalah</a:t>
            </a:r>
            <a:r>
              <a:rPr lang="en-ID" sz="2000" dirty="0"/>
              <a:t> </a:t>
            </a:r>
            <a:r>
              <a:rPr lang="en-ID" sz="2000" dirty="0" err="1"/>
              <a:t>ketatanegaraan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Negara Indonesia. 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5122" name="Picture 2">
            <a:extLst>
              <a:ext uri="{FF2B5EF4-FFF2-40B4-BE49-F238E27FC236}">
                <a16:creationId xmlns:a16="http://schemas.microsoft.com/office/drawing/2014/main" id="{1BAC94BC-14B7-B01C-D53E-76B7BE29A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1966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0" y="3640405"/>
            <a:ext cx="1309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kompas.com</a:t>
            </a:r>
          </a:p>
        </p:txBody>
      </p:sp>
    </p:spTree>
    <p:extLst>
      <p:ext uri="{BB962C8B-B14F-4D97-AF65-F5344CB8AC3E}">
        <p14:creationId xmlns:p14="http://schemas.microsoft.com/office/powerpoint/2010/main" val="3435449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57411" y="895352"/>
            <a:ext cx="54581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PPKI 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21 orang yang </a:t>
            </a:r>
            <a:r>
              <a:rPr lang="en-ID" sz="2000" dirty="0" err="1"/>
              <a:t>dipilih</a:t>
            </a:r>
            <a:r>
              <a:rPr lang="en-ID" sz="2000" dirty="0"/>
              <a:t> oleh </a:t>
            </a:r>
            <a:r>
              <a:rPr lang="en-ID" sz="2000" dirty="0" err="1"/>
              <a:t>Marsekal</a:t>
            </a:r>
            <a:r>
              <a:rPr lang="en-ID" sz="2000" dirty="0"/>
              <a:t> </a:t>
            </a:r>
            <a:r>
              <a:rPr lang="en-ID" sz="2000" dirty="0" err="1"/>
              <a:t>Hisaichi</a:t>
            </a:r>
            <a:r>
              <a:rPr lang="en-ID" sz="2000" dirty="0"/>
              <a:t> Terauchi,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rincian</a:t>
            </a:r>
            <a:r>
              <a:rPr lang="en-ID" sz="2000" dirty="0"/>
              <a:t> 12 orang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Jawa</a:t>
            </a:r>
            <a:r>
              <a:rPr lang="en-ID" sz="2000" dirty="0"/>
              <a:t>, 3 orang </a:t>
            </a:r>
            <a:r>
              <a:rPr lang="en-ID" sz="2000" dirty="0" err="1"/>
              <a:t>dari</a:t>
            </a:r>
            <a:r>
              <a:rPr lang="en-ID" sz="2000" dirty="0"/>
              <a:t> Sumatera, 2 orang </a:t>
            </a:r>
            <a:r>
              <a:rPr lang="en-ID" sz="2000" dirty="0" err="1"/>
              <a:t>dari</a:t>
            </a:r>
            <a:r>
              <a:rPr lang="en-ID" sz="2000" dirty="0"/>
              <a:t> Sulawesi, 1 orang </a:t>
            </a:r>
            <a:r>
              <a:rPr lang="en-ID" sz="2000" dirty="0" err="1"/>
              <a:t>dari</a:t>
            </a:r>
            <a:r>
              <a:rPr lang="en-ID" sz="2000" dirty="0"/>
              <a:t> Kalimantan, 1 orang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Sunda</a:t>
            </a:r>
            <a:r>
              <a:rPr lang="en-ID" sz="2000" dirty="0"/>
              <a:t> Kecil (Bali dan Nusa Tenggara), 1 orang </a:t>
            </a:r>
            <a:r>
              <a:rPr lang="en-ID" sz="2000" dirty="0" err="1"/>
              <a:t>dari</a:t>
            </a:r>
            <a:r>
              <a:rPr lang="en-ID" sz="2000" dirty="0"/>
              <a:t> Maluku, dan 1 orang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golongan</a:t>
            </a:r>
            <a:r>
              <a:rPr lang="en-ID" sz="2000" dirty="0"/>
              <a:t> </a:t>
            </a:r>
            <a:r>
              <a:rPr lang="en-ID" sz="2000" dirty="0" err="1"/>
              <a:t>Tionghoa</a:t>
            </a:r>
            <a:r>
              <a:rPr lang="en-ID" sz="2000" dirty="0"/>
              <a:t>. </a:t>
            </a:r>
          </a:p>
          <a:p>
            <a:endParaRPr lang="en-ID" sz="2000" dirty="0"/>
          </a:p>
          <a:p>
            <a:r>
              <a:rPr lang="en-ID" sz="2000" dirty="0" err="1"/>
              <a:t>Namun</a:t>
            </a:r>
            <a:r>
              <a:rPr lang="en-ID" sz="2000" dirty="0"/>
              <a:t>, </a:t>
            </a:r>
            <a:r>
              <a:rPr lang="en-ID" sz="2000" dirty="0" err="1"/>
              <a:t>ternyata</a:t>
            </a:r>
            <a:r>
              <a:rPr lang="en-ID" sz="2000" dirty="0"/>
              <a:t> </a:t>
            </a:r>
            <a:r>
              <a:rPr lang="en-ID" sz="2000" dirty="0" err="1"/>
              <a:t>ada</a:t>
            </a:r>
            <a:r>
              <a:rPr lang="en-ID" sz="2000" dirty="0"/>
              <a:t> 6 orang </a:t>
            </a:r>
            <a:r>
              <a:rPr lang="en-ID" sz="2000" dirty="0" err="1"/>
              <a:t>anggota</a:t>
            </a:r>
            <a:r>
              <a:rPr lang="en-ID" sz="2000" dirty="0"/>
              <a:t> yang </a:t>
            </a:r>
            <a:r>
              <a:rPr lang="en-ID" sz="2000" dirty="0" err="1"/>
              <a:t>ditambahkan</a:t>
            </a:r>
            <a:r>
              <a:rPr lang="en-ID" sz="2000" dirty="0"/>
              <a:t>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sepengetahuan</a:t>
            </a:r>
            <a:r>
              <a:rPr lang="en-ID" sz="2000" dirty="0"/>
              <a:t> </a:t>
            </a:r>
            <a:r>
              <a:rPr lang="en-ID" sz="2000" dirty="0" err="1"/>
              <a:t>Jepang</a:t>
            </a:r>
            <a:r>
              <a:rPr lang="en-ID" sz="2000" dirty="0"/>
              <a:t>. </a:t>
            </a:r>
            <a:r>
              <a:rPr lang="en-ID" sz="2000" dirty="0" err="1"/>
              <a:t>Penambahan</a:t>
            </a:r>
            <a:r>
              <a:rPr lang="en-ID" sz="2000" dirty="0"/>
              <a:t> </a:t>
            </a:r>
            <a:r>
              <a:rPr lang="en-ID" sz="2000" dirty="0" err="1"/>
              <a:t>anggota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membuktikan</a:t>
            </a:r>
            <a:r>
              <a:rPr lang="en-ID" sz="2000" dirty="0"/>
              <a:t> </a:t>
            </a:r>
            <a:r>
              <a:rPr lang="en-ID" sz="2000" dirty="0" err="1"/>
              <a:t>bahwa</a:t>
            </a:r>
            <a:r>
              <a:rPr lang="en-ID" sz="2000" dirty="0"/>
              <a:t> PPKI </a:t>
            </a:r>
            <a:r>
              <a:rPr lang="en-ID" sz="2000" dirty="0" err="1"/>
              <a:t>Jepang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mengintervensi</a:t>
            </a:r>
            <a:r>
              <a:rPr lang="en-ID" sz="2000" dirty="0"/>
              <a:t> </a:t>
            </a:r>
            <a:r>
              <a:rPr lang="en-ID" sz="2000" dirty="0" err="1"/>
              <a:t>jalannya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111479" y="3484033"/>
            <a:ext cx="2323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sumber.belajar.kemdikbud.go.id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9994DE0-F95E-96B9-E66F-683E77AD2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7" y="1774957"/>
            <a:ext cx="3316101" cy="171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541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0206" y="819150"/>
            <a:ext cx="4748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Persiapan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Indonesia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3756711" y="4386901"/>
            <a:ext cx="1630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donisetyawan.com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5A0C212-17E7-9D99-0632-0D9D10E054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99" r="2000"/>
          <a:stretch/>
        </p:blipFill>
        <p:spPr bwMode="auto">
          <a:xfrm>
            <a:off x="1771648" y="1232191"/>
            <a:ext cx="5600700" cy="315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565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134" y="1013892"/>
            <a:ext cx="54581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Pada 18 </a:t>
            </a:r>
            <a:r>
              <a:rPr lang="en-ID" sz="2000" dirty="0" err="1"/>
              <a:t>Agustus</a:t>
            </a:r>
            <a:r>
              <a:rPr lang="en-ID" sz="2000" dirty="0"/>
              <a:t> 1945, PPKI </a:t>
            </a:r>
            <a:r>
              <a:rPr lang="en-ID" sz="2000" dirty="0" err="1"/>
              <a:t>menggelar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pertamanya</a:t>
            </a:r>
            <a:r>
              <a:rPr lang="en-ID" sz="2000" dirty="0"/>
              <a:t>.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Pertama</a:t>
            </a:r>
            <a:r>
              <a:rPr lang="en-ID" sz="2000" dirty="0"/>
              <a:t> PPKI </a:t>
            </a:r>
            <a:r>
              <a:rPr lang="en-ID" sz="2000" dirty="0" err="1"/>
              <a:t>menghasilkan</a:t>
            </a:r>
            <a:r>
              <a:rPr lang="en-ID" sz="2000" dirty="0"/>
              <a:t> </a:t>
            </a:r>
            <a:r>
              <a:rPr lang="en-ID" sz="2000" dirty="0" err="1"/>
              <a:t>keputusan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Menetapkan</a:t>
            </a:r>
            <a:r>
              <a:rPr lang="en-ID" sz="2000" dirty="0"/>
              <a:t> dan </a:t>
            </a:r>
            <a:r>
              <a:rPr lang="en-ID" sz="2000" dirty="0" err="1"/>
              <a:t>mengesahkan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Memilih</a:t>
            </a:r>
            <a:r>
              <a:rPr lang="en-ID" sz="2000" dirty="0"/>
              <a:t> dan </a:t>
            </a:r>
            <a:r>
              <a:rPr lang="en-ID" sz="2000" dirty="0" err="1"/>
              <a:t>mengangkat</a:t>
            </a:r>
            <a:r>
              <a:rPr lang="en-ID" sz="2000" dirty="0"/>
              <a:t> Soekarno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Presiden</a:t>
            </a:r>
            <a:r>
              <a:rPr lang="en-ID" sz="2000" dirty="0"/>
              <a:t> dan Mohammad Hatta </a:t>
            </a:r>
            <a:r>
              <a:rPr lang="en-ID" sz="2000" dirty="0" err="1"/>
              <a:t>sebagai</a:t>
            </a:r>
            <a:r>
              <a:rPr lang="en-ID" sz="2000" dirty="0"/>
              <a:t> Wakil </a:t>
            </a:r>
            <a:r>
              <a:rPr lang="en-ID" sz="2000" dirty="0" err="1"/>
              <a:t>Presiden</a:t>
            </a:r>
            <a:r>
              <a:rPr lang="en-ID" sz="2000" dirty="0"/>
              <a:t> </a:t>
            </a:r>
            <a:r>
              <a:rPr lang="en-ID" sz="2000" dirty="0" err="1"/>
              <a:t>Republik</a:t>
            </a:r>
            <a:r>
              <a:rPr lang="en-ID" sz="2000" dirty="0"/>
              <a:t> Indonesia. 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Membentuk</a:t>
            </a:r>
            <a:r>
              <a:rPr lang="en-ID" sz="2000" dirty="0"/>
              <a:t> </a:t>
            </a:r>
            <a:r>
              <a:rPr lang="en-ID" sz="2000" dirty="0" err="1"/>
              <a:t>Komite</a:t>
            </a:r>
            <a:r>
              <a:rPr lang="en-ID" sz="2000" dirty="0"/>
              <a:t> Nasional Indonesia Pusat (KNIP).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5122" name="Picture 2">
            <a:extLst>
              <a:ext uri="{FF2B5EF4-FFF2-40B4-BE49-F238E27FC236}">
                <a16:creationId xmlns:a16="http://schemas.microsoft.com/office/drawing/2014/main" id="{1BAC94BC-14B7-B01C-D53E-76B7BE29A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55942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5458176" y="3742850"/>
            <a:ext cx="1309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kompas.com</a:t>
            </a:r>
          </a:p>
        </p:txBody>
      </p:sp>
    </p:spTree>
    <p:extLst>
      <p:ext uri="{BB962C8B-B14F-4D97-AF65-F5344CB8AC3E}">
        <p14:creationId xmlns:p14="http://schemas.microsoft.com/office/powerpoint/2010/main" val="4047352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5949" y="1058992"/>
            <a:ext cx="54894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PPKI </a:t>
            </a:r>
            <a:r>
              <a:rPr lang="en-ID" sz="2000" dirty="0" err="1"/>
              <a:t>melakukan</a:t>
            </a:r>
            <a:r>
              <a:rPr lang="en-ID" sz="2000" dirty="0"/>
              <a:t> </a:t>
            </a:r>
            <a:r>
              <a:rPr lang="en-ID" sz="2000" dirty="0" err="1"/>
              <a:t>perubahan</a:t>
            </a:r>
            <a:r>
              <a:rPr lang="en-ID" sz="2000" dirty="0"/>
              <a:t> pada </a:t>
            </a:r>
            <a:r>
              <a:rPr lang="en-ID" sz="2000" dirty="0" err="1"/>
              <a:t>rancangan</a:t>
            </a:r>
            <a:r>
              <a:rPr lang="en-ID" sz="2000" dirty="0"/>
              <a:t> UUD yang </a:t>
            </a:r>
            <a:r>
              <a:rPr lang="en-ID" sz="2000" dirty="0" err="1"/>
              <a:t>dihasilkan</a:t>
            </a:r>
            <a:r>
              <a:rPr lang="en-ID" sz="2000" dirty="0"/>
              <a:t> BPUPK. </a:t>
            </a:r>
            <a:r>
              <a:rPr lang="en-ID" sz="2000" dirty="0" err="1"/>
              <a:t>Beberapa</a:t>
            </a:r>
            <a:r>
              <a:rPr lang="en-ID" sz="2000" dirty="0"/>
              <a:t> </a:t>
            </a:r>
            <a:r>
              <a:rPr lang="en-ID" sz="2000" dirty="0" err="1"/>
              <a:t>perubahannya</a:t>
            </a:r>
            <a:r>
              <a:rPr lang="en-ID" sz="2000" dirty="0"/>
              <a:t> </a:t>
            </a:r>
            <a:r>
              <a:rPr lang="en-ID" sz="2000" dirty="0" err="1"/>
              <a:t>antara</a:t>
            </a:r>
            <a:r>
              <a:rPr lang="en-ID" sz="2000" dirty="0"/>
              <a:t> lain: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Mengganti</a:t>
            </a:r>
            <a:r>
              <a:rPr lang="en-ID" sz="2000" dirty="0"/>
              <a:t> </a:t>
            </a:r>
            <a:r>
              <a:rPr lang="en-ID" sz="2000" dirty="0" err="1"/>
              <a:t>istilah</a:t>
            </a:r>
            <a:r>
              <a:rPr lang="en-ID" sz="2000" dirty="0"/>
              <a:t> “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” </a:t>
            </a:r>
            <a:r>
              <a:rPr lang="en-ID" sz="2000" dirty="0" err="1"/>
              <a:t>menjadi</a:t>
            </a:r>
            <a:r>
              <a:rPr lang="en-ID" sz="2000" dirty="0"/>
              <a:t> “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”. 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/>
              <a:t>Kata “</a:t>
            </a:r>
            <a:r>
              <a:rPr lang="en-ID" sz="2000" dirty="0" err="1"/>
              <a:t>Mukadimah</a:t>
            </a:r>
            <a:r>
              <a:rPr lang="en-ID" sz="2000" dirty="0"/>
              <a:t>” yang </a:t>
            </a:r>
            <a:r>
              <a:rPr lang="en-ID" sz="2000" dirty="0" err="1"/>
              <a:t>terdapat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“</a:t>
            </a:r>
            <a:r>
              <a:rPr lang="en-ID" sz="2000" dirty="0" err="1"/>
              <a:t>Piagam</a:t>
            </a:r>
            <a:r>
              <a:rPr lang="en-ID" sz="2000" dirty="0"/>
              <a:t> Jakarta” </a:t>
            </a:r>
            <a:r>
              <a:rPr lang="en-ID" sz="2000" dirty="0" err="1"/>
              <a:t>diganti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kata “</a:t>
            </a:r>
            <a:r>
              <a:rPr lang="en-ID" sz="2000" dirty="0" err="1"/>
              <a:t>Pembukaan</a:t>
            </a:r>
            <a:r>
              <a:rPr lang="en-ID" sz="2000" dirty="0"/>
              <a:t>”.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Mengubah</a:t>
            </a:r>
            <a:r>
              <a:rPr lang="en-ID" sz="2000" dirty="0"/>
              <a:t> </a:t>
            </a:r>
            <a:r>
              <a:rPr lang="en-ID" sz="2000" dirty="0" err="1"/>
              <a:t>kalimat</a:t>
            </a:r>
            <a:r>
              <a:rPr lang="en-ID" sz="2000" dirty="0"/>
              <a:t> “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suatu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” </a:t>
            </a:r>
            <a:r>
              <a:rPr lang="en-ID" sz="2000" dirty="0" err="1"/>
              <a:t>menjadi</a:t>
            </a:r>
            <a:r>
              <a:rPr lang="en-ID" sz="2000" dirty="0"/>
              <a:t> “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suatu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”.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152400" y="3041740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kumparan.com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BB234E-EDE2-59A8-58C0-0C983FF8F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58992"/>
            <a:ext cx="2971800" cy="198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52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5949" y="1058992"/>
            <a:ext cx="548945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alinea</a:t>
            </a:r>
            <a:r>
              <a:rPr lang="en-ID" sz="2000" dirty="0"/>
              <a:t> </a:t>
            </a:r>
            <a:r>
              <a:rPr lang="en-ID" sz="2000" dirty="0" err="1"/>
              <a:t>keempat</a:t>
            </a:r>
            <a:r>
              <a:rPr lang="en-ID" sz="2000" dirty="0"/>
              <a:t> </a:t>
            </a:r>
            <a:r>
              <a:rPr lang="en-ID" sz="2000" dirty="0" err="1"/>
              <a:t>Piagam</a:t>
            </a:r>
            <a:r>
              <a:rPr lang="en-ID" sz="2000" dirty="0"/>
              <a:t> Jakarta, </a:t>
            </a:r>
            <a:r>
              <a:rPr lang="en-ID" sz="2000" dirty="0" err="1"/>
              <a:t>rumusan</a:t>
            </a:r>
            <a:r>
              <a:rPr lang="en-ID" sz="2000" dirty="0"/>
              <a:t> Pancasila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pertama</a:t>
            </a:r>
            <a:r>
              <a:rPr lang="en-ID" sz="2000" dirty="0"/>
              <a:t> yang </a:t>
            </a:r>
            <a:r>
              <a:rPr lang="en-ID" sz="2000" dirty="0" err="1"/>
              <a:t>berbunyi</a:t>
            </a:r>
            <a:r>
              <a:rPr lang="en-ID" sz="2000" dirty="0"/>
              <a:t>; “</a:t>
            </a:r>
            <a:r>
              <a:rPr lang="en-ID" sz="2000" dirty="0" err="1"/>
              <a:t>Ketuhanan</a:t>
            </a:r>
            <a:r>
              <a:rPr lang="en-ID" sz="2000" dirty="0"/>
              <a:t>,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menjalankan</a:t>
            </a:r>
            <a:r>
              <a:rPr lang="en-ID" sz="2000" dirty="0"/>
              <a:t> </a:t>
            </a:r>
            <a:r>
              <a:rPr lang="en-ID" sz="2000" dirty="0" err="1"/>
              <a:t>syariat</a:t>
            </a:r>
            <a:r>
              <a:rPr lang="en-ID" sz="2000" dirty="0"/>
              <a:t> Islam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pemeluk-pemeluknya</a:t>
            </a:r>
            <a:r>
              <a:rPr lang="en-ID" sz="2000" dirty="0"/>
              <a:t>”. </a:t>
            </a:r>
            <a:r>
              <a:rPr lang="en-ID" sz="2000" dirty="0" err="1"/>
              <a:t>diganti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, “</a:t>
            </a:r>
            <a:r>
              <a:rPr lang="en-ID" sz="2000" dirty="0" err="1"/>
              <a:t>Ketuhanan</a:t>
            </a:r>
            <a:r>
              <a:rPr lang="en-ID" sz="2000" dirty="0"/>
              <a:t> Yang </a:t>
            </a:r>
            <a:r>
              <a:rPr lang="en-ID" sz="2000" dirty="0" err="1"/>
              <a:t>Maha</a:t>
            </a:r>
            <a:r>
              <a:rPr lang="en-ID" sz="2000" dirty="0"/>
              <a:t> </a:t>
            </a:r>
            <a:r>
              <a:rPr lang="en-ID" sz="2000" dirty="0" err="1"/>
              <a:t>Esa</a:t>
            </a:r>
            <a:r>
              <a:rPr lang="en-ID" sz="2000" dirty="0"/>
              <a:t>”.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ID" sz="2000" dirty="0"/>
              <a:t>Pada </a:t>
            </a:r>
            <a:r>
              <a:rPr lang="en-ID" sz="2000" dirty="0" err="1"/>
              <a:t>alinea</a:t>
            </a:r>
            <a:r>
              <a:rPr lang="en-ID" sz="2000" dirty="0"/>
              <a:t> </a:t>
            </a:r>
            <a:r>
              <a:rPr lang="en-ID" sz="2000" dirty="0" err="1"/>
              <a:t>keempat</a:t>
            </a:r>
            <a:r>
              <a:rPr lang="en-ID" sz="2000" dirty="0"/>
              <a:t> yang </a:t>
            </a:r>
            <a:r>
              <a:rPr lang="en-ID" sz="2000" dirty="0" err="1"/>
              <a:t>tercantum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kedua</a:t>
            </a:r>
            <a:r>
              <a:rPr lang="en-ID" sz="2000" dirty="0"/>
              <a:t> Pancasila yang </a:t>
            </a:r>
            <a:r>
              <a:rPr lang="en-ID" sz="2000" dirty="0" err="1"/>
              <a:t>berbunyi</a:t>
            </a:r>
            <a:r>
              <a:rPr lang="en-ID" sz="2000" dirty="0"/>
              <a:t>, “</a:t>
            </a:r>
            <a:r>
              <a:rPr lang="en-ID" sz="2000" dirty="0" err="1"/>
              <a:t>Menurut</a:t>
            </a:r>
            <a:r>
              <a:rPr lang="en-ID" sz="2000" dirty="0"/>
              <a:t> </a:t>
            </a:r>
            <a:r>
              <a:rPr lang="en-ID" sz="2000" dirty="0" err="1"/>
              <a:t>kemanusiaan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 dan </a:t>
            </a:r>
            <a:r>
              <a:rPr lang="en-ID" sz="2000" dirty="0" err="1"/>
              <a:t>beradab</a:t>
            </a:r>
            <a:r>
              <a:rPr lang="en-ID" sz="2000" dirty="0"/>
              <a:t>” </a:t>
            </a:r>
            <a:r>
              <a:rPr lang="en-ID" sz="2000" dirty="0" err="1"/>
              <a:t>diganti</a:t>
            </a:r>
            <a:r>
              <a:rPr lang="en-ID" sz="2000" dirty="0"/>
              <a:t> </a:t>
            </a:r>
            <a:r>
              <a:rPr lang="en-ID" sz="2000" dirty="0" err="1"/>
              <a:t>menjadi</a:t>
            </a:r>
            <a:r>
              <a:rPr lang="en-ID" sz="2000" dirty="0"/>
              <a:t>, “</a:t>
            </a:r>
            <a:r>
              <a:rPr lang="en-ID" sz="2000" dirty="0" err="1"/>
              <a:t>Kemanusiaan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 dan </a:t>
            </a:r>
            <a:r>
              <a:rPr lang="en-ID" sz="2000" dirty="0" err="1"/>
              <a:t>beradab</a:t>
            </a:r>
            <a:r>
              <a:rPr lang="en-ID" sz="2000" dirty="0"/>
              <a:t>”.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152400" y="3041740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kumparan.com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BB234E-EDE2-59A8-58C0-0C983FF8F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58992"/>
            <a:ext cx="2971800" cy="198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953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155694"/>
            <a:ext cx="4542830" cy="3536514"/>
            <a:chOff x="0" y="1155694"/>
            <a:chExt cx="4542830" cy="3536514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521235"/>
              <a:ext cx="4542830" cy="317097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menguraikan perumusan dan pengesahan Undang-Undang Dasar Negara Republik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hak dan kewajiban warga negara yang diatur dalam Undang-Undang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Dasar Negara Republik 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menjelaskan kemerdekaan berpendapat sesuai nilai-nilai Pancasila;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kasus pelanggaran hak dan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pengingkaran kewajiban sebagaimana diatur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dalam Undang-Undang Dasar Negara Republik Indonesia Tahun 1945.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155694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90500" y="677412"/>
            <a:ext cx="8762999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Dasar Negara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Republik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Indonesia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Tahun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1945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6FA750B-297A-BB05-9EC5-4E1F53393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20145"/>
            <a:ext cx="3466077" cy="315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5949" y="1058992"/>
            <a:ext cx="54894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ID" sz="2000" dirty="0" err="1"/>
              <a:t>Usulan</a:t>
            </a:r>
            <a:r>
              <a:rPr lang="en-ID" sz="2000" dirty="0"/>
              <a:t> </a:t>
            </a:r>
            <a:r>
              <a:rPr lang="en-ID" sz="2000" dirty="0" err="1"/>
              <a:t>perubahan</a:t>
            </a:r>
            <a:r>
              <a:rPr lang="en-ID" sz="2000" dirty="0"/>
              <a:t> yang </a:t>
            </a:r>
            <a:r>
              <a:rPr lang="en-ID" sz="2000" dirty="0" err="1"/>
              <a:t>terdapat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rencana</a:t>
            </a:r>
            <a:r>
              <a:rPr lang="en-ID" sz="2000" dirty="0"/>
              <a:t> </a:t>
            </a:r>
            <a:r>
              <a:rPr lang="en-ID" sz="2000" dirty="0" err="1"/>
              <a:t>undangundang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, </a:t>
            </a:r>
            <a:r>
              <a:rPr lang="en-ID" sz="2000" dirty="0" err="1"/>
              <a:t>yaitu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lphaLcParenR"/>
            </a:pPr>
            <a:r>
              <a:rPr lang="en-ID" sz="2000" dirty="0" err="1"/>
              <a:t>Pasal</a:t>
            </a:r>
            <a:r>
              <a:rPr lang="en-ID" sz="2000" dirty="0"/>
              <a:t> 6 Ayat (1), “</a:t>
            </a:r>
            <a:r>
              <a:rPr lang="en-ID" sz="2000" dirty="0" err="1"/>
              <a:t>Presiden</a:t>
            </a:r>
            <a:r>
              <a:rPr lang="en-ID" sz="2000" dirty="0"/>
              <a:t> </a:t>
            </a:r>
            <a:r>
              <a:rPr lang="en-ID" sz="2000" dirty="0" err="1"/>
              <a:t>ialah</a:t>
            </a:r>
            <a:r>
              <a:rPr lang="en-ID" sz="2000" dirty="0"/>
              <a:t> orang Indonesia </a:t>
            </a:r>
            <a:r>
              <a:rPr lang="en-ID" sz="2000" dirty="0" err="1"/>
              <a:t>asli</a:t>
            </a:r>
            <a:r>
              <a:rPr lang="en-ID" sz="2000" dirty="0"/>
              <a:t> yang </a:t>
            </a:r>
            <a:r>
              <a:rPr lang="en-ID" sz="2000" dirty="0" err="1"/>
              <a:t>beragama</a:t>
            </a:r>
            <a:r>
              <a:rPr lang="en-ID" sz="2000" dirty="0"/>
              <a:t> Islam”, </a:t>
            </a:r>
            <a:r>
              <a:rPr lang="en-ID" sz="2000" dirty="0" err="1"/>
              <a:t>diubah</a:t>
            </a:r>
            <a:r>
              <a:rPr lang="en-ID" sz="2000" dirty="0"/>
              <a:t> </a:t>
            </a:r>
            <a:r>
              <a:rPr lang="en-ID" sz="2000" dirty="0" err="1"/>
              <a:t>menjadi</a:t>
            </a:r>
            <a:r>
              <a:rPr lang="en-ID" sz="2000" dirty="0"/>
              <a:t> “</a:t>
            </a:r>
            <a:r>
              <a:rPr lang="en-ID" sz="2000" dirty="0" err="1"/>
              <a:t>Presiden</a:t>
            </a:r>
            <a:r>
              <a:rPr lang="en-ID" sz="2000" dirty="0"/>
              <a:t> </a:t>
            </a:r>
            <a:r>
              <a:rPr lang="en-ID" sz="2000" dirty="0" err="1"/>
              <a:t>ialah</a:t>
            </a:r>
            <a:r>
              <a:rPr lang="en-ID" sz="2000" dirty="0"/>
              <a:t> orang Indonesia </a:t>
            </a:r>
            <a:r>
              <a:rPr lang="en-ID" sz="2000" dirty="0" err="1"/>
              <a:t>asli</a:t>
            </a:r>
            <a:r>
              <a:rPr lang="en-ID" sz="2000" dirty="0"/>
              <a:t>”.</a:t>
            </a:r>
          </a:p>
          <a:p>
            <a:pPr marL="457200" indent="-457200">
              <a:buFont typeface="+mj-lt"/>
              <a:buAutoNum type="alphaLcParenR"/>
            </a:pPr>
            <a:r>
              <a:rPr lang="en-ID" sz="2000" dirty="0" err="1"/>
              <a:t>Pasal</a:t>
            </a:r>
            <a:r>
              <a:rPr lang="en-ID" sz="2000" dirty="0"/>
              <a:t> 29 Ayat (1), “Negara </a:t>
            </a:r>
            <a:r>
              <a:rPr lang="en-ID" sz="2000" dirty="0" err="1"/>
              <a:t>berdasar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ketuhanan</a:t>
            </a:r>
            <a:r>
              <a:rPr lang="en-ID" sz="2000" dirty="0"/>
              <a:t>,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menjalankan</a:t>
            </a:r>
            <a:r>
              <a:rPr lang="en-ID" sz="2000" dirty="0"/>
              <a:t> </a:t>
            </a:r>
            <a:r>
              <a:rPr lang="en-ID" sz="2000" dirty="0" err="1"/>
              <a:t>syariat</a:t>
            </a:r>
            <a:r>
              <a:rPr lang="en-ID" sz="2000" dirty="0"/>
              <a:t> Islam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pemeluk-pemeluknya</a:t>
            </a:r>
            <a:r>
              <a:rPr lang="en-ID" sz="2000" dirty="0"/>
              <a:t>” </a:t>
            </a:r>
            <a:r>
              <a:rPr lang="en-ID" sz="2000" dirty="0" err="1"/>
              <a:t>diubah</a:t>
            </a:r>
            <a:r>
              <a:rPr lang="en-ID" sz="2000" dirty="0"/>
              <a:t> </a:t>
            </a:r>
            <a:r>
              <a:rPr lang="en-ID" sz="2000" dirty="0" err="1"/>
              <a:t>menjadi</a:t>
            </a:r>
            <a:r>
              <a:rPr lang="en-ID" sz="2000" dirty="0"/>
              <a:t> “Negara </a:t>
            </a:r>
            <a:r>
              <a:rPr lang="en-ID" sz="2000" dirty="0" err="1"/>
              <a:t>berdasar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Ketuhanan</a:t>
            </a:r>
            <a:r>
              <a:rPr lang="en-ID" sz="2000" dirty="0"/>
              <a:t> Yang </a:t>
            </a:r>
            <a:r>
              <a:rPr lang="en-ID" sz="2000" dirty="0" err="1"/>
              <a:t>Maha</a:t>
            </a:r>
            <a:r>
              <a:rPr lang="en-ID" sz="2000" dirty="0"/>
              <a:t> </a:t>
            </a:r>
            <a:r>
              <a:rPr lang="en-ID" sz="2000" dirty="0" err="1"/>
              <a:t>Esa</a:t>
            </a:r>
            <a:r>
              <a:rPr lang="en-ID" sz="2000" dirty="0"/>
              <a:t>”.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8C80E5-6AA4-654B-D97A-24FC875C9072}"/>
              </a:ext>
            </a:extLst>
          </p:cNvPr>
          <p:cNvSpPr txBox="1"/>
          <p:nvPr/>
        </p:nvSpPr>
        <p:spPr>
          <a:xfrm>
            <a:off x="152400" y="3041740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kumparan.com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BB234E-EDE2-59A8-58C0-0C983FF8F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58992"/>
            <a:ext cx="2971800" cy="198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51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204" y="880010"/>
            <a:ext cx="54894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UUD NRI </a:t>
            </a:r>
            <a:r>
              <a:rPr lang="en-ID" sz="2000" dirty="0" err="1"/>
              <a:t>Tahun</a:t>
            </a:r>
            <a:r>
              <a:rPr lang="en-ID" sz="2000" dirty="0"/>
              <a:t> 1945 yang </a:t>
            </a:r>
            <a:r>
              <a:rPr lang="en-ID" sz="2000" dirty="0" err="1"/>
              <a:t>ditetapkan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pertama</a:t>
            </a:r>
            <a:r>
              <a:rPr lang="en-ID" sz="2000" dirty="0"/>
              <a:t> PPKI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melalui</a:t>
            </a:r>
            <a:r>
              <a:rPr lang="en-ID" sz="2000" dirty="0"/>
              <a:t> </a:t>
            </a:r>
            <a:r>
              <a:rPr lang="en-ID" sz="2000" dirty="0" err="1"/>
              <a:t>dua</a:t>
            </a:r>
            <a:r>
              <a:rPr lang="en-ID" sz="2000" dirty="0"/>
              <a:t> </a:t>
            </a:r>
            <a:r>
              <a:rPr lang="en-ID" sz="2000" dirty="0" err="1"/>
              <a:t>tahap</a:t>
            </a:r>
            <a:r>
              <a:rPr lang="en-ID" sz="2000" dirty="0"/>
              <a:t>, </a:t>
            </a:r>
            <a:r>
              <a:rPr lang="en-ID" sz="2000" dirty="0" err="1"/>
              <a:t>yakni</a:t>
            </a:r>
            <a:r>
              <a:rPr lang="en-ID" sz="20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Pengesahan</a:t>
            </a:r>
            <a:r>
              <a:rPr lang="en-ID" sz="2000" dirty="0"/>
              <a:t> </a:t>
            </a:r>
            <a:r>
              <a:rPr lang="en-ID" sz="2000" dirty="0" err="1"/>
              <a:t>Pembukaan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 yang 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empat</a:t>
            </a:r>
            <a:r>
              <a:rPr lang="en-ID" sz="2000" dirty="0"/>
              <a:t> </a:t>
            </a:r>
            <a:r>
              <a:rPr lang="en-ID" sz="2000" dirty="0" err="1"/>
              <a:t>alinea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Pengesahan</a:t>
            </a:r>
            <a:r>
              <a:rPr lang="en-ID" sz="2000" dirty="0"/>
              <a:t> </a:t>
            </a:r>
            <a:r>
              <a:rPr lang="en-ID" sz="2000" dirty="0" err="1"/>
              <a:t>Batang</a:t>
            </a:r>
            <a:r>
              <a:rPr lang="en-ID" sz="2000" dirty="0"/>
              <a:t> </a:t>
            </a:r>
            <a:r>
              <a:rPr lang="en-ID" sz="2000" dirty="0" err="1"/>
              <a:t>Tubuh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 yang 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16 </a:t>
            </a:r>
            <a:r>
              <a:rPr lang="en-ID" sz="2000" dirty="0" err="1"/>
              <a:t>bab</a:t>
            </a:r>
            <a:r>
              <a:rPr lang="en-ID" sz="2000" dirty="0"/>
              <a:t>, 37 </a:t>
            </a:r>
            <a:r>
              <a:rPr lang="en-ID" sz="2000" dirty="0" err="1"/>
              <a:t>pasal</a:t>
            </a:r>
            <a:r>
              <a:rPr lang="en-ID" sz="2000" dirty="0"/>
              <a:t>, 4 </a:t>
            </a:r>
            <a:r>
              <a:rPr lang="en-ID" sz="2000" dirty="0" err="1"/>
              <a:t>pasal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</a:t>
            </a:r>
            <a:r>
              <a:rPr lang="en-ID" sz="2000" dirty="0" err="1"/>
              <a:t>Peralihan</a:t>
            </a:r>
            <a:r>
              <a:rPr lang="en-ID" sz="2000" dirty="0"/>
              <a:t>, dan 2 </a:t>
            </a:r>
            <a:r>
              <a:rPr lang="en-ID" sz="2000" dirty="0" err="1"/>
              <a:t>ayat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</a:t>
            </a:r>
            <a:r>
              <a:rPr lang="en-ID" sz="2000" dirty="0" err="1"/>
              <a:t>tambahan</a:t>
            </a:r>
            <a:r>
              <a:rPr lang="en-ID" sz="2000" dirty="0"/>
              <a:t>.</a:t>
            </a:r>
          </a:p>
          <a:p>
            <a:endParaRPr lang="en-ID" sz="2000" dirty="0"/>
          </a:p>
          <a:p>
            <a:r>
              <a:rPr lang="en-ID" sz="2000" dirty="0"/>
              <a:t>UUD NRI </a:t>
            </a:r>
            <a:r>
              <a:rPr lang="en-ID" sz="2000" dirty="0" err="1"/>
              <a:t>Tahun</a:t>
            </a:r>
            <a:r>
              <a:rPr lang="en-ID" sz="2000" dirty="0"/>
              <a:t> 1945 </a:t>
            </a:r>
            <a:r>
              <a:rPr lang="en-ID" sz="2000" dirty="0" err="1"/>
              <a:t>kemudian</a:t>
            </a:r>
            <a:r>
              <a:rPr lang="en-ID" sz="2000" dirty="0"/>
              <a:t> </a:t>
            </a:r>
            <a:r>
              <a:rPr lang="en-ID" sz="2000" dirty="0" err="1"/>
              <a:t>dilengkapi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bagian</a:t>
            </a:r>
            <a:r>
              <a:rPr lang="en-ID" sz="2000" dirty="0"/>
              <a:t> </a:t>
            </a:r>
            <a:r>
              <a:rPr lang="en-ID" sz="2000" dirty="0" err="1"/>
              <a:t>Penjelasan</a:t>
            </a:r>
            <a:r>
              <a:rPr lang="en-ID" sz="2000" dirty="0"/>
              <a:t>. Bagian </a:t>
            </a:r>
            <a:r>
              <a:rPr lang="en-ID" sz="2000" dirty="0" err="1"/>
              <a:t>Penjelasan</a:t>
            </a:r>
            <a:r>
              <a:rPr lang="en-ID" sz="2000" dirty="0"/>
              <a:t> </a:t>
            </a:r>
            <a:r>
              <a:rPr lang="en-ID" sz="2000" dirty="0" err="1"/>
              <a:t>tersebut</a:t>
            </a:r>
            <a:r>
              <a:rPr lang="en-ID" sz="2000" dirty="0"/>
              <a:t> </a:t>
            </a:r>
            <a:r>
              <a:rPr lang="en-ID" sz="2000" dirty="0" err="1"/>
              <a:t>dilampirkan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Berita</a:t>
            </a:r>
            <a:r>
              <a:rPr lang="en-ID" sz="2000" dirty="0"/>
              <a:t> </a:t>
            </a:r>
            <a:r>
              <a:rPr lang="en-ID" sz="2000" dirty="0" err="1"/>
              <a:t>Republik</a:t>
            </a:r>
            <a:r>
              <a:rPr lang="en-ID" sz="2000" dirty="0"/>
              <a:t> Indonesia, </a:t>
            </a:r>
            <a:r>
              <a:rPr lang="en-ID" sz="2000" dirty="0" err="1"/>
              <a:t>Tahun</a:t>
            </a:r>
            <a:r>
              <a:rPr lang="en-ID" sz="2000" dirty="0"/>
              <a:t> II No. 7 </a:t>
            </a:r>
            <a:r>
              <a:rPr lang="en-ID" sz="2000" dirty="0" err="1"/>
              <a:t>tanggal</a:t>
            </a:r>
            <a:r>
              <a:rPr lang="en-ID" sz="2000" dirty="0"/>
              <a:t> 15 </a:t>
            </a:r>
            <a:r>
              <a:rPr lang="en-ID" sz="2000" dirty="0" err="1"/>
              <a:t>Februari</a:t>
            </a:r>
            <a:r>
              <a:rPr lang="en-ID" sz="2000" dirty="0"/>
              <a:t> 1946.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8" name="Picture 2">
            <a:extLst>
              <a:ext uri="{FF2B5EF4-FFF2-40B4-BE49-F238E27FC236}">
                <a16:creationId xmlns:a16="http://schemas.microsoft.com/office/drawing/2014/main" id="{32E9D8CD-3A91-4BA5-AEC2-644BE7DA7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06" y="1629836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AB537A-5584-229E-E45A-3D260409DF58}"/>
              </a:ext>
            </a:extLst>
          </p:cNvPr>
          <p:cNvSpPr txBox="1"/>
          <p:nvPr/>
        </p:nvSpPr>
        <p:spPr>
          <a:xfrm>
            <a:off x="5563664" y="3915836"/>
            <a:ext cx="1309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kompas.com</a:t>
            </a:r>
          </a:p>
        </p:txBody>
      </p:sp>
    </p:spTree>
    <p:extLst>
      <p:ext uri="{BB962C8B-B14F-4D97-AF65-F5344CB8AC3E}">
        <p14:creationId xmlns:p14="http://schemas.microsoft.com/office/powerpoint/2010/main" val="2353104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1255722"/>
            <a:ext cx="518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Secara </a:t>
            </a:r>
            <a:r>
              <a:rPr lang="es-ES" sz="2000" dirty="0" err="1"/>
              <a:t>lengkap</a:t>
            </a:r>
            <a:r>
              <a:rPr lang="es-ES" sz="2000" dirty="0"/>
              <a:t>, UUD NRI </a:t>
            </a:r>
            <a:r>
              <a:rPr lang="es-ES" sz="2000" dirty="0" err="1"/>
              <a:t>Tahun</a:t>
            </a:r>
            <a:r>
              <a:rPr lang="es-ES" sz="2000" dirty="0"/>
              <a:t> 1945 </a:t>
            </a:r>
            <a:r>
              <a:rPr lang="es-ES" sz="2000" dirty="0" err="1"/>
              <a:t>terdiri</a:t>
            </a:r>
            <a:r>
              <a:rPr lang="es-ES" sz="2000" dirty="0"/>
              <a:t> atas </a:t>
            </a:r>
            <a:r>
              <a:rPr lang="es-ES" sz="2000" dirty="0" err="1"/>
              <a:t>Pembukaan</a:t>
            </a:r>
            <a:r>
              <a:rPr lang="es-ES" sz="2000" dirty="0"/>
              <a:t>, </a:t>
            </a:r>
            <a:r>
              <a:rPr lang="es-ES" sz="2000" dirty="0" err="1"/>
              <a:t>Batang</a:t>
            </a:r>
            <a:r>
              <a:rPr lang="es-ES" sz="2000" dirty="0"/>
              <a:t> </a:t>
            </a:r>
            <a:r>
              <a:rPr lang="es-ES" sz="2000" dirty="0" err="1"/>
              <a:t>Tubuh</a:t>
            </a:r>
            <a:r>
              <a:rPr lang="es-ES" sz="2000" dirty="0"/>
              <a:t>, dan </a:t>
            </a:r>
            <a:r>
              <a:rPr lang="es-ES" sz="2000" dirty="0" err="1"/>
              <a:t>Penjelasan</a:t>
            </a:r>
            <a:r>
              <a:rPr lang="es-ES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Pembukaan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1945, 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empat</a:t>
            </a:r>
            <a:r>
              <a:rPr lang="en-ID" sz="2000" dirty="0"/>
              <a:t> </a:t>
            </a:r>
            <a:r>
              <a:rPr lang="en-ID" sz="2000" dirty="0" err="1"/>
              <a:t>alinea</a:t>
            </a:r>
            <a:r>
              <a:rPr lang="en-ID" sz="2000" dirty="0"/>
              <a:t> yang </a:t>
            </a:r>
            <a:r>
              <a:rPr lang="en-ID" sz="2000" dirty="0" err="1"/>
              <a:t>memuat</a:t>
            </a:r>
            <a:r>
              <a:rPr lang="en-ID" sz="2000" dirty="0"/>
              <a:t> </a:t>
            </a:r>
            <a:r>
              <a:rPr lang="en-ID" sz="2000" dirty="0" err="1"/>
              <a:t>tujuan</a:t>
            </a:r>
            <a:r>
              <a:rPr lang="en-ID" sz="2000" dirty="0"/>
              <a:t> negara, </a:t>
            </a:r>
            <a:r>
              <a:rPr lang="en-ID" sz="2000" dirty="0" err="1"/>
              <a:t>bentuk</a:t>
            </a:r>
            <a:r>
              <a:rPr lang="en-ID" sz="2000" dirty="0"/>
              <a:t> negara, dan </a:t>
            </a:r>
            <a:r>
              <a:rPr lang="en-ID" sz="2000" dirty="0" err="1"/>
              <a:t>rumusan</a:t>
            </a:r>
            <a:r>
              <a:rPr lang="en-ID" sz="2000" dirty="0"/>
              <a:t> Pancasila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negara.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Batang</a:t>
            </a:r>
            <a:r>
              <a:rPr lang="en-ID" sz="2000" dirty="0"/>
              <a:t> </a:t>
            </a:r>
            <a:r>
              <a:rPr lang="en-ID" sz="2000" dirty="0" err="1"/>
              <a:t>Tubuh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1945, </a:t>
            </a:r>
            <a:r>
              <a:rPr lang="en-ID" sz="2000" dirty="0" err="1"/>
              <a:t>terdiri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16 </a:t>
            </a:r>
            <a:r>
              <a:rPr lang="en-ID" sz="2000" dirty="0" err="1"/>
              <a:t>bab</a:t>
            </a:r>
            <a:r>
              <a:rPr lang="en-ID" sz="2000" dirty="0"/>
              <a:t>, 37 </a:t>
            </a:r>
            <a:r>
              <a:rPr lang="en-ID" sz="2000" dirty="0" err="1"/>
              <a:t>pasal</a:t>
            </a:r>
            <a:r>
              <a:rPr lang="en-ID" sz="2000" dirty="0"/>
              <a:t>, 4 </a:t>
            </a:r>
            <a:r>
              <a:rPr lang="en-ID" sz="2000" dirty="0" err="1"/>
              <a:t>pasal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</a:t>
            </a:r>
            <a:r>
              <a:rPr lang="en-ID" sz="2000" dirty="0" err="1"/>
              <a:t>peralihan</a:t>
            </a:r>
            <a:r>
              <a:rPr lang="en-ID" sz="2000" dirty="0"/>
              <a:t>, dan 2 </a:t>
            </a:r>
            <a:r>
              <a:rPr lang="en-ID" sz="2000" dirty="0" err="1"/>
              <a:t>ayat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</a:t>
            </a:r>
            <a:r>
              <a:rPr lang="en-ID" sz="2000" dirty="0" err="1"/>
              <a:t>tambahan</a:t>
            </a:r>
            <a:r>
              <a:rPr lang="en-ID" sz="2000" dirty="0"/>
              <a:t>. 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0DBA1E-D650-B832-C844-DE2ADA477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19" y="1255722"/>
            <a:ext cx="3041367" cy="2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3A10DB-3023-60ED-C7C9-7F1913A434F0}"/>
              </a:ext>
            </a:extLst>
          </p:cNvPr>
          <p:cNvSpPr txBox="1"/>
          <p:nvPr/>
        </p:nvSpPr>
        <p:spPr>
          <a:xfrm>
            <a:off x="197819" y="3486150"/>
            <a:ext cx="12779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bobo.grid.id</a:t>
            </a:r>
          </a:p>
        </p:txBody>
      </p:sp>
    </p:spTree>
    <p:extLst>
      <p:ext uri="{BB962C8B-B14F-4D97-AF65-F5344CB8AC3E}">
        <p14:creationId xmlns:p14="http://schemas.microsoft.com/office/powerpoint/2010/main" val="21852861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1045201"/>
            <a:ext cx="6553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ID" sz="2000" dirty="0" err="1"/>
              <a:t>Penjelasan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</a:t>
            </a:r>
          </a:p>
          <a:p>
            <a:r>
              <a:rPr lang="en-ID" sz="2000" dirty="0" err="1"/>
              <a:t>Penjelasan</a:t>
            </a:r>
            <a:r>
              <a:rPr lang="en-ID" sz="2000" dirty="0"/>
              <a:t> </a:t>
            </a:r>
            <a:r>
              <a:rPr lang="en-ID" sz="2000" dirty="0" err="1"/>
              <a:t>resmi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 </a:t>
            </a:r>
            <a:r>
              <a:rPr lang="en-ID" sz="2000" dirty="0" err="1"/>
              <a:t>disusun</a:t>
            </a:r>
            <a:r>
              <a:rPr lang="en-ID" sz="2000" dirty="0"/>
              <a:t> oleh </a:t>
            </a:r>
            <a:r>
              <a:rPr lang="en-ID" sz="2000" dirty="0" err="1"/>
              <a:t>Supomo</a:t>
            </a:r>
            <a:r>
              <a:rPr lang="en-ID" sz="2000" dirty="0"/>
              <a:t>.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Penjelasan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1945, </a:t>
            </a:r>
            <a:r>
              <a:rPr lang="en-ID" sz="2000" dirty="0" err="1"/>
              <a:t>terdapat</a:t>
            </a:r>
            <a:r>
              <a:rPr lang="en-ID" sz="2000" dirty="0"/>
              <a:t> </a:t>
            </a:r>
            <a:r>
              <a:rPr lang="en-ID" sz="2000" dirty="0" err="1"/>
              <a:t>tujuh</a:t>
            </a:r>
            <a:r>
              <a:rPr lang="en-ID" sz="2000" dirty="0"/>
              <a:t> </a:t>
            </a:r>
            <a:r>
              <a:rPr lang="en-ID" sz="2000" dirty="0" err="1"/>
              <a:t>kunci</a:t>
            </a:r>
            <a:r>
              <a:rPr lang="en-ID" sz="2000" dirty="0"/>
              <a:t> </a:t>
            </a:r>
            <a:r>
              <a:rPr lang="en-ID" sz="2000" dirty="0" err="1"/>
              <a:t>pokok</a:t>
            </a:r>
            <a:r>
              <a:rPr lang="en-ID" sz="2000" dirty="0"/>
              <a:t> </a:t>
            </a:r>
            <a:r>
              <a:rPr lang="en-ID" sz="2000" dirty="0" err="1"/>
              <a:t>sistem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 negara:</a:t>
            </a:r>
          </a:p>
          <a:p>
            <a:pPr marL="892175" indent="-457200">
              <a:buFont typeface="+mj-lt"/>
              <a:buAutoNum type="alphaLcPeriod"/>
            </a:pPr>
            <a:r>
              <a:rPr lang="en-ID" sz="2000" dirty="0"/>
              <a:t> </a:t>
            </a:r>
            <a:r>
              <a:rPr lang="en-ID" sz="2000" i="1" dirty="0" err="1"/>
              <a:t>Rechtstaat</a:t>
            </a:r>
            <a:endParaRPr lang="en-ID" sz="2000" i="1" dirty="0"/>
          </a:p>
          <a:p>
            <a:pPr marL="892175" indent="-457200">
              <a:buFont typeface="+mj-lt"/>
              <a:buAutoNum type="alphaLcPeriod"/>
            </a:pPr>
            <a:r>
              <a:rPr lang="en-ID" sz="2000" dirty="0" err="1"/>
              <a:t>Sistem</a:t>
            </a:r>
            <a:r>
              <a:rPr lang="en-ID" sz="2000" dirty="0"/>
              <a:t> </a:t>
            </a:r>
            <a:r>
              <a:rPr lang="en-ID" sz="2000" dirty="0" err="1"/>
              <a:t>konstitusional</a:t>
            </a:r>
            <a:r>
              <a:rPr lang="en-ID" sz="2000" dirty="0"/>
              <a:t> </a:t>
            </a:r>
          </a:p>
          <a:p>
            <a:pPr marL="892175" indent="-457200">
              <a:buFont typeface="+mj-lt"/>
              <a:buAutoNum type="alphaLcPeriod"/>
            </a:pPr>
            <a:r>
              <a:rPr lang="en-ID" sz="2000" dirty="0" err="1"/>
              <a:t>Kekuasaan</a:t>
            </a:r>
            <a:r>
              <a:rPr lang="en-ID" sz="2000" dirty="0"/>
              <a:t> negara yang </a:t>
            </a:r>
            <a:r>
              <a:rPr lang="en-ID" sz="2000" dirty="0" err="1"/>
              <a:t>tertinggi</a:t>
            </a:r>
            <a:r>
              <a:rPr lang="en-ID" sz="2000" dirty="0"/>
              <a:t> </a:t>
            </a:r>
            <a:r>
              <a:rPr lang="en-ID" sz="2000" dirty="0" err="1"/>
              <a:t>berada</a:t>
            </a:r>
            <a:r>
              <a:rPr lang="en-ID" sz="2000" dirty="0"/>
              <a:t> di </a:t>
            </a:r>
            <a:r>
              <a:rPr lang="en-ID" sz="2000" dirty="0" err="1"/>
              <a:t>tangan</a:t>
            </a:r>
            <a:r>
              <a:rPr lang="en-ID" sz="2000" dirty="0"/>
              <a:t> MPR.</a:t>
            </a:r>
          </a:p>
          <a:p>
            <a:pPr marL="892175" indent="-457200">
              <a:buFont typeface="+mj-lt"/>
              <a:buAutoNum type="alphaLcPeriod"/>
            </a:pPr>
            <a:r>
              <a:rPr lang="en-ID" sz="2000" dirty="0" err="1"/>
              <a:t>Penyelenggara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 negara </a:t>
            </a:r>
            <a:r>
              <a:rPr lang="en-ID" sz="2000" dirty="0" err="1"/>
              <a:t>tertinggi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presiden</a:t>
            </a:r>
            <a:r>
              <a:rPr lang="en-ID" sz="2000" dirty="0"/>
              <a:t> di </a:t>
            </a:r>
            <a:r>
              <a:rPr lang="en-ID" sz="2000" dirty="0" err="1"/>
              <a:t>bawah</a:t>
            </a:r>
            <a:r>
              <a:rPr lang="en-ID" sz="2000" dirty="0"/>
              <a:t> </a:t>
            </a:r>
            <a:r>
              <a:rPr lang="en-ID" sz="2000" dirty="0" err="1"/>
              <a:t>majelis</a:t>
            </a:r>
            <a:r>
              <a:rPr lang="en-ID" sz="2000" dirty="0"/>
              <a:t>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2590AED-7B46-ED53-9B86-B470C09AC936}"/>
              </a:ext>
            </a:extLst>
          </p:cNvPr>
          <p:cNvSpPr txBox="1"/>
          <p:nvPr/>
        </p:nvSpPr>
        <p:spPr>
          <a:xfrm>
            <a:off x="703977" y="3302473"/>
            <a:ext cx="725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Supomo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68D1706A-0FDC-13E0-E554-39A4A7D47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045201"/>
            <a:ext cx="1703551" cy="227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84F6EA-18C9-2FE5-057E-53C1819245A7}"/>
              </a:ext>
            </a:extLst>
          </p:cNvPr>
          <p:cNvSpPr txBox="1"/>
          <p:nvPr/>
        </p:nvSpPr>
        <p:spPr>
          <a:xfrm>
            <a:off x="578473" y="3503765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</p:spTree>
    <p:extLst>
      <p:ext uri="{BB962C8B-B14F-4D97-AF65-F5344CB8AC3E}">
        <p14:creationId xmlns:p14="http://schemas.microsoft.com/office/powerpoint/2010/main" val="24295241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1045201"/>
            <a:ext cx="655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2175" indent="-457200">
              <a:buFont typeface="+mj-lt"/>
              <a:buAutoNum type="alphaLcPeriod" startAt="5"/>
            </a:pPr>
            <a:r>
              <a:rPr lang="en-ID" sz="2000" dirty="0" err="1"/>
              <a:t>Presiden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DPR</a:t>
            </a:r>
          </a:p>
          <a:p>
            <a:pPr marL="892175" indent="-457200">
              <a:buFont typeface="+mj-lt"/>
              <a:buAutoNum type="alphaLcPeriod" startAt="5"/>
            </a:pPr>
            <a:r>
              <a:rPr lang="en-ID" sz="2000" dirty="0"/>
              <a:t>Menteri negara </a:t>
            </a:r>
            <a:r>
              <a:rPr lang="en-ID" sz="2000" dirty="0" err="1"/>
              <a:t>berfungsi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pembantu</a:t>
            </a:r>
            <a:r>
              <a:rPr lang="en-ID" sz="2000" dirty="0"/>
              <a:t> </a:t>
            </a:r>
            <a:r>
              <a:rPr lang="en-ID" sz="2000" dirty="0" err="1"/>
              <a:t>presiden</a:t>
            </a:r>
            <a:r>
              <a:rPr lang="en-ID" sz="2000" dirty="0"/>
              <a:t> dan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DPR.</a:t>
            </a:r>
          </a:p>
          <a:p>
            <a:pPr marL="892175" indent="-457200">
              <a:buFont typeface="+mj-lt"/>
              <a:buAutoNum type="alphaLcPeriod" startAt="5"/>
            </a:pPr>
            <a:r>
              <a:rPr lang="en-ID" sz="2000" dirty="0" err="1"/>
              <a:t>Kepala</a:t>
            </a:r>
            <a:r>
              <a:rPr lang="en-ID" sz="2000" dirty="0"/>
              <a:t> negara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kekuasaan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tak</a:t>
            </a:r>
            <a:r>
              <a:rPr lang="en-ID" sz="2000" dirty="0"/>
              <a:t> </a:t>
            </a:r>
            <a:r>
              <a:rPr lang="en-ID" sz="2000" dirty="0" err="1"/>
              <a:t>terbatas</a:t>
            </a:r>
            <a:r>
              <a:rPr lang="en-ID" sz="2000" dirty="0"/>
              <a:t>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2590AED-7B46-ED53-9B86-B470C09AC936}"/>
              </a:ext>
            </a:extLst>
          </p:cNvPr>
          <p:cNvSpPr txBox="1"/>
          <p:nvPr/>
        </p:nvSpPr>
        <p:spPr>
          <a:xfrm>
            <a:off x="703977" y="3302473"/>
            <a:ext cx="725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badi MT" pitchFamily="34" charset="0"/>
              </a:rPr>
              <a:t>Supomo</a:t>
            </a:r>
            <a:endParaRPr lang="en-US" sz="1200" i="1" dirty="0">
              <a:latin typeface="Abadi MT" pitchFamily="34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68D1706A-0FDC-13E0-E554-39A4A7D47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045201"/>
            <a:ext cx="1703551" cy="227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84F6EA-18C9-2FE5-057E-53C1819245A7}"/>
              </a:ext>
            </a:extLst>
          </p:cNvPr>
          <p:cNvSpPr txBox="1"/>
          <p:nvPr/>
        </p:nvSpPr>
        <p:spPr>
          <a:xfrm>
            <a:off x="578473" y="3503765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</p:spTree>
    <p:extLst>
      <p:ext uri="{BB962C8B-B14F-4D97-AF65-F5344CB8AC3E}">
        <p14:creationId xmlns:p14="http://schemas.microsoft.com/office/powerpoint/2010/main" val="33906321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1255722"/>
            <a:ext cx="502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noProof="1">
                <a:latin typeface="Abadi MT" pitchFamily="34" charset="0"/>
                <a:cs typeface="Calibri" pitchFamily="34" charset="0"/>
              </a:rPr>
              <a:t>Konstitusi menunjuk pada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hukum dasar yang menjadi pegangan dalam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penyelenggaraan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suatu negara. Tujuan konstitusi adalah memberikan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pengawasan terhadap kekuasaan politik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dan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memberikan batasan bagi 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p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emerintah dalam menjalankan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tugasnya.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0DBA1E-D650-B832-C844-DE2ADA477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5722"/>
            <a:ext cx="2705786" cy="19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3A10DB-3023-60ED-C7C9-7F1913A434F0}"/>
              </a:ext>
            </a:extLst>
          </p:cNvPr>
          <p:cNvSpPr txBox="1"/>
          <p:nvPr/>
        </p:nvSpPr>
        <p:spPr>
          <a:xfrm>
            <a:off x="504825" y="3393727"/>
            <a:ext cx="12779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bobo.grid.id</a:t>
            </a:r>
          </a:p>
        </p:txBody>
      </p:sp>
    </p:spTree>
    <p:extLst>
      <p:ext uri="{BB962C8B-B14F-4D97-AF65-F5344CB8AC3E}">
        <p14:creationId xmlns:p14="http://schemas.microsoft.com/office/powerpoint/2010/main" val="3167499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191003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noProof="1">
                <a:latin typeface="Abadi MT" pitchFamily="34" charset="0"/>
                <a:cs typeface="Calibri" pitchFamily="34" charset="0"/>
              </a:rPr>
              <a:t>Kedudukan 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k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onstitusi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000" dirty="0" err="1"/>
              <a:t>Konstitusi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endParaRPr lang="en-ID" sz="2000" dirty="0"/>
          </a:p>
          <a:p>
            <a:pPr marL="457200" indent="-457200">
              <a:buFont typeface="+mj-lt"/>
              <a:buAutoNum type="arabicPeriod"/>
            </a:pPr>
            <a:r>
              <a:rPr lang="id-ID" sz="2000" noProof="1">
                <a:latin typeface="Abadi MT" pitchFamily="34" charset="0"/>
                <a:cs typeface="Calibri" pitchFamily="34" charset="0"/>
              </a:rPr>
              <a:t>Konstitusi sebagai hukum tertingg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i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0CB588-0BA8-93D4-2F4B-81F6B0504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277134"/>
            <a:ext cx="4619625" cy="26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4191000" y="3963874"/>
            <a:ext cx="1415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Gramedia.com</a:t>
            </a:r>
          </a:p>
        </p:txBody>
      </p:sp>
    </p:spTree>
    <p:extLst>
      <p:ext uri="{BB962C8B-B14F-4D97-AF65-F5344CB8AC3E}">
        <p14:creationId xmlns:p14="http://schemas.microsoft.com/office/powerpoint/2010/main" val="380223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28891" y="1449149"/>
            <a:ext cx="56929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noProof="1">
                <a:latin typeface="Abadi MT" pitchFamily="34" charset="0"/>
                <a:cs typeface="Calibri" pitchFamily="34" charset="0"/>
              </a:rPr>
              <a:t>Tujuan 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k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onstitus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i (</a:t>
            </a:r>
            <a:r>
              <a:rPr lang="en-ID" sz="2000" dirty="0" err="1"/>
              <a:t>Jimly</a:t>
            </a:r>
            <a:r>
              <a:rPr lang="en-ID" sz="2000" dirty="0"/>
              <a:t> </a:t>
            </a:r>
            <a:r>
              <a:rPr lang="en-ID" sz="2000" dirty="0" err="1"/>
              <a:t>Asshiddiqie</a:t>
            </a:r>
            <a:r>
              <a:rPr lang="en-ID" sz="2000" dirty="0"/>
              <a:t>: 2010):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noProof="1">
                <a:latin typeface="Abadi MT" pitchFamily="34" charset="0"/>
                <a:cs typeface="Calibri" pitchFamily="34" charset="0"/>
              </a:rPr>
              <a:t>Menghadirkan keadilan (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justice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).</a:t>
            </a:r>
            <a:endParaRPr lang="en-US" sz="2000" noProof="1">
              <a:latin typeface="Abadi MT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d-ID" sz="2000" noProof="1">
                <a:latin typeface="Abadi MT" pitchFamily="34" charset="0"/>
                <a:cs typeface="Calibri" pitchFamily="34" charset="0"/>
              </a:rPr>
              <a:t>Memberi ketertiban (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order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).</a:t>
            </a:r>
            <a:endParaRPr lang="en-US" sz="2000" noProof="1">
              <a:latin typeface="Abadi MT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d-ID" sz="2000" noProof="1">
                <a:latin typeface="Abadi MT" pitchFamily="34" charset="0"/>
                <a:cs typeface="Calibri" pitchFamily="34" charset="0"/>
              </a:rPr>
              <a:t>Perwujudan nilai-nilai ideal seperti kemerdekaan atau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kebebasan (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freedom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), serta kemakmuran dan kesejahteraan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(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prosperity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and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id-ID" sz="2000" i="1" noProof="1">
                <a:latin typeface="Abadi MT" pitchFamily="34" charset="0"/>
                <a:cs typeface="Calibri" pitchFamily="34" charset="0"/>
              </a:rPr>
              <a:t>welfare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)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 be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rsama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74873" y="4133612"/>
            <a:ext cx="1685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jimlyschoolsby.com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038F1C0-A06D-464B-97B6-DB036DF18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7548"/>
            <a:ext cx="2676491" cy="300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6722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973" y="1449148"/>
            <a:ext cx="43243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Fungsi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 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k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onstitus</a:t>
            </a:r>
            <a:r>
              <a:rPr lang="en-US" sz="2000" noProof="1">
                <a:latin typeface="Abadi MT" pitchFamily="34" charset="0"/>
                <a:cs typeface="Calibri" pitchFamily="34" charset="0"/>
              </a:rPr>
              <a:t>i:</a:t>
            </a:r>
            <a:endParaRPr lang="en-ID" sz="2000" dirty="0"/>
          </a:p>
          <a:p>
            <a:pPr marL="457200" indent="-457200">
              <a:buFont typeface="+mj-lt"/>
              <a:buAutoNum type="arabicPeriod"/>
            </a:pPr>
            <a:r>
              <a:rPr lang="fi-FI" sz="2000" noProof="1">
                <a:latin typeface="Abadi MT" pitchFamily="34" charset="0"/>
                <a:cs typeface="Calibri" pitchFamily="34" charset="0"/>
              </a:rPr>
              <a:t>Menentukan dan membatasi kekuasaan negara.</a:t>
            </a:r>
          </a:p>
          <a:p>
            <a:pPr marL="457200" indent="-457200">
              <a:buFont typeface="+mj-lt"/>
              <a:buAutoNum type="arabicPeriod"/>
            </a:pPr>
            <a:r>
              <a:rPr lang="fi-FI" sz="2000" noProof="1">
                <a:latin typeface="Abadi MT" pitchFamily="34" charset="0"/>
                <a:cs typeface="Calibri" pitchFamily="34" charset="0"/>
              </a:rPr>
              <a:t>Menjamin hak-hak asasi warga negara.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4437323" y="3767455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suara.com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6947F8D-4A9E-9FE4-3D41-DD152975E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899" y="1252934"/>
            <a:ext cx="4324350" cy="242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8760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1999" y="1376909"/>
            <a:ext cx="4324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i="1" dirty="0" err="1"/>
              <a:t>Dokuritsu</a:t>
            </a:r>
            <a:r>
              <a:rPr lang="en-ID" sz="2000" i="1" dirty="0"/>
              <a:t> </a:t>
            </a:r>
            <a:r>
              <a:rPr lang="en-ID" sz="2000" i="1" dirty="0" err="1"/>
              <a:t>Junbi</a:t>
            </a:r>
            <a:r>
              <a:rPr lang="en-ID" sz="2000" i="1" dirty="0"/>
              <a:t> </a:t>
            </a:r>
            <a:r>
              <a:rPr lang="en-ID" sz="2000" i="1" dirty="0" err="1"/>
              <a:t>Coosakai</a:t>
            </a:r>
            <a:r>
              <a:rPr lang="en-ID" sz="2000" i="1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Badan </a:t>
            </a:r>
            <a:r>
              <a:rPr lang="en-ID" sz="2000" dirty="0" err="1"/>
              <a:t>Penyelidik</a:t>
            </a:r>
            <a:r>
              <a:rPr lang="en-ID" sz="2000" dirty="0"/>
              <a:t> Usaha-Usaha </a:t>
            </a:r>
            <a:r>
              <a:rPr lang="en-ID" sz="2000" dirty="0" err="1"/>
              <a:t>Persiapan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(BPUPK)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358422" y="3722450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picryl.com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9EAB1A-344B-0BC5-BBF1-B452A786F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07770"/>
            <a:ext cx="3810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96AC3A-B710-7CD7-18FF-84E44A9319A0}"/>
              </a:ext>
            </a:extLst>
          </p:cNvPr>
          <p:cNvSpPr txBox="1"/>
          <p:nvPr/>
        </p:nvSpPr>
        <p:spPr>
          <a:xfrm>
            <a:off x="4571999" y="2611904"/>
            <a:ext cx="4324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Rancangan</a:t>
            </a:r>
            <a:r>
              <a:rPr lang="en-ID" sz="2000" dirty="0"/>
              <a:t> UUD </a:t>
            </a:r>
            <a:r>
              <a:rPr lang="en-ID" sz="2000" dirty="0" err="1"/>
              <a:t>dibahas</a:t>
            </a:r>
            <a:r>
              <a:rPr lang="en-ID" sz="2000" dirty="0"/>
              <a:t> oleh BPUPK pada </a:t>
            </a:r>
            <a:r>
              <a:rPr lang="en-ID" sz="2000" dirty="0" err="1"/>
              <a:t>sidang</a:t>
            </a:r>
            <a:r>
              <a:rPr lang="en-ID" sz="2000" dirty="0"/>
              <a:t> </a:t>
            </a:r>
            <a:r>
              <a:rPr lang="en-ID" sz="2000" dirty="0" err="1"/>
              <a:t>keduanya</a:t>
            </a:r>
            <a:r>
              <a:rPr lang="en-ID" sz="2000" dirty="0"/>
              <a:t> </a:t>
            </a:r>
            <a:r>
              <a:rPr lang="en-ID" sz="2000" dirty="0" err="1"/>
              <a:t>tanggal</a:t>
            </a:r>
            <a:r>
              <a:rPr lang="en-ID" sz="2000" dirty="0"/>
              <a:t> 10 </a:t>
            </a:r>
            <a:r>
              <a:rPr lang="en-ID" sz="2000" dirty="0" err="1"/>
              <a:t>sampai</a:t>
            </a:r>
            <a:r>
              <a:rPr lang="en-ID" sz="2000" dirty="0"/>
              <a:t> 16 </a:t>
            </a:r>
            <a:r>
              <a:rPr lang="en-ID" sz="2000" dirty="0" err="1"/>
              <a:t>Juli</a:t>
            </a:r>
            <a:r>
              <a:rPr lang="en-ID" sz="2000" dirty="0"/>
              <a:t> 1945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902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0811" y="889619"/>
            <a:ext cx="3762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Ketua</a:t>
            </a:r>
            <a:r>
              <a:rPr lang="en-ID" sz="2000" dirty="0"/>
              <a:t> </a:t>
            </a:r>
            <a:r>
              <a:rPr lang="en-ID" sz="2000" dirty="0" err="1"/>
              <a:t>Panitia-Panitia</a:t>
            </a:r>
            <a:r>
              <a:rPr lang="en-ID" sz="2000" dirty="0"/>
              <a:t> Kecil BPUPK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915776" y="4431520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picryl.com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952FE47-136B-2F1B-C8BB-14E6ED34E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36" y="1630918"/>
            <a:ext cx="178117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96AC3A-B710-7CD7-18FF-84E44A9319A0}"/>
              </a:ext>
            </a:extLst>
          </p:cNvPr>
          <p:cNvSpPr txBox="1"/>
          <p:nvPr/>
        </p:nvSpPr>
        <p:spPr>
          <a:xfrm>
            <a:off x="776701" y="4125945"/>
            <a:ext cx="1447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dirty="0"/>
              <a:t>Ir. Soekarno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3730CC9F-0A5F-2524-8B8C-66909157F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31" y="1664911"/>
            <a:ext cx="1609284" cy="255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1F0AE77-4D97-5E83-CBC4-8B517EF85AC8}"/>
              </a:ext>
            </a:extLst>
          </p:cNvPr>
          <p:cNvSpPr txBox="1"/>
          <p:nvPr/>
        </p:nvSpPr>
        <p:spPr>
          <a:xfrm>
            <a:off x="3576045" y="4462399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754C3F-917E-3F5A-001D-82A130EA3EF5}"/>
              </a:ext>
            </a:extLst>
          </p:cNvPr>
          <p:cNvSpPr txBox="1"/>
          <p:nvPr/>
        </p:nvSpPr>
        <p:spPr>
          <a:xfrm>
            <a:off x="3072475" y="4156824"/>
            <a:ext cx="236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dirty="0"/>
              <a:t>R. M. </a:t>
            </a:r>
            <a:r>
              <a:rPr lang="en-ID" sz="2000" dirty="0" err="1"/>
              <a:t>Abikoesno</a:t>
            </a:r>
            <a:r>
              <a:rPr lang="en-ID" sz="2000" dirty="0"/>
              <a:t> T.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13A68D51-0D4E-EF20-110D-41E410D36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498" y="1637143"/>
            <a:ext cx="1700902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547E0F7-32F7-58BE-12C3-270B063368D8}"/>
              </a:ext>
            </a:extLst>
          </p:cNvPr>
          <p:cNvSpPr txBox="1"/>
          <p:nvPr/>
        </p:nvSpPr>
        <p:spPr>
          <a:xfrm>
            <a:off x="7046670" y="4418082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picryl.com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63E22A-5EC0-6B36-0EE9-9ADE03C0CF0C}"/>
              </a:ext>
            </a:extLst>
          </p:cNvPr>
          <p:cNvSpPr txBox="1"/>
          <p:nvPr/>
        </p:nvSpPr>
        <p:spPr>
          <a:xfrm>
            <a:off x="6582649" y="4146820"/>
            <a:ext cx="2122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dirty="0" err="1"/>
              <a:t>Drs.</a:t>
            </a:r>
            <a:r>
              <a:rPr lang="en-ID" sz="2000" dirty="0"/>
              <a:t> H. </a:t>
            </a:r>
            <a:r>
              <a:rPr lang="en-ID" sz="2000" dirty="0" err="1"/>
              <a:t>Moh</a:t>
            </a:r>
            <a:r>
              <a:rPr lang="en-ID" sz="2000" dirty="0"/>
              <a:t>. Hatta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36C1E4-135A-EDA0-11DA-C61519507488}"/>
              </a:ext>
            </a:extLst>
          </p:cNvPr>
          <p:cNvSpPr txBox="1"/>
          <p:nvPr/>
        </p:nvSpPr>
        <p:spPr>
          <a:xfrm>
            <a:off x="323057" y="1289729"/>
            <a:ext cx="2352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Hukum Dasar 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DEEEB2-C641-406A-AB09-7C8AC381B793}"/>
              </a:ext>
            </a:extLst>
          </p:cNvPr>
          <p:cNvSpPr txBox="1"/>
          <p:nvPr/>
        </p:nvSpPr>
        <p:spPr>
          <a:xfrm>
            <a:off x="2676844" y="1292999"/>
            <a:ext cx="3151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Pembelaan</a:t>
            </a:r>
            <a:r>
              <a:rPr lang="en-ID" sz="2000" dirty="0"/>
              <a:t> Tanah Air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7C35CC-80CA-3A33-0BCD-002A22AB9047}"/>
              </a:ext>
            </a:extLst>
          </p:cNvPr>
          <p:cNvSpPr txBox="1"/>
          <p:nvPr/>
        </p:nvSpPr>
        <p:spPr>
          <a:xfrm>
            <a:off x="5808571" y="1287911"/>
            <a:ext cx="347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Panitia</a:t>
            </a:r>
            <a:r>
              <a:rPr lang="en-ID" sz="2000" dirty="0"/>
              <a:t> Ekonomi dan </a:t>
            </a:r>
            <a:r>
              <a:rPr lang="en-ID" sz="2000" dirty="0" err="1"/>
              <a:t>Keuangan</a:t>
            </a:r>
            <a:r>
              <a:rPr lang="en-ID" sz="2000" dirty="0"/>
              <a:t> 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9047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2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709593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lvl="1" indent="-457200">
              <a:buFont typeface="+mj-lt"/>
              <a:buAutoNum type="alphaUcPeriod"/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Perumusan dan Pengesahan Undang-Undang Dasar Negara Republik Indonesia Tahun 1945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564" y="1328622"/>
            <a:ext cx="44111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Hasil </a:t>
            </a:r>
            <a:r>
              <a:rPr lang="en-ID" sz="2000" dirty="0" err="1"/>
              <a:t>kesepakatan</a:t>
            </a:r>
            <a:r>
              <a:rPr lang="en-ID" sz="2000" dirty="0"/>
              <a:t> </a:t>
            </a:r>
            <a:r>
              <a:rPr lang="en-ID" sz="2000" dirty="0" err="1"/>
              <a:t>sidang</a:t>
            </a:r>
            <a:r>
              <a:rPr lang="en-ID" sz="2000" dirty="0"/>
              <a:t> 11 </a:t>
            </a:r>
            <a:r>
              <a:rPr lang="en-ID" sz="2000" dirty="0" err="1"/>
              <a:t>Juli</a:t>
            </a:r>
            <a:r>
              <a:rPr lang="en-ID" sz="2000" dirty="0"/>
              <a:t> 1945: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Membentuk</a:t>
            </a:r>
            <a:r>
              <a:rPr lang="en-ID" sz="2000" dirty="0"/>
              <a:t> </a:t>
            </a:r>
            <a:r>
              <a:rPr lang="en-ID" sz="2000" dirty="0" err="1"/>
              <a:t>Panitia</a:t>
            </a:r>
            <a:r>
              <a:rPr lang="en-ID" sz="2000" dirty="0"/>
              <a:t> </a:t>
            </a:r>
            <a:r>
              <a:rPr lang="en-ID" sz="2000" dirty="0" err="1"/>
              <a:t>Perancang</a:t>
            </a:r>
            <a:r>
              <a:rPr lang="en-ID" sz="2000" dirty="0"/>
              <a:t> “Declaration of Rights” yang </a:t>
            </a:r>
            <a:r>
              <a:rPr lang="en-ID" sz="2000" dirty="0" err="1"/>
              <a:t>beranggotakan</a:t>
            </a:r>
            <a:r>
              <a:rPr lang="en-ID" sz="2000" dirty="0"/>
              <a:t> A. </a:t>
            </a:r>
            <a:r>
              <a:rPr lang="en-ID" sz="2000" dirty="0" err="1"/>
              <a:t>Subarjo</a:t>
            </a:r>
            <a:r>
              <a:rPr lang="en-ID" sz="2000" dirty="0"/>
              <a:t>, </a:t>
            </a:r>
            <a:r>
              <a:rPr lang="en-ID" sz="2000" dirty="0" err="1"/>
              <a:t>Sukiman</a:t>
            </a:r>
            <a:r>
              <a:rPr lang="en-ID" sz="2000" dirty="0"/>
              <a:t>, dan Parada </a:t>
            </a:r>
            <a:r>
              <a:rPr lang="en-ID" sz="2000" dirty="0" err="1"/>
              <a:t>Harahap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Bentuk</a:t>
            </a:r>
            <a:r>
              <a:rPr lang="en-ID" sz="2000" dirty="0"/>
              <a:t> negara </a:t>
            </a:r>
            <a:r>
              <a:rPr lang="en-ID" sz="2000" dirty="0" err="1"/>
              <a:t>kesatuan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unitaris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Kepala</a:t>
            </a:r>
            <a:r>
              <a:rPr lang="en-ID" sz="2000" dirty="0"/>
              <a:t> negara di </a:t>
            </a:r>
            <a:r>
              <a:rPr lang="en-ID" sz="2000" dirty="0" err="1"/>
              <a:t>tangan</a:t>
            </a:r>
            <a:r>
              <a:rPr lang="en-ID" sz="2000" dirty="0"/>
              <a:t> </a:t>
            </a:r>
            <a:r>
              <a:rPr lang="en-ID" sz="2000" dirty="0" err="1"/>
              <a:t>satu</a:t>
            </a:r>
            <a:r>
              <a:rPr lang="en-ID" sz="2000" dirty="0"/>
              <a:t> orang, </a:t>
            </a:r>
            <a:r>
              <a:rPr lang="en-ID" sz="2000" dirty="0" err="1"/>
              <a:t>yaitu</a:t>
            </a:r>
            <a:r>
              <a:rPr lang="en-ID" sz="2000" dirty="0"/>
              <a:t> </a:t>
            </a:r>
            <a:r>
              <a:rPr lang="en-ID" sz="2000" dirty="0" err="1"/>
              <a:t>presiden</a:t>
            </a:r>
            <a:r>
              <a:rPr lang="en-ID" sz="2000" dirty="0"/>
              <a:t>.</a:t>
            </a:r>
            <a:endParaRPr lang="fi-FI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CC67363-07EB-0376-E422-535CAC5E7966}"/>
              </a:ext>
            </a:extLst>
          </p:cNvPr>
          <p:cNvSpPr txBox="1"/>
          <p:nvPr/>
        </p:nvSpPr>
        <p:spPr>
          <a:xfrm>
            <a:off x="4552716" y="3217038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CFFD1E7-3760-1677-1FA2-51A12AF6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244" y="1029785"/>
            <a:ext cx="1343850" cy="189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E4D49A8-BD47-2E5A-DAE2-1D20E10C8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754" y="2170331"/>
            <a:ext cx="1329874" cy="189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A196A3E-E877-C0B4-80E5-8E77A7EDE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410" y="1033312"/>
            <a:ext cx="1508091" cy="189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2D68B3F-A3AF-C797-7FA2-43664494FF84}"/>
              </a:ext>
            </a:extLst>
          </p:cNvPr>
          <p:cNvSpPr txBox="1"/>
          <p:nvPr/>
        </p:nvSpPr>
        <p:spPr>
          <a:xfrm>
            <a:off x="4562121" y="2919323"/>
            <a:ext cx="1324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badi MT" pitchFamily="34" charset="0"/>
              </a:rPr>
              <a:t>A. </a:t>
            </a:r>
            <a:r>
              <a:rPr lang="en-US" sz="2000" dirty="0" err="1">
                <a:latin typeface="Abadi MT" pitchFamily="34" charset="0"/>
              </a:rPr>
              <a:t>Subarjo</a:t>
            </a:r>
            <a:endParaRPr lang="en-US" sz="2000" i="1" dirty="0">
              <a:latin typeface="Abadi MT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4A51F2-21DE-F871-B486-E7F9081E6FAF}"/>
              </a:ext>
            </a:extLst>
          </p:cNvPr>
          <p:cNvSpPr txBox="1"/>
          <p:nvPr/>
        </p:nvSpPr>
        <p:spPr>
          <a:xfrm>
            <a:off x="6052722" y="4382929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wikipedia.org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E3E646-33DF-36B7-A6BA-66DB402E06B3}"/>
              </a:ext>
            </a:extLst>
          </p:cNvPr>
          <p:cNvSpPr txBox="1"/>
          <p:nvPr/>
        </p:nvSpPr>
        <p:spPr>
          <a:xfrm>
            <a:off x="6181603" y="4105930"/>
            <a:ext cx="1095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Abadi MT" pitchFamily="34" charset="0"/>
              </a:rPr>
              <a:t>Sukiman</a:t>
            </a:r>
            <a:endParaRPr lang="en-US" sz="2000" i="1" dirty="0">
              <a:latin typeface="Abadi MT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AF3D78-3E12-9C7B-A228-D7467620DDA4}"/>
              </a:ext>
            </a:extLst>
          </p:cNvPr>
          <p:cNvSpPr txBox="1"/>
          <p:nvPr/>
        </p:nvSpPr>
        <p:spPr>
          <a:xfrm>
            <a:off x="7370628" y="3221780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akhirmh.blogspot.com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ACE9D7-0613-B247-77F3-3123C54480A9}"/>
              </a:ext>
            </a:extLst>
          </p:cNvPr>
          <p:cNvSpPr txBox="1"/>
          <p:nvPr/>
        </p:nvSpPr>
        <p:spPr>
          <a:xfrm>
            <a:off x="7607896" y="2929562"/>
            <a:ext cx="126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badi MT" pitchFamily="34" charset="0"/>
              </a:rPr>
              <a:t>Parada H.</a:t>
            </a:r>
            <a:endParaRPr lang="en-US" sz="2000" i="1" dirty="0">
              <a:latin typeface="Abadi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1317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2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2945</Words>
  <Application>Microsoft Office PowerPoint</Application>
  <PresentationFormat>On-screen Show (16:9)</PresentationFormat>
  <Paragraphs>255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Abadi MT</vt:lpstr>
      <vt:lpstr>Batang</vt:lpstr>
      <vt:lpstr>Arial</vt:lpstr>
      <vt:lpstr>Calibri</vt:lpstr>
      <vt:lpstr>Calibri Light</vt:lpstr>
      <vt:lpstr>Cambria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Danies Almas</cp:lastModifiedBy>
  <cp:revision>17</cp:revision>
  <dcterms:created xsi:type="dcterms:W3CDTF">2006-08-16T00:00:00Z</dcterms:created>
  <dcterms:modified xsi:type="dcterms:W3CDTF">2022-05-26T08:53:32Z</dcterms:modified>
</cp:coreProperties>
</file>