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77" r:id="rId3"/>
  </p:sldMasterIdLst>
  <p:notesMasterIdLst>
    <p:notesMasterId r:id="rId23"/>
  </p:notesMasterIdLst>
  <p:sldIdLst>
    <p:sldId id="258" r:id="rId4"/>
    <p:sldId id="283" r:id="rId5"/>
    <p:sldId id="302" r:id="rId6"/>
    <p:sldId id="308" r:id="rId7"/>
    <p:sldId id="303" r:id="rId8"/>
    <p:sldId id="304" r:id="rId9"/>
    <p:sldId id="309" r:id="rId10"/>
    <p:sldId id="310" r:id="rId11"/>
    <p:sldId id="311" r:id="rId12"/>
    <p:sldId id="312" r:id="rId13"/>
    <p:sldId id="313" r:id="rId14"/>
    <p:sldId id="287" r:id="rId15"/>
    <p:sldId id="289" r:id="rId16"/>
    <p:sldId id="314" r:id="rId17"/>
    <p:sldId id="315" r:id="rId18"/>
    <p:sldId id="316" r:id="rId19"/>
    <p:sldId id="288" r:id="rId20"/>
    <p:sldId id="318" r:id="rId21"/>
    <p:sldId id="319" r:id="rId2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CA353C"/>
    <a:srgbClr val="F05120"/>
    <a:srgbClr val="005C4A"/>
    <a:srgbClr val="EFCACA"/>
    <a:srgbClr val="579488"/>
    <a:srgbClr val="9DD526"/>
    <a:srgbClr val="FB3803"/>
    <a:srgbClr val="EF5361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73" autoAdjust="0"/>
    <p:restoredTop sz="88856" autoAdjust="0"/>
  </p:normalViewPr>
  <p:slideViewPr>
    <p:cSldViewPr>
      <p:cViewPr>
        <p:scale>
          <a:sx n="91" d="100"/>
          <a:sy n="91" d="100"/>
        </p:scale>
        <p:origin x="-1008" y="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B6CB9-FC61-42C7-AB0E-E239B60C3C51}" type="datetimeFigureOut">
              <a:rPr lang="en-US" smtClean="0"/>
              <a:t>7/14/2022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8EA237-A359-4CC0-951A-F3A14D13D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907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Teks</a:t>
            </a:r>
            <a:r>
              <a:rPr lang="en-US" dirty="0"/>
              <a:t> </a:t>
            </a:r>
            <a:r>
              <a:rPr lang="en-US" dirty="0" err="1"/>
              <a:t>warna</a:t>
            </a:r>
            <a:r>
              <a:rPr lang="en-US" dirty="0"/>
              <a:t> “MTK” </a:t>
            </a:r>
            <a:r>
              <a:rPr lang="en-US" dirty="0" err="1"/>
              <a:t>diubah</a:t>
            </a:r>
            <a:r>
              <a:rPr lang="en-US" baseline="0" dirty="0"/>
              <a:t> </a:t>
            </a:r>
            <a:r>
              <a:rPr lang="en-US" baseline="0" dirty="0" err="1"/>
              <a:t>sesuai</a:t>
            </a:r>
            <a:r>
              <a:rPr lang="en-US" baseline="0" dirty="0"/>
              <a:t> cover </a:t>
            </a:r>
            <a:r>
              <a:rPr lang="en-US" baseline="0" dirty="0" err="1"/>
              <a:t>dan</a:t>
            </a:r>
            <a:r>
              <a:rPr lang="en-US" baseline="0" dirty="0"/>
              <a:t> </a:t>
            </a:r>
            <a:r>
              <a:rPr lang="en-US" baseline="0" dirty="0" err="1"/>
              <a:t>tingkat</a:t>
            </a:r>
            <a:r>
              <a:rPr lang="en-US" baseline="0" dirty="0"/>
              <a:t> </a:t>
            </a:r>
            <a:r>
              <a:rPr lang="en-US" baseline="0" dirty="0" err="1"/>
              <a:t>kelas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38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9789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396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9203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5F550FB-E1D1-6EED-9D3A-55FAAE9ABE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52AD586-039C-FC44-049A-AE5503A869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A3E39AD4-9347-F66A-1F0E-9C8EBDA44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5213A-4ED7-47A6-A565-1B82D2F9D783}" type="datetimeFigureOut">
              <a:rPr lang="en-ID" smtClean="0"/>
              <a:t>7/14/2022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79D4DF8-1FCE-A408-1E82-DC3C4444C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741B17C-D084-9901-5B62-1AC9FEFE5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3D877-703A-458F-8A92-9E00601063FC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127103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997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07442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5F550FB-E1D1-6EED-9D3A-55FAAE9ABE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52AD586-039C-FC44-049A-AE5503A869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A3E39AD4-9347-F66A-1F0E-9C8EBDA44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5213A-4ED7-47A6-A565-1B82D2F9D783}" type="datetimeFigureOut">
              <a:rPr lang="en-ID" smtClean="0"/>
              <a:t>7/14/2022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79D4DF8-1FCE-A408-1E82-DC3C4444C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741B17C-D084-9901-5B62-1AC9FEFE5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3D877-703A-458F-8A92-9E00601063FC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3363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7/14/2022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8036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18708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90230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2058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57802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9321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7/14/2022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388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7/14/2022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2310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7/14/2022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4960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5070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70245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0382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6649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5F550FB-E1D1-6EED-9D3A-55FAAE9ABE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52AD586-039C-FC44-049A-AE5503A869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A3E39AD4-9347-F66A-1F0E-9C8EBDA44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5213A-4ED7-47A6-A565-1B82D2F9D783}" type="datetimeFigureOut">
              <a:rPr lang="en-ID" smtClean="0"/>
              <a:t>7/14/2022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79D4DF8-1FCE-A408-1E82-DC3C4444C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741B17C-D084-9901-5B62-1AC9FEFE5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3D877-703A-458F-8A92-9E00601063FC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47041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8729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181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7/14/2022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278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7/14/2022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169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7/14/2022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781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003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80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.png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7" y="4631478"/>
            <a:ext cx="9143244" cy="512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69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50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1"/>
            <a:ext cx="9144000" cy="514285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27D33DAE-70FC-1450-3DCB-6A6A3C783463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7" y="4631478"/>
            <a:ext cx="9143244" cy="512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692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7" y="4631478"/>
            <a:ext cx="9143244" cy="512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70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30.png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0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13" Type="http://schemas.openxmlformats.org/officeDocument/2006/relationships/image" Target="../media/image52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12" Type="http://schemas.openxmlformats.org/officeDocument/2006/relationships/image" Target="../media/image51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45.png"/><Relationship Id="rId11" Type="http://schemas.openxmlformats.org/officeDocument/2006/relationships/image" Target="../media/image50.png"/><Relationship Id="rId5" Type="http://schemas.openxmlformats.org/officeDocument/2006/relationships/image" Target="../media/image44.png"/><Relationship Id="rId15" Type="http://schemas.openxmlformats.org/officeDocument/2006/relationships/image" Target="../media/image17.png"/><Relationship Id="rId10" Type="http://schemas.openxmlformats.org/officeDocument/2006/relationships/image" Target="../media/image49.png"/><Relationship Id="rId4" Type="http://schemas.openxmlformats.org/officeDocument/2006/relationships/image" Target="../media/image43.png"/><Relationship Id="rId9" Type="http://schemas.openxmlformats.org/officeDocument/2006/relationships/image" Target="../media/image48.png"/><Relationship Id="rId1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53.png"/><Relationship Id="rId4" Type="http://schemas.openxmlformats.org/officeDocument/2006/relationships/image" Target="../media/image5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60.png"/><Relationship Id="rId4" Type="http://schemas.openxmlformats.org/officeDocument/2006/relationships/image" Target="../media/image5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6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6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0.png"/><Relationship Id="rId7" Type="http://schemas.openxmlformats.org/officeDocument/2006/relationships/image" Target="../media/image2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31.png"/><Relationship Id="rId5" Type="http://schemas.openxmlformats.org/officeDocument/2006/relationships/image" Target="../media/image23.png"/><Relationship Id="rId4" Type="http://schemas.openxmlformats.org/officeDocument/2006/relationships/image" Target="../media/image24.png"/><Relationship Id="rId9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31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コネクタ 9"/>
          <p:cNvCxnSpPr/>
          <p:nvPr/>
        </p:nvCxnSpPr>
        <p:spPr>
          <a:xfrm>
            <a:off x="3810025" y="2876550"/>
            <a:ext cx="4495775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/>
            <a:tailEnd type="oval"/>
          </a:ln>
          <a:effectLst/>
        </p:spPr>
      </p:cxnSp>
      <p:sp>
        <p:nvSpPr>
          <p:cNvPr id="10" name="タイトル 1"/>
          <p:cNvSpPr txBox="1">
            <a:spLocks/>
          </p:cNvSpPr>
          <p:nvPr/>
        </p:nvSpPr>
        <p:spPr>
          <a:xfrm>
            <a:off x="3520978" y="1194343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895416" y="2977351"/>
            <a:ext cx="2324995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UNTUK SMA/MA KELAS X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テキスト プレースホルダー 11"/>
          <p:cNvSpPr txBox="1">
            <a:spLocks/>
          </p:cNvSpPr>
          <p:nvPr/>
        </p:nvSpPr>
        <p:spPr>
          <a:xfrm>
            <a:off x="3657600" y="1876747"/>
            <a:ext cx="4495775" cy="718215"/>
          </a:xfrm>
          <a:prstGeom prst="rect">
            <a:avLst/>
          </a:prstGeom>
        </p:spPr>
        <p:txBody>
          <a:bodyPr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sz="3200" b="1" dirty="0">
                <a:solidFill>
                  <a:srgbClr val="CA353C"/>
                </a:solidFill>
                <a:cs typeface="Arial" pitchFamily="34" charset="0"/>
              </a:rPr>
              <a:t>MATEMATIKA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251549" y="895351"/>
            <a:ext cx="2269429" cy="2971800"/>
            <a:chOff x="1251549" y="895351"/>
            <a:chExt cx="2269429" cy="2971800"/>
          </a:xfrm>
        </p:grpSpPr>
        <p:sp>
          <p:nvSpPr>
            <p:cNvPr id="13" name="Cube 12"/>
            <p:cNvSpPr/>
            <p:nvPr/>
          </p:nvSpPr>
          <p:spPr>
            <a:xfrm>
              <a:off x="1251549" y="895351"/>
              <a:ext cx="2269429" cy="2971800"/>
            </a:xfrm>
            <a:prstGeom prst="cube">
              <a:avLst>
                <a:gd name="adj" fmla="val 3711"/>
              </a:avLst>
            </a:prstGeom>
            <a:gradFill flip="none" rotWithShape="1">
              <a:gsLst>
                <a:gs pos="0">
                  <a:schemeClr val="bg1">
                    <a:lumMod val="75000"/>
                    <a:shade val="30000"/>
                    <a:satMod val="115000"/>
                  </a:schemeClr>
                </a:gs>
                <a:gs pos="50000">
                  <a:schemeClr val="bg1">
                    <a:lumMod val="75000"/>
                    <a:shade val="67500"/>
                    <a:satMod val="115000"/>
                  </a:schemeClr>
                </a:gs>
                <a:gs pos="100000">
                  <a:schemeClr val="bg1">
                    <a:lumMod val="75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96707" y="1047750"/>
              <a:ext cx="2085663" cy="281940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727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400195" y="239423"/>
            <a:ext cx="1428605" cy="481122"/>
            <a:chOff x="400195" y="2319228"/>
            <a:chExt cx="1428605" cy="481122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195" y="2319228"/>
              <a:ext cx="1428605" cy="481122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685800" y="2352473"/>
              <a:ext cx="8760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ID" b="1" dirty="0" err="1">
                  <a:solidFill>
                    <a:schemeClr val="bg1"/>
                  </a:solidFill>
                </a:rPr>
                <a:t>Contoh</a:t>
              </a:r>
              <a:endParaRPr lang="en-ID" b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/>
              <p:cNvSpPr/>
              <p:nvPr/>
            </p:nvSpPr>
            <p:spPr>
              <a:xfrm>
                <a:off x="400194" y="847111"/>
                <a:ext cx="7829405" cy="9434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akar-akar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persamaan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kuadrat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2</m:t>
                    </m:r>
                    <m:sSup>
                      <m:sSupPr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−5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+6=0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tentukan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nilai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marL="182563" indent="-182563">
                  <a:buFont typeface="+mj-lt"/>
                  <a:buAutoNum type="alphaLcParenR"/>
                </a:pP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bSup>
                    <m:r>
                      <a:rPr lang="en-US" sz="1600" b="0" i="0" smtClean="0"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sSubSup>
                      <m:sSubSupPr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	c)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f>
                      <m:fPr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82563" indent="-182563">
                  <a:buFont typeface="+mj-lt"/>
                  <a:buAutoNum type="alphaLcParenR"/>
                </a:pP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6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16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6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sSup>
                      <m:sSupPr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6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194" y="847111"/>
                <a:ext cx="7829405" cy="943463"/>
              </a:xfrm>
              <a:prstGeom prst="rect">
                <a:avLst/>
              </a:prstGeom>
              <a:blipFill rotWithShape="1">
                <a:blip r:embed="rId3"/>
                <a:stretch>
                  <a:fillRect l="-467" t="-1935" b="-77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="" xmlns:a16="http://schemas.microsoft.com/office/drawing/2014/main" id="{32C38CB3-FB8E-441E-8207-7EF4E4A75190}"/>
                  </a:ext>
                </a:extLst>
              </p:cNvPr>
              <p:cNvSpPr txBox="1"/>
              <p:nvPr/>
            </p:nvSpPr>
            <p:spPr>
              <a:xfrm>
                <a:off x="4267200" y="2117282"/>
                <a:ext cx="4876800" cy="22997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6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16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bSup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sSubSup>
                      <m:sSubSupPr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bSup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−2</m:t>
                    </m:r>
                    <m:sSub>
                      <m:sSubPr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4</m:t>
                            </m:r>
                          </m:den>
                        </m:f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−2</m:t>
                    </m:r>
                    <m:d>
                      <m:dPr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=−</m:t>
                    </m:r>
                    <m:f>
                      <m:fPr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23</m:t>
                        </m:r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endParaRPr lang="en-US" sz="1600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6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6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f>
                      <m:fPr>
                        <m:ctrlPr>
                          <a:rPr lang="en-US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6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6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sz="1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sz="16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+</m:t>
                            </m:r>
                            <m:sSubSup>
                              <m:sSubSupPr>
                                <m:ctrlPr>
                                  <a:rPr lang="en-US" sz="16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</m:d>
                      </m:num>
                      <m:den>
                        <m:sSub>
                          <m:sSubPr>
                            <m:ctrlPr>
                              <a:rPr lang="en-US" sz="1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sz="1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sz="1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4</m:t>
                            </m:r>
                          </m:den>
                        </m:f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d)</a:t>
                </a:r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6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600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sSup>
                      <m:sSupPr>
                        <m:ctrlPr>
                          <a:rPr lang="en-US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6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600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1600" i="1" dirty="0">
                  <a:latin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indent="182563"/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  <a:cs typeface="Times New Roman" panose="02020603050405020304" pitchFamily="18" charset="0"/>
                      </a:rPr>
                      <m:t> 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sz="1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−2</m:t>
                        </m:r>
                        <m:sSub>
                          <m:sSubPr>
                            <m:ctrlPr>
                              <a:rPr lang="en-US" sz="1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+1</m:t>
                        </m:r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d>
                      <m:dPr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sz="1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−2</m:t>
                        </m:r>
                        <m:sSub>
                          <m:sSubPr>
                            <m:ctrlPr>
                              <a:rPr lang="en-US" sz="1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+1</m:t>
                        </m:r>
                      </m:e>
                    </m:d>
                  </m:oMath>
                </a14:m>
                <a:r>
                  <a:rPr lang="en-US" sz="16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indent="182563"/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  <a:cs typeface="Times New Roman" panose="02020603050405020304" pitchFamily="18" charset="0"/>
                      </a:rPr>
                      <m:t> 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bSup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sSubSup>
                      <m:sSubSupPr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bSup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−2</m:t>
                    </m:r>
                    <m:d>
                      <m:dPr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1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+2</m:t>
                    </m:r>
                  </m:oMath>
                </a14:m>
                <a:r>
                  <a:rPr lang="en-US" sz="16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indent="182563"/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  <a:cs typeface="Times New Roman" panose="02020603050405020304" pitchFamily="18" charset="0"/>
                      </a:rPr>
                      <m:t> 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−2</m:t>
                    </m:r>
                    <m:d>
                      <m:dPr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5</m:t>
                            </m:r>
                          </m:num>
                          <m:den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+2=</m:t>
                    </m:r>
                    <m:f>
                      <m:fPr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−3</m:t>
                    </m:r>
                    <m:r>
                      <a:rPr lang="en-US" sz="16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=−</m:t>
                    </m:r>
                    <m:f>
                      <m:fPr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11</m:t>
                        </m:r>
                      </m:num>
                      <m:den>
                        <m:r>
                          <a:rPr lang="en-US" sz="16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32C38CB3-FB8E-441E-8207-7EF4E4A751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7200" y="2117282"/>
                <a:ext cx="4876800" cy="2299797"/>
              </a:xfrm>
              <a:prstGeom prst="rect">
                <a:avLst/>
              </a:prstGeom>
              <a:blipFill rotWithShape="1">
                <a:blip r:embed="rId4"/>
                <a:stretch>
                  <a:fillRect l="-6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CDEEE84D-4092-057C-B5FB-2E1D4B1BE166}"/>
              </a:ext>
            </a:extLst>
          </p:cNvPr>
          <p:cNvGrpSpPr/>
          <p:nvPr/>
        </p:nvGrpSpPr>
        <p:grpSpPr>
          <a:xfrm>
            <a:off x="400194" y="1865483"/>
            <a:ext cx="4019406" cy="2551596"/>
            <a:chOff x="400194" y="1865483"/>
            <a:chExt cx="4019406" cy="2551596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" name="TextBox 6">
                  <a:extLst>
                    <a:ext uri="{FF2B5EF4-FFF2-40B4-BE49-F238E27FC236}">
                      <a16:creationId xmlns="" xmlns:a16="http://schemas.microsoft.com/office/drawing/2014/main" id="{23886FE8-5801-C559-7EF7-98A556CBE499}"/>
                    </a:ext>
                  </a:extLst>
                </p:cNvPr>
                <p:cNvSpPr txBox="1"/>
                <p:nvPr/>
              </p:nvSpPr>
              <p:spPr>
                <a:xfrm>
                  <a:off x="400194" y="1865483"/>
                  <a:ext cx="4019406" cy="255159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ID" sz="16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Jawab:</a:t>
                  </a:r>
                </a:p>
                <a:p>
                  <a14:m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2</m:t>
                      </m:r>
                      <m:sSup>
                        <m:sSup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−5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+6=0;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𝑎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=2;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𝑏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=−5;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𝑐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=6</m:t>
                      </m:r>
                    </m:oMath>
                  </a14:m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.</a:t>
                  </a:r>
                </a:p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𝑏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𝑎</m:t>
                          </m:r>
                        </m:den>
                      </m:f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</m:oMath>
                  </a14:m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dan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𝑐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𝑎</m:t>
                          </m:r>
                        </m:den>
                      </m:f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6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=3</m:t>
                      </m:r>
                    </m:oMath>
                  </a14:m>
                  <a:endPara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r>
                    <a:rPr lang="en-ID" sz="16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Jadi,</a:t>
                  </a:r>
                  <a:endPara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marL="182563" indent="-182563">
                    <a:buAutoNum type="alphaLcParenR"/>
                  </a:pPr>
                  <a:r>
                    <a:rPr lang="en-US" sz="1600" b="0" dirty="0">
                      <a:cs typeface="Times New Roman" panose="02020603050405020304" pitchFamily="18" charset="0"/>
                    </a:rPr>
                    <a:t>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6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600" b="0" i="1" smtClean="0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1600" b="0" i="1" smtClean="0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mtClean="0">
                          <a:latin typeface="Cambria Math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−2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</m:oMath>
                  </a14:m>
                  <a:endParaRPr lang="en-US" sz="1600" b="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indent="898525"/>
                  <a14:m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6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600" b="0" i="1" smtClean="0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−2</m:t>
                      </m:r>
                      <m:d>
                        <m:d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e>
                      </m:d>
                    </m:oMath>
                  </a14:m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</a:p>
                <a:p>
                  <a:pPr indent="898525"/>
                  <a14:m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25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4</m:t>
                          </m:r>
                        </m:den>
                      </m:f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−6</m:t>
                      </m:r>
                    </m:oMath>
                  </a14:m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</a:p>
                <a:p>
                  <a:pPr indent="898525"/>
                  <a14:m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4</m:t>
                          </m:r>
                        </m:den>
                      </m:f>
                    </m:oMath>
                  </a14:m>
                  <a:r>
                    <a:rPr lang="en-ID" sz="16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endPara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7" name="TextBox 6">
                  <a:extLst>
                    <a:ext uri="{FF2B5EF4-FFF2-40B4-BE49-F238E27FC236}">
                      <a16:creationId xmlns="" xmlns:a16="http://schemas.microsoft.com/office/drawing/2014/main" xmlns:a14="http://schemas.microsoft.com/office/drawing/2010/main" id="{23886FE8-5801-C559-7EF7-98A556CBE49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0194" y="1865483"/>
                  <a:ext cx="4019406" cy="2551596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l="-910" t="-71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" name="Straight Connector 7">
              <a:extLst>
                <a:ext uri="{FF2B5EF4-FFF2-40B4-BE49-F238E27FC236}">
                  <a16:creationId xmlns="" xmlns:a16="http://schemas.microsoft.com/office/drawing/2014/main" id="{4B9B4AD3-A6D9-E640-00C1-FA466A08B34C}"/>
                </a:ext>
              </a:extLst>
            </p:cNvPr>
            <p:cNvCxnSpPr/>
            <p:nvPr/>
          </p:nvCxnSpPr>
          <p:spPr>
            <a:xfrm>
              <a:off x="4267200" y="2117282"/>
              <a:ext cx="0" cy="2299797"/>
            </a:xfrm>
            <a:prstGeom prst="line">
              <a:avLst/>
            </a:prstGeom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9661571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28599" y="0"/>
            <a:ext cx="4495801" cy="666750"/>
            <a:chOff x="228600" y="0"/>
            <a:chExt cx="2438400" cy="666750"/>
          </a:xfrm>
        </p:grpSpPr>
        <p:sp>
          <p:nvSpPr>
            <p:cNvPr id="2" name="Round Same Side Corner Rectangle 1"/>
            <p:cNvSpPr/>
            <p:nvPr/>
          </p:nvSpPr>
          <p:spPr>
            <a:xfrm flipV="1">
              <a:off x="228600" y="0"/>
              <a:ext cx="2438400" cy="666750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>
              <a:extLst>
                <a:ext uri="{FF2B5EF4-FFF2-40B4-BE49-F238E27FC236}">
                  <a16:creationId xmlns="" xmlns:a16="http://schemas.microsoft.com/office/drawing/2014/main" id="{8537D7EC-A424-743F-48BB-675147BCC716}"/>
                </a:ext>
              </a:extLst>
            </p:cNvPr>
            <p:cNvSpPr txBox="1"/>
            <p:nvPr/>
          </p:nvSpPr>
          <p:spPr>
            <a:xfrm>
              <a:off x="445482" y="224057"/>
              <a:ext cx="20213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 err="1">
                  <a:solidFill>
                    <a:schemeClr val="bg1"/>
                  </a:solidFill>
                </a:rPr>
                <a:t>Diskriminan</a:t>
              </a:r>
              <a:r>
                <a:rPr lang="en-ID" sz="2000" b="1" dirty="0">
                  <a:solidFill>
                    <a:schemeClr val="bg1"/>
                  </a:solidFill>
                </a:rPr>
                <a:t> dan </a:t>
              </a:r>
              <a:r>
                <a:rPr lang="en-ID" sz="2000" b="1" dirty="0" err="1">
                  <a:solidFill>
                    <a:schemeClr val="bg1"/>
                  </a:solidFill>
                </a:rPr>
                <a:t>Penggunaannya</a:t>
              </a:r>
              <a:endParaRPr lang="en-ID" sz="2000" b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="" xmlns:a16="http://schemas.microsoft.com/office/drawing/2014/main" id="{C448E85D-64B7-3641-84BA-AE672BEC79A1}"/>
                  </a:ext>
                </a:extLst>
              </p:cNvPr>
              <p:cNvSpPr txBox="1"/>
              <p:nvPr/>
            </p:nvSpPr>
            <p:spPr>
              <a:xfrm>
                <a:off x="342817" y="947061"/>
                <a:ext cx="8420183" cy="128721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Akar-akar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persamaan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kuadrat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  <m:sSup>
                      <m:sSupPr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𝑏𝑥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𝑐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dapat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dicari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rumus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berikut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algn="just"/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𝑏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−4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𝑎𝑐</m:t>
                            </m:r>
                          </m:e>
                        </m:rad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𝑏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−4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𝑎𝑐</m:t>
                            </m:r>
                          </m:e>
                        </m:rad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algn="just"/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Sifat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kedua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akar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tersebut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sangat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dipengaruhi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oleh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nilai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Diskriminan</a:t>
                </a:r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𝐷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−4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𝑎𝑐</m:t>
                    </m:r>
                  </m:oMath>
                </a14:m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 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448E85D-64B7-3641-84BA-AE672BEC79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817" y="947061"/>
                <a:ext cx="8420183" cy="1287212"/>
              </a:xfrm>
              <a:prstGeom prst="rect">
                <a:avLst/>
              </a:prstGeom>
              <a:blipFill>
                <a:blip r:embed="rId2"/>
                <a:stretch>
                  <a:fillRect l="-362" t="-1415" b="-4717"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="" xmlns:a16="http://schemas.microsoft.com/office/drawing/2014/main" id="{7A763E99-7DA3-4254-B6DF-8CE3A085616F}"/>
                  </a:ext>
                </a:extLst>
              </p:cNvPr>
              <p:cNvSpPr/>
              <p:nvPr/>
            </p:nvSpPr>
            <p:spPr>
              <a:xfrm>
                <a:off x="2285431" y="2571750"/>
                <a:ext cx="4573138" cy="205740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just">
                  <a:lnSpc>
                    <a:spcPct val="150000"/>
                  </a:lnSpc>
                </a:pP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Diskriminan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menunjukkan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jenis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akar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persamaan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kuadrat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sebagai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berikut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marL="342900" indent="-342900" algn="just">
                  <a:lnSpc>
                    <a:spcPct val="150000"/>
                  </a:lnSpc>
                  <a:buAutoNum type="arabicPeriod"/>
                </a:pP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𝐷</m:t>
                    </m:r>
                    <m:r>
                      <a:rPr lang="en-US" sz="1600" b="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kedua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akarnya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sama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real,</a:t>
                </a:r>
              </a:p>
              <a:p>
                <a:pPr marL="342900" indent="-342900" algn="just">
                  <a:lnSpc>
                    <a:spcPct val="150000"/>
                  </a:lnSpc>
                  <a:buAutoNum type="arabicPeriod"/>
                </a:pP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𝐷</m:t>
                    </m:r>
                    <m:r>
                      <a:rPr lang="en-US" sz="1600" b="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&lt;0</m:t>
                    </m:r>
                  </m:oMath>
                </a14:m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kedua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akar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imajiner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</a:p>
              <a:p>
                <a:pPr marL="342900" indent="-342900" algn="just">
                  <a:lnSpc>
                    <a:spcPct val="150000"/>
                  </a:lnSpc>
                  <a:buAutoNum type="arabicPeriod"/>
                </a:pP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𝐷</m:t>
                    </m:r>
                    <m:r>
                      <a:rPr lang="en-US" sz="1600" b="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&gt;0</m:t>
                    </m:r>
                  </m:oMath>
                </a14:m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kedua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akarnya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real dan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berbeda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7A763E99-7DA3-4254-B6DF-8CE3A085616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5431" y="2571750"/>
                <a:ext cx="4573138" cy="2057400"/>
              </a:xfrm>
              <a:prstGeom prst="rect">
                <a:avLst/>
              </a:prstGeom>
              <a:blipFill>
                <a:blip r:embed="rId3"/>
                <a:stretch>
                  <a:fillRect l="-800" r="-667"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1810777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32120"/>
            <a:ext cx="2835855" cy="456803"/>
            <a:chOff x="0" y="132120"/>
            <a:chExt cx="3810000" cy="456803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2120"/>
              <a:ext cx="3810000" cy="456803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="" xmlns:a16="http://schemas.microsoft.com/office/drawing/2014/main" id="{CB7F931D-D90E-1E13-2A09-7657B6BADC18}"/>
                </a:ext>
              </a:extLst>
            </p:cNvPr>
            <p:cNvSpPr txBox="1"/>
            <p:nvPr/>
          </p:nvSpPr>
          <p:spPr>
            <a:xfrm>
              <a:off x="838200" y="133350"/>
              <a:ext cx="246015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200" b="1" dirty="0">
                  <a:solidFill>
                    <a:schemeClr val="bg1"/>
                  </a:solidFill>
                </a:rPr>
                <a:t>5.2 </a:t>
              </a:r>
              <a:r>
                <a:rPr lang="en-ID" sz="2200" b="1" dirty="0" err="1">
                  <a:solidFill>
                    <a:schemeClr val="bg1"/>
                  </a:solidFill>
                </a:rPr>
                <a:t>Fungsi</a:t>
              </a:r>
              <a:endParaRPr lang="en-ID" sz="2200" b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0" y="736720"/>
                <a:ext cx="6781800" cy="156966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407184" indent="-192876" algn="just"/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Definisi </a:t>
                </a:r>
                <a:r>
                  <a:rPr lang="en-ID" sz="16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</a:t>
                </a:r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marL="557208" indent="-342900" algn="just">
                  <a:buAutoNum type="arabicPeriod"/>
                </a:pP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sebagai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pemetaan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dalam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himpunan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(domain)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 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(range)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suatu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aturan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memetakan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setiap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anggota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di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tepat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satu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anggota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dalam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557208" indent="-342900" algn="just">
                  <a:buAutoNum type="arabicPeriod"/>
                </a:pP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sebagai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pasangan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dua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real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 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dan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himpunan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</m:d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di mana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paling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banyak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muncul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satu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kali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dalam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setiap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pemetaan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736720"/>
                <a:ext cx="6781800" cy="1569660"/>
              </a:xfrm>
              <a:prstGeom prst="rect">
                <a:avLst/>
              </a:prstGeom>
              <a:blipFill>
                <a:blip r:embed="rId3"/>
                <a:stretch>
                  <a:fillRect t="-1167" r="-359" b="-4280"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/>
              <p:cNvSpPr/>
              <p:nvPr/>
            </p:nvSpPr>
            <p:spPr>
              <a:xfrm>
                <a:off x="245055" y="2715192"/>
                <a:ext cx="5774745" cy="16091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Syarat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keanggotaan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himpunan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biasanya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ditentukan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oleh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pemetaan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y, 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dan pada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umumnya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dinyatakan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suatu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aturan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𝑓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dimana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algn="just"/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Domain	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|</m:t>
                        </m:r>
                        <m:d>
                          <m:dPr>
                            <m:ctrlPr>
                              <a:rPr lang="en-US" sz="1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,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𝑦</m:t>
                            </m:r>
                          </m:e>
                        </m:d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∈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e>
                    </m:d>
                  </m:oMath>
                </a14:m>
                <a:endParaRPr lang="en-US" sz="1600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Range	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|</m:t>
                        </m:r>
                        <m:d>
                          <m:dPr>
                            <m:ctrlPr>
                              <a:rPr lang="en-US" sz="1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,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𝑦</m:t>
                            </m:r>
                          </m:e>
                        </m:d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∈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e>
                    </m:d>
                  </m:oMath>
                </a14:m>
                <a:endParaRPr lang="en-US" sz="1600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	: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𝑓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en-US" sz="1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,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𝑦</m:t>
                            </m:r>
                          </m:e>
                        </m:d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|</m:t>
                        </m:r>
                        <m:d>
                          <m:dPr>
                            <m:ctrlPr>
                              <a:rPr lang="en-US" sz="1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sz="16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dan</m:t>
                        </m:r>
                        <m:r>
                          <a:rPr lang="en-US" sz="16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d>
                          <m:dPr>
                            <m:ctrlPr>
                              <a:rPr lang="en-US" sz="1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sz="16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∈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en-US" sz="1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1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5055" y="2715192"/>
                <a:ext cx="5774745" cy="1609158"/>
              </a:xfrm>
              <a:prstGeom prst="rect">
                <a:avLst/>
              </a:prstGeom>
              <a:blipFill rotWithShape="1">
                <a:blip r:embed="rId4"/>
                <a:stretch>
                  <a:fillRect l="-527" t="-1136" r="-527" b="-41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8FD6447B-B713-4436-9B11-16E5C05649B9}"/>
              </a:ext>
            </a:extLst>
          </p:cNvPr>
          <p:cNvSpPr/>
          <p:nvPr/>
        </p:nvSpPr>
        <p:spPr>
          <a:xfrm>
            <a:off x="6180558" y="2800350"/>
            <a:ext cx="2593075" cy="179882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Fungsi</a:t>
            </a:r>
            <a:r>
              <a:rPr lang="en-US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dari</a:t>
            </a:r>
            <a:r>
              <a:rPr lang="en-US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himpunan</a:t>
            </a:r>
            <a:r>
              <a:rPr lang="en-US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</a:t>
            </a:r>
            <a:r>
              <a:rPr lang="en-US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himpunan</a:t>
            </a:r>
            <a:r>
              <a:rPr lang="en-US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adalah</a:t>
            </a:r>
            <a:r>
              <a:rPr lang="en-US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suatu</a:t>
            </a:r>
            <a:r>
              <a:rPr lang="en-US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relasi</a:t>
            </a:r>
            <a:r>
              <a:rPr lang="en-US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sedemikian</a:t>
            </a:r>
            <a:r>
              <a:rPr lang="en-US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sehingga</a:t>
            </a:r>
            <a:r>
              <a:rPr lang="en-US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setiap</a:t>
            </a:r>
            <a:r>
              <a:rPr lang="en-US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anggota</a:t>
            </a:r>
            <a:r>
              <a:rPr lang="en-US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himpunan</a:t>
            </a:r>
            <a:r>
              <a:rPr lang="en-US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dipasangkan</a:t>
            </a:r>
            <a:r>
              <a:rPr lang="en-US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US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tepat</a:t>
            </a:r>
            <a:r>
              <a:rPr lang="en-US" sz="1600" b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satu</a:t>
            </a:r>
            <a:r>
              <a:rPr lang="en-US" sz="1600" b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anggota</a:t>
            </a:r>
            <a:r>
              <a:rPr lang="en-US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himpunan</a:t>
            </a:r>
            <a:r>
              <a:rPr lang="en-US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="" xmlns:a16="http://schemas.microsoft.com/office/drawing/2014/main" id="{E2149EC3-78BA-46D6-AE7B-F792A00DF0CC}"/>
              </a:ext>
            </a:extLst>
          </p:cNvPr>
          <p:cNvGrpSpPr/>
          <p:nvPr/>
        </p:nvGrpSpPr>
        <p:grpSpPr>
          <a:xfrm>
            <a:off x="6781800" y="803089"/>
            <a:ext cx="2219709" cy="1768661"/>
            <a:chOff x="6925842" y="895350"/>
            <a:chExt cx="2219709" cy="1768661"/>
          </a:xfrm>
        </p:grpSpPr>
        <p:sp>
          <p:nvSpPr>
            <p:cNvPr id="2" name="Oval 1">
              <a:extLst>
                <a:ext uri="{FF2B5EF4-FFF2-40B4-BE49-F238E27FC236}">
                  <a16:creationId xmlns="" xmlns:a16="http://schemas.microsoft.com/office/drawing/2014/main" id="{8F2696EA-B41F-4746-9A1C-8A53422A5CAD}"/>
                </a:ext>
              </a:extLst>
            </p:cNvPr>
            <p:cNvSpPr/>
            <p:nvPr/>
          </p:nvSpPr>
          <p:spPr>
            <a:xfrm>
              <a:off x="7086600" y="895350"/>
              <a:ext cx="838200" cy="1411030"/>
            </a:xfrm>
            <a:prstGeom prst="ellipse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Oval 19">
              <a:extLst>
                <a:ext uri="{FF2B5EF4-FFF2-40B4-BE49-F238E27FC236}">
                  <a16:creationId xmlns="" xmlns:a16="http://schemas.microsoft.com/office/drawing/2014/main" id="{BD7A6B0F-18D4-4E06-BCFE-683A4D34116C}"/>
                </a:ext>
              </a:extLst>
            </p:cNvPr>
            <p:cNvSpPr/>
            <p:nvPr/>
          </p:nvSpPr>
          <p:spPr>
            <a:xfrm>
              <a:off x="8115300" y="895350"/>
              <a:ext cx="838200" cy="1411030"/>
            </a:xfrm>
            <a:prstGeom prst="ellipse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="" xmlns:a16="http://schemas.microsoft.com/office/drawing/2014/main" id="{88265108-CAFD-4C1D-883B-2017AC302BF6}"/>
                </a:ext>
              </a:extLst>
            </p:cNvPr>
            <p:cNvCxnSpPr/>
            <p:nvPr/>
          </p:nvCxnSpPr>
          <p:spPr>
            <a:xfrm>
              <a:off x="7505700" y="1521550"/>
              <a:ext cx="1028700" cy="0"/>
            </a:xfrm>
            <a:prstGeom prst="straightConnector1">
              <a:avLst/>
            </a:prstGeom>
            <a:ln w="28575" cap="flat" cmpd="sng" algn="ctr">
              <a:solidFill>
                <a:schemeClr val="dk1"/>
              </a:solidFill>
              <a:prstDash val="solid"/>
              <a:round/>
              <a:headEnd type="oval" w="med" len="med"/>
              <a:tailEnd type="oval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="" xmlns:a16="http://schemas.microsoft.com/office/drawing/2014/main" id="{F4949CC0-C135-42B4-B2ED-083D1B94E33E}"/>
                </a:ext>
              </a:extLst>
            </p:cNvPr>
            <p:cNvSpPr txBox="1"/>
            <p:nvPr/>
          </p:nvSpPr>
          <p:spPr>
            <a:xfrm>
              <a:off x="7900466" y="1205607"/>
              <a:ext cx="2391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f</a:t>
              </a:r>
              <a:endParaRPr lang="en-ID" sz="1400" i="1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>
                  <a:extLst>
                    <a:ext uri="{FF2B5EF4-FFF2-40B4-BE49-F238E27FC236}">
                      <a16:creationId xmlns="" xmlns:a16="http://schemas.microsoft.com/office/drawing/2014/main" id="{564EEDFA-EF6B-461B-B92C-33BA386EA2E4}"/>
                    </a:ext>
                  </a:extLst>
                </p:cNvPr>
                <p:cNvSpPr txBox="1"/>
                <p:nvPr/>
              </p:nvSpPr>
              <p:spPr>
                <a:xfrm>
                  <a:off x="7328966" y="1608366"/>
                  <a:ext cx="326371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ID" sz="1400" dirty="0"/>
                </a:p>
              </p:txBody>
            </p:sp>
          </mc:Choice>
          <mc:Fallback xmlns="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564EEDFA-EF6B-461B-B92C-33BA386EA2E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28966" y="1608366"/>
                  <a:ext cx="326371" cy="307777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ID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>
                  <a:extLst>
                    <a:ext uri="{FF2B5EF4-FFF2-40B4-BE49-F238E27FC236}">
                      <a16:creationId xmlns="" xmlns:a16="http://schemas.microsoft.com/office/drawing/2014/main" id="{B8D27BEF-60AF-4529-B488-97B509E87462}"/>
                    </a:ext>
                  </a:extLst>
                </p:cNvPr>
                <p:cNvSpPr txBox="1"/>
                <p:nvPr/>
              </p:nvSpPr>
              <p:spPr>
                <a:xfrm>
                  <a:off x="8339183" y="1600865"/>
                  <a:ext cx="57849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0" i="1" dirty="0" smtClean="0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1400" b="0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400" i="1" dirty="0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oMath>
                    </m:oMathPara>
                  </a14:m>
                  <a:endParaRPr lang="en-ID" sz="1400" dirty="0"/>
                </a:p>
              </p:txBody>
            </p:sp>
          </mc:Choice>
          <mc:Fallback xmlns="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B8D27BEF-60AF-4529-B488-97B509E8746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39183" y="1600865"/>
                  <a:ext cx="578492" cy="307777"/>
                </a:xfrm>
                <a:prstGeom prst="rect">
                  <a:avLst/>
                </a:prstGeom>
                <a:blipFill>
                  <a:blip r:embed="rId6"/>
                  <a:stretch>
                    <a:fillRect b="-5882"/>
                  </a:stretch>
                </a:blipFill>
              </p:spPr>
              <p:txBody>
                <a:bodyPr/>
                <a:lstStyle/>
                <a:p>
                  <a:r>
                    <a:rPr lang="en-ID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>
                  <a:extLst>
                    <a:ext uri="{FF2B5EF4-FFF2-40B4-BE49-F238E27FC236}">
                      <a16:creationId xmlns="" xmlns:a16="http://schemas.microsoft.com/office/drawing/2014/main" id="{C35E9B63-8CE5-4D55-A183-47FB7E642F68}"/>
                    </a:ext>
                  </a:extLst>
                </p:cNvPr>
                <p:cNvSpPr txBox="1"/>
                <p:nvPr/>
              </p:nvSpPr>
              <p:spPr>
                <a:xfrm>
                  <a:off x="6925842" y="2338986"/>
                  <a:ext cx="1132618" cy="32502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sz="1400" b="0" i="1" dirty="0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1400" b="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400" b="0" i="1" dirty="0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1400" b="0" i="1" dirty="0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  <m:r>
                          <a:rPr lang="en-US" sz="1400" b="0" i="1" dirty="0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1400" b="0" i="1" dirty="0" smtClean="0">
                            <a:latin typeface="Cambria Math" panose="02040503050406030204" pitchFamily="18" charset="0"/>
                          </a:rPr>
                          <m:t>𝐷</m:t>
                        </m:r>
                      </m:oMath>
                    </m:oMathPara>
                  </a14:m>
                  <a:endParaRPr lang="en-ID" sz="1400" dirty="0"/>
                </a:p>
              </p:txBody>
            </p:sp>
          </mc:Choice>
          <mc:Fallback xmlns="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C35E9B63-8CE5-4D55-A183-47FB7E642F6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25842" y="2338986"/>
                  <a:ext cx="1132618" cy="325025"/>
                </a:xfrm>
                <a:prstGeom prst="rect">
                  <a:avLst/>
                </a:prstGeom>
                <a:blipFill>
                  <a:blip r:embed="rId7"/>
                  <a:stretch>
                    <a:fillRect b="-3774"/>
                  </a:stretch>
                </a:blipFill>
              </p:spPr>
              <p:txBody>
                <a:bodyPr/>
                <a:lstStyle/>
                <a:p>
                  <a:r>
                    <a:rPr lang="en-ID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>
                  <a:extLst>
                    <a:ext uri="{FF2B5EF4-FFF2-40B4-BE49-F238E27FC236}">
                      <a16:creationId xmlns="" xmlns:a16="http://schemas.microsoft.com/office/drawing/2014/main" id="{DA9A8238-3D17-40C9-85B6-267F4B7EC672}"/>
                    </a:ext>
                  </a:extLst>
                </p:cNvPr>
                <p:cNvSpPr txBox="1"/>
                <p:nvPr/>
              </p:nvSpPr>
              <p:spPr>
                <a:xfrm>
                  <a:off x="8020050" y="2338986"/>
                  <a:ext cx="1125501" cy="32502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sz="1400" b="0" i="1" dirty="0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1400" b="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400" b="0" i="1" dirty="0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400" b="0" i="1" dirty="0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  <m:r>
                          <a:rPr lang="en-US" sz="1400" b="0" i="1" dirty="0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1400" b="0" i="1" dirty="0" smtClean="0">
                            <a:latin typeface="Cambria Math" panose="02040503050406030204" pitchFamily="18" charset="0"/>
                          </a:rPr>
                          <m:t>𝑅</m:t>
                        </m:r>
                      </m:oMath>
                    </m:oMathPara>
                  </a14:m>
                  <a:endParaRPr lang="en-ID" sz="1400" dirty="0"/>
                </a:p>
              </p:txBody>
            </p:sp>
          </mc:Choice>
          <mc:Fallback xmlns="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DA9A8238-3D17-40C9-85B6-267F4B7EC67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20050" y="2338986"/>
                  <a:ext cx="1125501" cy="325025"/>
                </a:xfrm>
                <a:prstGeom prst="rect">
                  <a:avLst/>
                </a:prstGeom>
                <a:blipFill>
                  <a:blip r:embed="rId8"/>
                  <a:stretch>
                    <a:fillRect b="-3774"/>
                  </a:stretch>
                </a:blipFill>
              </p:spPr>
              <p:txBody>
                <a:bodyPr/>
                <a:lstStyle/>
                <a:p>
                  <a:r>
                    <a:rPr lang="en-ID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57482219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28600" y="0"/>
            <a:ext cx="5334000" cy="666750"/>
            <a:chOff x="228600" y="0"/>
            <a:chExt cx="2438400" cy="666750"/>
          </a:xfrm>
        </p:grpSpPr>
        <p:sp>
          <p:nvSpPr>
            <p:cNvPr id="2" name="Round Same Side Corner Rectangle 1"/>
            <p:cNvSpPr/>
            <p:nvPr/>
          </p:nvSpPr>
          <p:spPr>
            <a:xfrm flipV="1">
              <a:off x="228600" y="0"/>
              <a:ext cx="2438400" cy="666750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>
              <a:extLst>
                <a:ext uri="{FF2B5EF4-FFF2-40B4-BE49-F238E27FC236}">
                  <a16:creationId xmlns="" xmlns:a16="http://schemas.microsoft.com/office/drawing/2014/main" id="{8537D7EC-A424-743F-48BB-675147BCC716}"/>
                </a:ext>
              </a:extLst>
            </p:cNvPr>
            <p:cNvSpPr txBox="1"/>
            <p:nvPr/>
          </p:nvSpPr>
          <p:spPr>
            <a:xfrm>
              <a:off x="445482" y="224057"/>
              <a:ext cx="20213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>
                  <a:solidFill>
                    <a:schemeClr val="bg1"/>
                  </a:solidFill>
                </a:rPr>
                <a:t>Domain, Range, dan </a:t>
              </a:r>
              <a:r>
                <a:rPr lang="en-ID" sz="2000" b="1" dirty="0" err="1">
                  <a:solidFill>
                    <a:schemeClr val="bg1"/>
                  </a:solidFill>
                </a:rPr>
                <a:t>Notasi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suatu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Fungsi</a:t>
              </a:r>
              <a:endParaRPr lang="en-ID" sz="2000" b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="" xmlns:a16="http://schemas.microsoft.com/office/drawing/2014/main" id="{C448E85D-64B7-3641-84BA-AE672BEC79A1}"/>
                  </a:ext>
                </a:extLst>
              </p:cNvPr>
              <p:cNvSpPr txBox="1"/>
              <p:nvPr/>
            </p:nvSpPr>
            <p:spPr>
              <a:xfrm>
                <a:off x="3334648" y="955616"/>
                <a:ext cx="5333999" cy="185538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Pada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suatu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𝑓</m:t>
                    </m:r>
                    <m:r>
                      <a:rPr lang="en-US" sz="1600" b="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:</m:t>
                    </m:r>
                    <m:r>
                      <a:rPr lang="en-US" sz="1600" b="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𝐴</m:t>
                    </m:r>
                    <m:r>
                      <a:rPr lang="en-US" sz="1600" b="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  <m:r>
                      <a:rPr lang="en-US" sz="1600" b="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𝐵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𝐴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disebut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domain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𝐷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𝐵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disebut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kodomain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dan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himpunan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𝐵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mempunyai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pasangan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di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𝐴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disebut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range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𝑅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daerah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hasil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</a:t>
                </a:r>
              </a:p>
              <a:p>
                <a:pPr algn="just"/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Domain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𝐷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𝐴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𝑐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𝑑</m:t>
                        </m:r>
                      </m:e>
                    </m:d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Kodomain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: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𝐵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𝑞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𝑟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dan</a:t>
                </a:r>
              </a:p>
              <a:p>
                <a:pPr algn="just"/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Range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𝑅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𝑞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𝑟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⊂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𝐵</m:t>
                    </m:r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448E85D-64B7-3641-84BA-AE672BEC79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4648" y="955616"/>
                <a:ext cx="5333999" cy="1855380"/>
              </a:xfrm>
              <a:prstGeom prst="rect">
                <a:avLst/>
              </a:prstGeom>
              <a:blipFill>
                <a:blip r:embed="rId2"/>
                <a:stretch>
                  <a:fillRect l="-571" t="-987" r="-686" b="-2303"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6" name="Group 45">
            <a:extLst>
              <a:ext uri="{FF2B5EF4-FFF2-40B4-BE49-F238E27FC236}">
                <a16:creationId xmlns="" xmlns:a16="http://schemas.microsoft.com/office/drawing/2014/main" id="{9C6794A5-5BCA-4C12-8572-144AF7812B8E}"/>
              </a:ext>
            </a:extLst>
          </p:cNvPr>
          <p:cNvGrpSpPr/>
          <p:nvPr/>
        </p:nvGrpSpPr>
        <p:grpSpPr>
          <a:xfrm>
            <a:off x="464882" y="890807"/>
            <a:ext cx="2547759" cy="2235997"/>
            <a:chOff x="619147" y="850307"/>
            <a:chExt cx="2547759" cy="2235997"/>
          </a:xfrm>
        </p:grpSpPr>
        <p:grpSp>
          <p:nvGrpSpPr>
            <p:cNvPr id="15" name="Group 14">
              <a:extLst>
                <a:ext uri="{FF2B5EF4-FFF2-40B4-BE49-F238E27FC236}">
                  <a16:creationId xmlns="" xmlns:a16="http://schemas.microsoft.com/office/drawing/2014/main" id="{49035AB7-C451-477D-8B6A-4F15B1139387}"/>
                </a:ext>
              </a:extLst>
            </p:cNvPr>
            <p:cNvGrpSpPr/>
            <p:nvPr/>
          </p:nvGrpSpPr>
          <p:grpSpPr>
            <a:xfrm>
              <a:off x="619147" y="850307"/>
              <a:ext cx="2547759" cy="2235997"/>
              <a:chOff x="7086600" y="545002"/>
              <a:chExt cx="1866900" cy="1761378"/>
            </a:xfrm>
          </p:grpSpPr>
          <p:sp>
            <p:nvSpPr>
              <p:cNvPr id="16" name="Oval 15">
                <a:extLst>
                  <a:ext uri="{FF2B5EF4-FFF2-40B4-BE49-F238E27FC236}">
                    <a16:creationId xmlns="" xmlns:a16="http://schemas.microsoft.com/office/drawing/2014/main" id="{B3730152-CDF4-409F-88E3-38223A6D8984}"/>
                  </a:ext>
                </a:extLst>
              </p:cNvPr>
              <p:cNvSpPr/>
              <p:nvPr/>
            </p:nvSpPr>
            <p:spPr>
              <a:xfrm>
                <a:off x="7086600" y="895350"/>
                <a:ext cx="838200" cy="1411030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="" xmlns:a16="http://schemas.microsoft.com/office/drawing/2014/main" id="{67FECE45-CAB1-41E1-9F55-7EDA2E2E6AEA}"/>
                  </a:ext>
                </a:extLst>
              </p:cNvPr>
              <p:cNvSpPr/>
              <p:nvPr/>
            </p:nvSpPr>
            <p:spPr>
              <a:xfrm>
                <a:off x="8115300" y="895350"/>
                <a:ext cx="838200" cy="1411030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cxnSp>
            <p:nvCxnSpPr>
              <p:cNvPr id="18" name="Straight Arrow Connector 17">
                <a:extLst>
                  <a:ext uri="{FF2B5EF4-FFF2-40B4-BE49-F238E27FC236}">
                    <a16:creationId xmlns="" xmlns:a16="http://schemas.microsoft.com/office/drawing/2014/main" id="{F6E31165-07AE-4161-82D2-8574A5545902}"/>
                  </a:ext>
                </a:extLst>
              </p:cNvPr>
              <p:cNvCxnSpPr>
                <a:cxnSpLocks/>
                <a:stCxn id="27" idx="3"/>
                <a:endCxn id="36" idx="1"/>
              </p:cNvCxnSpPr>
              <p:nvPr/>
            </p:nvCxnSpPr>
            <p:spPr>
              <a:xfrm flipV="1">
                <a:off x="7417400" y="1507245"/>
                <a:ext cx="1155382" cy="36082"/>
              </a:xfrm>
              <a:prstGeom prst="straightConnector1">
                <a:avLst/>
              </a:prstGeom>
              <a:ln w="28575" cap="flat" cmpd="sng" algn="ctr">
                <a:solidFill>
                  <a:schemeClr val="accent1"/>
                </a:solidFill>
                <a:prstDash val="solid"/>
                <a:round/>
                <a:headEnd type="oval" w="med" len="med"/>
                <a:tailEnd type="oval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sp>
            <p:nvSpPr>
              <p:cNvPr id="19" name="TextBox 18">
                <a:extLst>
                  <a:ext uri="{FF2B5EF4-FFF2-40B4-BE49-F238E27FC236}">
                    <a16:creationId xmlns="" xmlns:a16="http://schemas.microsoft.com/office/drawing/2014/main" id="{45D9D461-BF5A-4C45-AE6C-EC9EEA6DC88E}"/>
                  </a:ext>
                </a:extLst>
              </p:cNvPr>
              <p:cNvSpPr txBox="1"/>
              <p:nvPr/>
            </p:nvSpPr>
            <p:spPr>
              <a:xfrm>
                <a:off x="7970094" y="545002"/>
                <a:ext cx="23916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i="1" dirty="0"/>
                  <a:t>f</a:t>
                </a:r>
                <a:endParaRPr lang="en-ID" sz="1400" i="1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0" name="TextBox 19">
                    <a:extLst>
                      <a:ext uri="{FF2B5EF4-FFF2-40B4-BE49-F238E27FC236}">
                        <a16:creationId xmlns="" xmlns:a16="http://schemas.microsoft.com/office/drawing/2014/main" id="{FC0ABDFA-CBA6-4C72-AD0D-27F31CFE8A12}"/>
                      </a:ext>
                    </a:extLst>
                  </p:cNvPr>
                  <p:cNvSpPr txBox="1"/>
                  <p:nvPr/>
                </p:nvSpPr>
                <p:spPr>
                  <a:xfrm>
                    <a:off x="7179329" y="1146901"/>
                    <a:ext cx="240703" cy="24244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oMath>
                      </m:oMathPara>
                    </a14:m>
                    <a:endParaRPr lang="en-ID" sz="1400" dirty="0"/>
                  </a:p>
                </p:txBody>
              </p:sp>
            </mc:Choice>
            <mc:Fallback xmlns="">
              <p:sp>
                <p:nvSpPr>
                  <p:cNvPr id="20" name="TextBox 19">
                    <a:extLst>
                      <a:ext uri="{FF2B5EF4-FFF2-40B4-BE49-F238E27FC236}">
                        <a16:creationId xmlns:a16="http://schemas.microsoft.com/office/drawing/2014/main" id="{FC0ABDFA-CBA6-4C72-AD0D-27F31CFE8A1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179329" y="1146901"/>
                    <a:ext cx="240703" cy="242447"/>
                  </a:xfrm>
                  <a:prstGeom prst="rect">
                    <a:avLst/>
                  </a:prstGeom>
                  <a:blipFill>
                    <a:blip r:embed="rId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ID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1" name="TextBox 20">
                    <a:extLst>
                      <a:ext uri="{FF2B5EF4-FFF2-40B4-BE49-F238E27FC236}">
                        <a16:creationId xmlns="" xmlns:a16="http://schemas.microsoft.com/office/drawing/2014/main" id="{41D0CF59-9595-45BA-A75F-EA7BB18444AE}"/>
                      </a:ext>
                    </a:extLst>
                  </p:cNvPr>
                  <p:cNvSpPr txBox="1"/>
                  <p:nvPr/>
                </p:nvSpPr>
                <p:spPr>
                  <a:xfrm>
                    <a:off x="8470478" y="1084383"/>
                    <a:ext cx="239105" cy="24244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oMath>
                      </m:oMathPara>
                    </a14:m>
                    <a:endParaRPr lang="en-ID" sz="1400" dirty="0"/>
                  </a:p>
                </p:txBody>
              </p:sp>
            </mc:Choice>
            <mc:Fallback xmlns="">
              <p:sp>
                <p:nvSpPr>
                  <p:cNvPr id="21" name="TextBox 20">
                    <a:extLst>
                      <a:ext uri="{FF2B5EF4-FFF2-40B4-BE49-F238E27FC236}">
                        <a16:creationId xmlns:a16="http://schemas.microsoft.com/office/drawing/2014/main" id="{41D0CF59-9595-45BA-A75F-EA7BB18444A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470478" y="1084383"/>
                    <a:ext cx="239105" cy="242447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ID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2" name="TextBox 21">
                    <a:extLst>
                      <a:ext uri="{FF2B5EF4-FFF2-40B4-BE49-F238E27FC236}">
                        <a16:creationId xmlns="" xmlns:a16="http://schemas.microsoft.com/office/drawing/2014/main" id="{02D40849-97D7-4043-8E67-AF3E6FF9E64C}"/>
                      </a:ext>
                    </a:extLst>
                  </p:cNvPr>
                  <p:cNvSpPr txBox="1"/>
                  <p:nvPr/>
                </p:nvSpPr>
                <p:spPr>
                  <a:xfrm>
                    <a:off x="7395409" y="633650"/>
                    <a:ext cx="249348" cy="24244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oMath>
                      </m:oMathPara>
                    </a14:m>
                    <a:endParaRPr lang="en-ID" sz="1400" dirty="0"/>
                  </a:p>
                </p:txBody>
              </p:sp>
            </mc:Choice>
            <mc:Fallback xmlns="">
              <p:sp>
                <p:nvSpPr>
                  <p:cNvPr id="22" name="TextBox 21">
                    <a:extLst>
                      <a:ext uri="{FF2B5EF4-FFF2-40B4-BE49-F238E27FC236}">
                        <a16:creationId xmlns:a16="http://schemas.microsoft.com/office/drawing/2014/main" id="{02D40849-97D7-4043-8E67-AF3E6FF9E64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395409" y="633650"/>
                    <a:ext cx="249348" cy="242447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ID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3" name="TextBox 22">
                    <a:extLst>
                      <a:ext uri="{FF2B5EF4-FFF2-40B4-BE49-F238E27FC236}">
                        <a16:creationId xmlns="" xmlns:a16="http://schemas.microsoft.com/office/drawing/2014/main" id="{507F80D8-D023-4AC3-87F6-1F6E7BF5878C}"/>
                      </a:ext>
                    </a:extLst>
                  </p:cNvPr>
                  <p:cNvSpPr txBox="1"/>
                  <p:nvPr/>
                </p:nvSpPr>
                <p:spPr>
                  <a:xfrm>
                    <a:off x="8445218" y="623307"/>
                    <a:ext cx="255127" cy="24244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oMath>
                      </m:oMathPara>
                    </a14:m>
                    <a:endParaRPr lang="en-ID" sz="1400" dirty="0"/>
                  </a:p>
                </p:txBody>
              </p:sp>
            </mc:Choice>
            <mc:Fallback xmlns="">
              <p:sp>
                <p:nvSpPr>
                  <p:cNvPr id="23" name="TextBox 22">
                    <a:extLst>
                      <a:ext uri="{FF2B5EF4-FFF2-40B4-BE49-F238E27FC236}">
                        <a16:creationId xmlns:a16="http://schemas.microsoft.com/office/drawing/2014/main" id="{507F80D8-D023-4AC3-87F6-1F6E7BF5878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445218" y="623307"/>
                    <a:ext cx="255127" cy="242447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ID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24" name="Straight Arrow Connector 23">
                <a:extLst>
                  <a:ext uri="{FF2B5EF4-FFF2-40B4-BE49-F238E27FC236}">
                    <a16:creationId xmlns="" xmlns:a16="http://schemas.microsoft.com/office/drawing/2014/main" id="{916058A4-BB1D-4C7C-AA46-F213BD69CB7E}"/>
                  </a:ext>
                </a:extLst>
              </p:cNvPr>
              <p:cNvCxnSpPr>
                <a:cxnSpLocks/>
                <a:stCxn id="20" idx="3"/>
                <a:endCxn id="36" idx="1"/>
              </p:cNvCxnSpPr>
              <p:nvPr/>
            </p:nvCxnSpPr>
            <p:spPr>
              <a:xfrm>
                <a:off x="7420032" y="1268125"/>
                <a:ext cx="1152750" cy="239120"/>
              </a:xfrm>
              <a:prstGeom prst="straightConnector1">
                <a:avLst/>
              </a:prstGeom>
              <a:ln w="28575" cap="flat" cmpd="sng" algn="ctr">
                <a:solidFill>
                  <a:schemeClr val="accent1"/>
                </a:solidFill>
                <a:prstDash val="solid"/>
                <a:round/>
                <a:headEnd type="oval" w="med" len="med"/>
                <a:tailEnd type="oval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>
                <a:extLst>
                  <a:ext uri="{FF2B5EF4-FFF2-40B4-BE49-F238E27FC236}">
                    <a16:creationId xmlns="" xmlns:a16="http://schemas.microsoft.com/office/drawing/2014/main" id="{FC4D9C2F-F457-45D7-B4FD-D2029045ECCB}"/>
                  </a:ext>
                </a:extLst>
              </p:cNvPr>
              <p:cNvCxnSpPr>
                <a:cxnSpLocks/>
                <a:stCxn id="28" idx="3"/>
                <a:endCxn id="40" idx="1"/>
              </p:cNvCxnSpPr>
              <p:nvPr/>
            </p:nvCxnSpPr>
            <p:spPr>
              <a:xfrm>
                <a:off x="7417400" y="1818528"/>
                <a:ext cx="1156674" cy="156815"/>
              </a:xfrm>
              <a:prstGeom prst="straightConnector1">
                <a:avLst/>
              </a:prstGeom>
              <a:ln w="28575" cap="flat" cmpd="sng" algn="ctr">
                <a:solidFill>
                  <a:schemeClr val="accent1"/>
                </a:solidFill>
                <a:prstDash val="solid"/>
                <a:round/>
                <a:headEnd type="oval" w="med" len="med"/>
                <a:tailEnd type="oval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>
                <a:extLst>
                  <a:ext uri="{FF2B5EF4-FFF2-40B4-BE49-F238E27FC236}">
                    <a16:creationId xmlns="" xmlns:a16="http://schemas.microsoft.com/office/drawing/2014/main" id="{BF154880-E330-488D-97FF-D5516CFD5F10}"/>
                  </a:ext>
                </a:extLst>
              </p:cNvPr>
              <p:cNvCxnSpPr>
                <a:cxnSpLocks/>
                <a:stCxn id="29" idx="3"/>
                <a:endCxn id="39" idx="1"/>
              </p:cNvCxnSpPr>
              <p:nvPr/>
            </p:nvCxnSpPr>
            <p:spPr>
              <a:xfrm flipV="1">
                <a:off x="7468735" y="1748650"/>
                <a:ext cx="1020888" cy="299204"/>
              </a:xfrm>
              <a:prstGeom prst="straightConnector1">
                <a:avLst/>
              </a:prstGeom>
              <a:ln w="28575" cap="flat" cmpd="sng" algn="ctr">
                <a:solidFill>
                  <a:schemeClr val="accent1"/>
                </a:solidFill>
                <a:prstDash val="solid"/>
                <a:round/>
                <a:headEnd type="oval" w="med" len="med"/>
                <a:tailEnd type="oval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7" name="TextBox 26">
                    <a:extLst>
                      <a:ext uri="{FF2B5EF4-FFF2-40B4-BE49-F238E27FC236}">
                        <a16:creationId xmlns="" xmlns:a16="http://schemas.microsoft.com/office/drawing/2014/main" id="{DBA103AC-BEF6-4B18-BC8D-76DF859E266B}"/>
                      </a:ext>
                    </a:extLst>
                  </p:cNvPr>
                  <p:cNvSpPr txBox="1"/>
                  <p:nvPr/>
                </p:nvSpPr>
                <p:spPr>
                  <a:xfrm>
                    <a:off x="7179329" y="1422103"/>
                    <a:ext cx="238071" cy="24244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oMath>
                      </m:oMathPara>
                    </a14:m>
                    <a:endParaRPr lang="en-ID" sz="1400" dirty="0"/>
                  </a:p>
                </p:txBody>
              </p:sp>
            </mc:Choice>
            <mc:Fallback xmlns="">
              <p:sp>
                <p:nvSpPr>
                  <p:cNvPr id="27" name="TextBox 26">
                    <a:extLst>
                      <a:ext uri="{FF2B5EF4-FFF2-40B4-BE49-F238E27FC236}">
                        <a16:creationId xmlns:a16="http://schemas.microsoft.com/office/drawing/2014/main" id="{DBA103AC-BEF6-4B18-BC8D-76DF859E266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179329" y="1422103"/>
                    <a:ext cx="238071" cy="242447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ID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8" name="TextBox 27">
                    <a:extLst>
                      <a:ext uri="{FF2B5EF4-FFF2-40B4-BE49-F238E27FC236}">
                        <a16:creationId xmlns="" xmlns:a16="http://schemas.microsoft.com/office/drawing/2014/main" id="{A6DC2C68-1B44-48FD-A63E-941691A5F6CB}"/>
                      </a:ext>
                    </a:extLst>
                  </p:cNvPr>
                  <p:cNvSpPr txBox="1"/>
                  <p:nvPr/>
                </p:nvSpPr>
                <p:spPr>
                  <a:xfrm>
                    <a:off x="7179329" y="1697304"/>
                    <a:ext cx="238071" cy="24244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oMath>
                      </m:oMathPara>
                    </a14:m>
                    <a:endParaRPr lang="en-ID" sz="1400" dirty="0"/>
                  </a:p>
                </p:txBody>
              </p:sp>
            </mc:Choice>
            <mc:Fallback xmlns="">
              <p:sp>
                <p:nvSpPr>
                  <p:cNvPr id="28" name="TextBox 27">
                    <a:extLst>
                      <a:ext uri="{FF2B5EF4-FFF2-40B4-BE49-F238E27FC236}">
                        <a16:creationId xmlns:a16="http://schemas.microsoft.com/office/drawing/2014/main" id="{A6DC2C68-1B44-48FD-A63E-941691A5F6C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179329" y="1697304"/>
                    <a:ext cx="238071" cy="242447"/>
                  </a:xfrm>
                  <a:prstGeom prst="rect">
                    <a:avLst/>
                  </a:prstGeom>
                  <a:blipFill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ID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" name="TextBox 28">
                    <a:extLst>
                      <a:ext uri="{FF2B5EF4-FFF2-40B4-BE49-F238E27FC236}">
                        <a16:creationId xmlns="" xmlns:a16="http://schemas.microsoft.com/office/drawing/2014/main" id="{0C0B53D7-9F43-407B-9AAD-A0F56C4BA5F6}"/>
                      </a:ext>
                    </a:extLst>
                  </p:cNvPr>
                  <p:cNvSpPr txBox="1"/>
                  <p:nvPr/>
                </p:nvSpPr>
                <p:spPr>
                  <a:xfrm>
                    <a:off x="7223523" y="1926630"/>
                    <a:ext cx="245213" cy="24244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oMath>
                      </m:oMathPara>
                    </a14:m>
                    <a:endParaRPr lang="en-ID" sz="1400" dirty="0"/>
                  </a:p>
                </p:txBody>
              </p:sp>
            </mc:Choice>
            <mc:Fallback xmlns="">
              <p:sp>
                <p:nvSpPr>
                  <p:cNvPr id="29" name="TextBox 28">
                    <a:extLst>
                      <a:ext uri="{FF2B5EF4-FFF2-40B4-BE49-F238E27FC236}">
                        <a16:creationId xmlns:a16="http://schemas.microsoft.com/office/drawing/2014/main" id="{0C0B53D7-9F43-407B-9AAD-A0F56C4BA5F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223523" y="1926630"/>
                    <a:ext cx="245213" cy="242447"/>
                  </a:xfrm>
                  <a:prstGeom prst="rect">
                    <a:avLst/>
                  </a:prstGeom>
                  <a:blipFill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ID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6" name="TextBox 35">
                    <a:extLst>
                      <a:ext uri="{FF2B5EF4-FFF2-40B4-BE49-F238E27FC236}">
                        <a16:creationId xmlns="" xmlns:a16="http://schemas.microsoft.com/office/drawing/2014/main" id="{0DF1612E-F918-494C-BE5F-191F43F91266}"/>
                      </a:ext>
                    </a:extLst>
                  </p:cNvPr>
                  <p:cNvSpPr txBox="1"/>
                  <p:nvPr/>
                </p:nvSpPr>
                <p:spPr>
                  <a:xfrm>
                    <a:off x="8572783" y="1386021"/>
                    <a:ext cx="239152" cy="24244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oMath>
                      </m:oMathPara>
                    </a14:m>
                    <a:endParaRPr lang="en-ID" sz="1400" dirty="0"/>
                  </a:p>
                </p:txBody>
              </p:sp>
            </mc:Choice>
            <mc:Fallback xmlns="">
              <p:sp>
                <p:nvSpPr>
                  <p:cNvPr id="36" name="TextBox 35">
                    <a:extLst>
                      <a:ext uri="{FF2B5EF4-FFF2-40B4-BE49-F238E27FC236}">
                        <a16:creationId xmlns:a16="http://schemas.microsoft.com/office/drawing/2014/main" id="{0DF1612E-F918-494C-BE5F-191F43F9126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572783" y="1386021"/>
                    <a:ext cx="239152" cy="242447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ID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9" name="TextBox 38">
                    <a:extLst>
                      <a:ext uri="{FF2B5EF4-FFF2-40B4-BE49-F238E27FC236}">
                        <a16:creationId xmlns="" xmlns:a16="http://schemas.microsoft.com/office/drawing/2014/main" id="{00E877A3-6F56-4790-9D46-560D06CE34B3}"/>
                      </a:ext>
                    </a:extLst>
                  </p:cNvPr>
                  <p:cNvSpPr txBox="1"/>
                  <p:nvPr/>
                </p:nvSpPr>
                <p:spPr>
                  <a:xfrm>
                    <a:off x="8489624" y="1627426"/>
                    <a:ext cx="229850" cy="24244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oMath>
                      </m:oMathPara>
                    </a14:m>
                    <a:endParaRPr lang="en-ID" sz="1400" dirty="0"/>
                  </a:p>
                </p:txBody>
              </p:sp>
            </mc:Choice>
            <mc:Fallback xmlns="">
              <p:sp>
                <p:nvSpPr>
                  <p:cNvPr id="39" name="TextBox 38">
                    <a:extLst>
                      <a:ext uri="{FF2B5EF4-FFF2-40B4-BE49-F238E27FC236}">
                        <a16:creationId xmlns:a16="http://schemas.microsoft.com/office/drawing/2014/main" id="{00E877A3-6F56-4790-9D46-560D06CE34B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489624" y="1627426"/>
                    <a:ext cx="229850" cy="242447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ID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0" name="TextBox 39">
                    <a:extLst>
                      <a:ext uri="{FF2B5EF4-FFF2-40B4-BE49-F238E27FC236}">
                        <a16:creationId xmlns="" xmlns:a16="http://schemas.microsoft.com/office/drawing/2014/main" id="{33FD8944-2A7F-4CB4-B737-722F205A0B34}"/>
                      </a:ext>
                    </a:extLst>
                  </p:cNvPr>
                  <p:cNvSpPr txBox="1"/>
                  <p:nvPr/>
                </p:nvSpPr>
                <p:spPr>
                  <a:xfrm>
                    <a:off x="8574075" y="1854119"/>
                    <a:ext cx="236568" cy="24244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oMath>
                      </m:oMathPara>
                    </a14:m>
                    <a:endParaRPr lang="en-ID" sz="1400" dirty="0"/>
                  </a:p>
                </p:txBody>
              </p:sp>
            </mc:Choice>
            <mc:Fallback xmlns="">
              <p:sp>
                <p:nvSpPr>
                  <p:cNvPr id="40" name="TextBox 39">
                    <a:extLst>
                      <a:ext uri="{FF2B5EF4-FFF2-40B4-BE49-F238E27FC236}">
                        <a16:creationId xmlns:a16="http://schemas.microsoft.com/office/drawing/2014/main" id="{33FD8944-2A7F-4CB4-B737-722F205A0B3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574075" y="1854119"/>
                    <a:ext cx="236568" cy="242447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ID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1" name="TextBox 40">
                    <a:extLst>
                      <a:ext uri="{FF2B5EF4-FFF2-40B4-BE49-F238E27FC236}">
                        <a16:creationId xmlns="" xmlns:a16="http://schemas.microsoft.com/office/drawing/2014/main" id="{8F96C2D2-6E2F-4127-8878-D7FDF6D486D1}"/>
                      </a:ext>
                    </a:extLst>
                  </p:cNvPr>
                  <p:cNvSpPr txBox="1"/>
                  <p:nvPr/>
                </p:nvSpPr>
                <p:spPr>
                  <a:xfrm>
                    <a:off x="8422496" y="2055535"/>
                    <a:ext cx="219560" cy="24244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oMath>
                      </m:oMathPara>
                    </a14:m>
                    <a:endParaRPr lang="en-ID" sz="1400" dirty="0"/>
                  </a:p>
                </p:txBody>
              </p:sp>
            </mc:Choice>
            <mc:Fallback xmlns="">
              <p:sp>
                <p:nvSpPr>
                  <p:cNvPr id="41" name="TextBox 40">
                    <a:extLst>
                      <a:ext uri="{FF2B5EF4-FFF2-40B4-BE49-F238E27FC236}">
                        <a16:creationId xmlns:a16="http://schemas.microsoft.com/office/drawing/2014/main" id="{8F96C2D2-6E2F-4127-8878-D7FDF6D486D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422496" y="2055535"/>
                    <a:ext cx="219560" cy="242447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ID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44" name="Arc 43">
              <a:extLst>
                <a:ext uri="{FF2B5EF4-FFF2-40B4-BE49-F238E27FC236}">
                  <a16:creationId xmlns="" xmlns:a16="http://schemas.microsoft.com/office/drawing/2014/main" id="{19F1A1FB-A16D-439B-AFB6-0C47D96C7E67}"/>
                </a:ext>
              </a:extLst>
            </p:cNvPr>
            <p:cNvSpPr/>
            <p:nvPr/>
          </p:nvSpPr>
          <p:spPr>
            <a:xfrm rot="18862763">
              <a:off x="1431934" y="1151042"/>
              <a:ext cx="983726" cy="1024858"/>
            </a:xfrm>
            <a:prstGeom prst="arc">
              <a:avLst>
                <a:gd name="adj1" fmla="val 15489043"/>
                <a:gd name="adj2" fmla="val 846316"/>
              </a:avLst>
            </a:prstGeom>
            <a:ln w="28575"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47" name="TextBox 46">
                <a:extLst>
                  <a:ext uri="{FF2B5EF4-FFF2-40B4-BE49-F238E27FC236}">
                    <a16:creationId xmlns="" xmlns:a16="http://schemas.microsoft.com/office/drawing/2014/main" id="{2EB444B1-6A2A-405E-815E-DE9167569CF9}"/>
                  </a:ext>
                </a:extLst>
              </p:cNvPr>
              <p:cNvSpPr txBox="1"/>
              <p:nvPr/>
            </p:nvSpPr>
            <p:spPr>
              <a:xfrm>
                <a:off x="210920" y="3322272"/>
                <a:ext cx="5732680" cy="107721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sz="1600" b="1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Notasi </a:t>
                </a:r>
                <a:r>
                  <a:rPr lang="en-US" sz="1600" b="1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</a:t>
                </a:r>
                <a:endParaRPr lang="en-US" sz="1600" b="1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 algn="just">
                  <a:buAutoNum type="arabicPeriod"/>
                </a:pPr>
                <a:r>
                  <a:rPr lang="en-US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Tanda</a:t>
                </a:r>
                <a:r>
                  <a:rPr lang="en-US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</a:t>
                </a:r>
                <a:r>
                  <a:rPr lang="en-US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boleh</a:t>
                </a:r>
                <a:r>
                  <a:rPr lang="en-US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dinotasikan</a:t>
                </a:r>
                <a:r>
                  <a:rPr lang="en-US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sebagai</a:t>
                </a:r>
                <a:r>
                  <a:rPr lang="en-US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𝑓</m:t>
                    </m:r>
                    <m:r>
                      <a:rPr lang="en-US" sz="1600" b="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:</m:t>
                    </m:r>
                    <m:r>
                      <a:rPr lang="en-US" sz="1600" b="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</a:p>
              <a:p>
                <a:pPr indent="365125" algn="just"/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Misal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𝑓</m:t>
                    </m:r>
                    <m:d>
                      <m:dPr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=3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+5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dinyatakan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sebagai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𝑓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: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→3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+5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 algn="just">
                  <a:buFont typeface="+mj-lt"/>
                  <a:buAutoNum type="arabicPeriod" startAt="2"/>
                </a:pP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=3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+5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dikatakan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𝑦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bagi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>
          <p:sp>
            <p:nvSpPr>
              <p:cNvPr id="47" name="TextBox 46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2EB444B1-6A2A-405E-815E-DE9167569C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920" y="3322272"/>
                <a:ext cx="5732680" cy="1077218"/>
              </a:xfrm>
              <a:prstGeom prst="rect">
                <a:avLst/>
              </a:prstGeom>
              <a:blipFill rotWithShape="1">
                <a:blip r:embed="rId14"/>
                <a:stretch>
                  <a:fillRect l="-638" t="-1695" b="-62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8" name="Picture 47">
            <a:extLst>
              <a:ext uri="{FF2B5EF4-FFF2-40B4-BE49-F238E27FC236}">
                <a16:creationId xmlns="" xmlns:a16="http://schemas.microsoft.com/office/drawing/2014/main" id="{A19E5820-25CE-4D7D-9D57-C15D9B35BB94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1963" y="2353607"/>
            <a:ext cx="2486684" cy="2148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58540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32120"/>
            <a:ext cx="4267200" cy="770671"/>
            <a:chOff x="0" y="132120"/>
            <a:chExt cx="3810000" cy="770671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2120"/>
              <a:ext cx="3810000" cy="456803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="" xmlns:a16="http://schemas.microsoft.com/office/drawing/2014/main" id="{CB7F931D-D90E-1E13-2A09-7657B6BADC18}"/>
                </a:ext>
              </a:extLst>
            </p:cNvPr>
            <p:cNvSpPr txBox="1"/>
            <p:nvPr/>
          </p:nvSpPr>
          <p:spPr>
            <a:xfrm>
              <a:off x="838200" y="133350"/>
              <a:ext cx="2460153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200" b="1" dirty="0">
                  <a:solidFill>
                    <a:schemeClr val="bg1"/>
                  </a:solidFill>
                </a:rPr>
                <a:t>5.3 </a:t>
              </a:r>
              <a:r>
                <a:rPr lang="en-ID" sz="2200" b="1" dirty="0" err="1">
                  <a:solidFill>
                    <a:schemeClr val="bg1"/>
                  </a:solidFill>
                </a:rPr>
                <a:t>Sifat-Sifat</a:t>
              </a:r>
              <a:r>
                <a:rPr lang="en-ID" sz="2200" b="1" dirty="0">
                  <a:solidFill>
                    <a:schemeClr val="bg1"/>
                  </a:solidFill>
                </a:rPr>
                <a:t> </a:t>
              </a:r>
              <a:r>
                <a:rPr lang="en-ID" sz="2200" b="1" dirty="0" err="1">
                  <a:solidFill>
                    <a:schemeClr val="bg1"/>
                  </a:solidFill>
                </a:rPr>
                <a:t>Fungsi</a:t>
              </a:r>
              <a:endParaRPr lang="en-ID" sz="2200" b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76200" y="902791"/>
                <a:ext cx="8991600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557208" indent="-342900" algn="just">
                  <a:lnSpc>
                    <a:spcPct val="150000"/>
                  </a:lnSpc>
                  <a:buAutoNum type="arabicPeriod"/>
                </a:pPr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 Onto (</a:t>
                </a:r>
                <a:r>
                  <a:rPr lang="en-US" sz="16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Surjektif</a:t>
                </a:r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 marL="533400" algn="just">
                  <a:lnSpc>
                    <a:spcPct val="150000"/>
                  </a:lnSpc>
                </a:pP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𝑓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: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𝐴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𝐵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disebut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onto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apabila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setiap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anggota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mempunyai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pasangan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anggota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</a:t>
                </a:r>
              </a:p>
              <a:p>
                <a:pPr marL="212725" indent="320675" algn="just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𝑓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: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𝐴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𝐵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surjektif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untuk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setiap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𝑏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∈</m:t>
                    </m:r>
                    <m:r>
                      <m:rPr>
                        <m:sty m:val="p"/>
                      </m:rP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B</m:t>
                    </m:r>
                  </m:oMath>
                </a14:m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maka akan ada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∈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𝐴</m:t>
                    </m:r>
                    <m:r>
                      <a:rPr lang="en-US" sz="1600" b="0" i="0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16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sehingga</a:t>
                </a: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𝑓</m:t>
                    </m:r>
                    <m:d>
                      <m:dPr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𝑏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902791"/>
                <a:ext cx="8991600" cy="1200329"/>
              </a:xfrm>
              <a:prstGeom prst="rect">
                <a:avLst/>
              </a:prstGeom>
              <a:blipFill rotWithShape="1">
                <a:blip r:embed="rId3"/>
                <a:stretch>
                  <a:fillRect b="-20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>
                <a:extLst>
                  <a:ext uri="{FF2B5EF4-FFF2-40B4-BE49-F238E27FC236}">
                    <a16:creationId xmlns="" xmlns:a16="http://schemas.microsoft.com/office/drawing/2014/main" id="{5269C277-B8AF-4D45-8D21-9A9BF2BF2A67}"/>
                  </a:ext>
                </a:extLst>
              </p:cNvPr>
              <p:cNvSpPr/>
              <p:nvPr/>
            </p:nvSpPr>
            <p:spPr>
              <a:xfrm>
                <a:off x="76200" y="2058877"/>
                <a:ext cx="8991600" cy="11560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557208" indent="-342900" algn="just">
                  <a:lnSpc>
                    <a:spcPct val="150000"/>
                  </a:lnSpc>
                  <a:buFont typeface="+mj-lt"/>
                  <a:buAutoNum type="arabicPeriod" startAt="2"/>
                </a:pPr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 Satu-</a:t>
                </a:r>
                <a:r>
                  <a:rPr lang="en-US" sz="16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satu</a:t>
                </a:r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:r>
                  <a:rPr lang="en-US" sz="16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Injektif</a:t>
                </a:r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 marL="533400" algn="just">
                  <a:lnSpc>
                    <a:spcPct val="150000"/>
                  </a:lnSpc>
                </a:pP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𝑓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: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𝐴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𝐵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disebut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satu-satu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apabila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setiap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anggota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mempunyai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pasangan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tepat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satu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saja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pada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anggota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269C277-B8AF-4D45-8D21-9A9BF2BF2A6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2058877"/>
                <a:ext cx="8991600" cy="1156086"/>
              </a:xfrm>
              <a:prstGeom prst="rect">
                <a:avLst/>
              </a:prstGeom>
              <a:blipFill>
                <a:blip r:embed="rId4"/>
                <a:stretch>
                  <a:fillRect r="-339" b="-6349"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="" xmlns:a16="http://schemas.microsoft.com/office/drawing/2014/main" id="{42E1FF8F-3539-4CE5-BE81-E6511AB6D58D}"/>
                  </a:ext>
                </a:extLst>
              </p:cNvPr>
              <p:cNvSpPr/>
              <p:nvPr/>
            </p:nvSpPr>
            <p:spPr>
              <a:xfrm>
                <a:off x="76200" y="3232008"/>
                <a:ext cx="8991600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557208" indent="-342900" algn="just">
                  <a:lnSpc>
                    <a:spcPct val="150000"/>
                  </a:lnSpc>
                  <a:buFont typeface="+mj-lt"/>
                  <a:buAutoNum type="arabicPeriod" startAt="3"/>
                </a:pPr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 </a:t>
                </a:r>
                <a:r>
                  <a:rPr lang="en-US" sz="16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Korespondensi</a:t>
                </a:r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Satu (</a:t>
                </a:r>
                <a:r>
                  <a:rPr lang="en-US" sz="16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Bijektif</a:t>
                </a:r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 marL="533400" algn="just">
                  <a:lnSpc>
                    <a:spcPct val="150000"/>
                  </a:lnSpc>
                </a:pP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𝑓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: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𝐴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𝐵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disebut korespondensi satu-satu apabila fungsi tersebut merupakan fungsi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surjektif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sekaligus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injektif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42E1FF8F-3539-4CE5-BE81-E6511AB6D58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3232008"/>
                <a:ext cx="8991600" cy="1200329"/>
              </a:xfrm>
              <a:prstGeom prst="rect">
                <a:avLst/>
              </a:prstGeom>
              <a:blipFill rotWithShape="1">
                <a:blip r:embed="rId5"/>
                <a:stretch>
                  <a:fillRect r="-339" b="-20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3749217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/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32120"/>
            <a:ext cx="6019800" cy="770671"/>
            <a:chOff x="0" y="132120"/>
            <a:chExt cx="3810000" cy="770671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2120"/>
              <a:ext cx="3810000" cy="456803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="" xmlns:a16="http://schemas.microsoft.com/office/drawing/2014/main" id="{CB7F931D-D90E-1E13-2A09-7657B6BADC18}"/>
                </a:ext>
              </a:extLst>
            </p:cNvPr>
            <p:cNvSpPr txBox="1"/>
            <p:nvPr/>
          </p:nvSpPr>
          <p:spPr>
            <a:xfrm>
              <a:off x="838200" y="133350"/>
              <a:ext cx="2460153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200" b="1" dirty="0">
                  <a:solidFill>
                    <a:schemeClr val="bg1"/>
                  </a:solidFill>
                </a:rPr>
                <a:t>5.4 </a:t>
              </a:r>
              <a:r>
                <a:rPr lang="en-ID" sz="2200" b="1" dirty="0" err="1">
                  <a:solidFill>
                    <a:schemeClr val="bg1"/>
                  </a:solidFill>
                </a:rPr>
                <a:t>Operasi</a:t>
              </a:r>
              <a:r>
                <a:rPr lang="en-ID" sz="2200" b="1" dirty="0">
                  <a:solidFill>
                    <a:schemeClr val="bg1"/>
                  </a:solidFill>
                </a:rPr>
                <a:t> </a:t>
              </a:r>
              <a:r>
                <a:rPr lang="en-ID" sz="2200" b="1" dirty="0" err="1">
                  <a:solidFill>
                    <a:schemeClr val="bg1"/>
                  </a:solidFill>
                </a:rPr>
                <a:t>Aljabar</a:t>
              </a:r>
              <a:r>
                <a:rPr lang="en-ID" sz="2200" b="1" dirty="0">
                  <a:solidFill>
                    <a:schemeClr val="bg1"/>
                  </a:solidFill>
                </a:rPr>
                <a:t> pada </a:t>
              </a:r>
              <a:r>
                <a:rPr lang="en-ID" sz="2200" b="1" dirty="0" err="1">
                  <a:solidFill>
                    <a:schemeClr val="bg1"/>
                  </a:solidFill>
                </a:rPr>
                <a:t>Fungsi</a:t>
              </a:r>
              <a:endParaRPr lang="en-ID" sz="2200" b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="" xmlns:a16="http://schemas.microsoft.com/office/drawing/2014/main" id="{4DC90684-ED33-4196-8A82-38BD119AE83A}"/>
                  </a:ext>
                </a:extLst>
              </p:cNvPr>
              <p:cNvSpPr/>
              <p:nvPr/>
            </p:nvSpPr>
            <p:spPr>
              <a:xfrm>
                <a:off x="228599" y="668376"/>
                <a:ext cx="8686801" cy="40632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14308" algn="just"/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𝑓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𝑔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dua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terdefinisi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pada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himpunan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𝐷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dimana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𝑔</m:t>
                        </m:r>
                      </m:sub>
                    </m:sSub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merupakan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domain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𝑓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𝑔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marL="214308" algn="just"/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57208" indent="-342900" algn="just">
                  <a:spcAft>
                    <a:spcPts val="200"/>
                  </a:spcAft>
                  <a:buFont typeface="Wingdings" panose="05000000000000000000" pitchFamily="2" charset="2"/>
                  <a:buChar char="Ø"/>
                </a:pP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Jumlah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𝑓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𝑔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ditulis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𝑓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𝑔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didefinisikan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marL="214308" algn="just">
                  <a:spcAft>
                    <a:spcPts val="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𝑓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+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𝑔</m:t>
                          </m:r>
                        </m:e>
                      </m:d>
                      <m:d>
                        <m:d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𝑔</m:t>
                      </m:r>
                      <m:d>
                        <m:d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,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dan</m:t>
                      </m:r>
                      <m:r>
                        <a:rPr lang="en-US" sz="1600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∈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∩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𝑔</m:t>
                          </m:r>
                        </m:sub>
                      </m:sSub>
                    </m:oMath>
                  </m:oMathPara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57208" indent="-342900" algn="just">
                  <a:spcAft>
                    <a:spcPts val="200"/>
                  </a:spcAft>
                  <a:buFont typeface="Wingdings" panose="05000000000000000000" pitchFamily="2" charset="2"/>
                  <a:buChar char="Ø"/>
                </a:pP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Selisih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𝑓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𝑔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ditulis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𝑓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𝑔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didefisinikan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marL="214308" algn="just">
                  <a:spcAft>
                    <a:spcPts val="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𝑓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𝑔</m:t>
                          </m:r>
                        </m:e>
                      </m:d>
                      <m:d>
                        <m:d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𝑔</m:t>
                      </m:r>
                      <m:d>
                        <m:d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,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dan</m:t>
                      </m:r>
                      <m:r>
                        <a:rPr lang="en-US" sz="1600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∈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∩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𝑔</m:t>
                          </m:r>
                        </m:sub>
                      </m:sSub>
                    </m:oMath>
                  </m:oMathPara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57208" indent="-342900" algn="just">
                  <a:spcAft>
                    <a:spcPts val="200"/>
                  </a:spcAft>
                  <a:buFont typeface="Wingdings" panose="05000000000000000000" pitchFamily="2" charset="2"/>
                  <a:buChar char="Ø"/>
                </a:pP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Hasil kali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𝑓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scalar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𝑘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ditulis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𝑘𝑓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didefinisikan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marL="214308" algn="just">
                  <a:spcAft>
                    <a:spcPts val="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𝑘𝑓</m:t>
                          </m:r>
                        </m:e>
                      </m:d>
                      <m:d>
                        <m:d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𝑘𝑓</m:t>
                      </m:r>
                      <m:d>
                        <m:d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,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dan</m:t>
                      </m:r>
                      <m:r>
                        <a:rPr lang="en-US" sz="1600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∈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𝑓</m:t>
                          </m:r>
                        </m:sub>
                      </m:sSub>
                    </m:oMath>
                  </m:oMathPara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57208" indent="-342900" algn="just">
                  <a:spcAft>
                    <a:spcPts val="200"/>
                  </a:spcAft>
                  <a:buFont typeface="Wingdings" panose="05000000000000000000" pitchFamily="2" charset="2"/>
                  <a:buChar char="Ø"/>
                </a:pP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Hasil kali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𝑓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𝑔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ditulis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𝑓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∙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𝑔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didefinisikan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marL="214308" algn="just">
                  <a:spcAft>
                    <a:spcPts val="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𝑓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∙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𝑔</m:t>
                          </m:r>
                        </m:e>
                      </m:d>
                      <m:d>
                        <m:d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∙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𝑔</m:t>
                      </m:r>
                      <m:d>
                        <m:d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,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dan</m:t>
                      </m:r>
                      <m:r>
                        <a:rPr lang="en-US" sz="1600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∈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∩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𝑔</m:t>
                          </m:r>
                        </m:sub>
                      </m:sSub>
                    </m:oMath>
                  </m:oMathPara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57208" indent="-342900" algn="just">
                  <a:spcAft>
                    <a:spcPts val="200"/>
                  </a:spcAft>
                  <a:buFont typeface="Wingdings" panose="05000000000000000000" pitchFamily="2" charset="2"/>
                  <a:buChar char="Ø"/>
                </a:pP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Hasil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bagi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𝑓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𝑔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ditulis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𝑔</m:t>
                        </m:r>
                      </m:den>
                    </m:f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didefinisikan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marL="214308" algn="just">
                  <a:spcAft>
                    <a:spcPts val="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𝑓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𝑔</m:t>
                          </m:r>
                        </m:den>
                      </m:f>
                      <m:d>
                        <m:d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sz="16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</m:d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𝑔</m:t>
                          </m:r>
                          <m:d>
                            <m:dPr>
                              <m:ctrlPr>
                                <a:rPr lang="en-US" sz="16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</m:d>
                        </m:den>
                      </m:f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,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𝑔</m:t>
                      </m:r>
                      <m:d>
                        <m:d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≠0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dan</m:t>
                      </m:r>
                      <m:r>
                        <a:rPr lang="en-US" sz="1600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∈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∩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D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𝑔</m:t>
                          </m:r>
                        </m:sub>
                      </m:sSub>
                    </m:oMath>
                  </m:oMathPara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4DC90684-ED33-4196-8A82-38BD119AE83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599" y="668376"/>
                <a:ext cx="8686801" cy="4063228"/>
              </a:xfrm>
              <a:prstGeom prst="rect">
                <a:avLst/>
              </a:prstGeom>
              <a:blipFill rotWithShape="1">
                <a:blip r:embed="rId3"/>
                <a:stretch>
                  <a:fillRect t="-450" r="-3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0936626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32120"/>
            <a:ext cx="3886200" cy="456803"/>
            <a:chOff x="0" y="132120"/>
            <a:chExt cx="3810000" cy="456803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2120"/>
              <a:ext cx="3810000" cy="456803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="" xmlns:a16="http://schemas.microsoft.com/office/drawing/2014/main" id="{CB7F931D-D90E-1E13-2A09-7657B6BADC18}"/>
                </a:ext>
              </a:extLst>
            </p:cNvPr>
            <p:cNvSpPr txBox="1"/>
            <p:nvPr/>
          </p:nvSpPr>
          <p:spPr>
            <a:xfrm>
              <a:off x="838200" y="133350"/>
              <a:ext cx="246015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200" b="1" dirty="0">
                  <a:solidFill>
                    <a:schemeClr val="bg1"/>
                  </a:solidFill>
                </a:rPr>
                <a:t>5.5 </a:t>
              </a:r>
              <a:r>
                <a:rPr lang="en-ID" sz="2200" b="1" dirty="0" err="1">
                  <a:solidFill>
                    <a:schemeClr val="bg1"/>
                  </a:solidFill>
                </a:rPr>
                <a:t>Fungsi</a:t>
              </a:r>
              <a:r>
                <a:rPr lang="en-ID" sz="2200" b="1" dirty="0">
                  <a:solidFill>
                    <a:schemeClr val="bg1"/>
                  </a:solidFill>
                </a:rPr>
                <a:t> </a:t>
              </a:r>
              <a:r>
                <a:rPr lang="en-ID" sz="2200" b="1" dirty="0" err="1">
                  <a:solidFill>
                    <a:schemeClr val="bg1"/>
                  </a:solidFill>
                </a:rPr>
                <a:t>Kuadrat</a:t>
              </a:r>
              <a:endParaRPr lang="en-ID" sz="2200" b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="" xmlns:a16="http://schemas.microsoft.com/office/drawing/2014/main" id="{4DC90684-ED33-4196-8A82-38BD119AE83A}"/>
                  </a:ext>
                </a:extLst>
              </p:cNvPr>
              <p:cNvSpPr/>
              <p:nvPr/>
            </p:nvSpPr>
            <p:spPr>
              <a:xfrm>
                <a:off x="228599" y="668376"/>
                <a:ext cx="8686801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14308" algn="just"/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Definisi Fungsi </a:t>
                </a:r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Kuadrat</a:t>
                </a:r>
                <a:endPara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14308" algn="just"/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kuadrat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berbentuk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𝑓</m:t>
                    </m:r>
                    <m:d>
                      <m:dPr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  <m:sSup>
                      <m:sSupPr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𝑏𝑥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𝑐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;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𝑏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𝑐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∈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ℝ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;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≠0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214308" algn="just"/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4DC90684-ED33-4196-8A82-38BD119AE83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599" y="668376"/>
                <a:ext cx="8686801" cy="830997"/>
              </a:xfrm>
              <a:prstGeom prst="rect">
                <a:avLst/>
              </a:prstGeom>
              <a:blipFill rotWithShape="1">
                <a:blip r:embed="rId3"/>
                <a:stretch>
                  <a:fillRect t="-22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6880A562-A7F0-49B0-B166-C214C8B3670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0000" t="29249" r="13333" b="29250"/>
          <a:stretch/>
        </p:blipFill>
        <p:spPr>
          <a:xfrm>
            <a:off x="7319010" y="1230630"/>
            <a:ext cx="1447800" cy="20269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>
                <a:extLst>
                  <a:ext uri="{FF2B5EF4-FFF2-40B4-BE49-F238E27FC236}">
                    <a16:creationId xmlns="" xmlns:a16="http://schemas.microsoft.com/office/drawing/2014/main" id="{FC637998-9F32-4B05-81DA-CF30E90A6AFF}"/>
                  </a:ext>
                </a:extLst>
              </p:cNvPr>
              <p:cNvSpPr/>
              <p:nvPr/>
            </p:nvSpPr>
            <p:spPr>
              <a:xfrm>
                <a:off x="228598" y="3056153"/>
                <a:ext cx="8686801" cy="129670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14308" algn="just"/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Melukis </a:t>
                </a:r>
                <a:r>
                  <a:rPr lang="en-ID" sz="16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Grafik</a:t>
                </a:r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</a:t>
                </a:r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Kuadrat</a:t>
                </a:r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𝒚</m:t>
                    </m:r>
                    <m:r>
                      <a:rPr lang="en-US" sz="1600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600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𝒂</m:t>
                    </m:r>
                    <m:sSup>
                      <m:sSupPr>
                        <m:ctrlPr>
                          <a:rPr lang="en-US" sz="1600" b="1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𝒙</m:t>
                        </m:r>
                      </m:e>
                      <m:sup>
                        <m:r>
                          <a:rPr lang="en-US" sz="16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14:m>
                  <m:oMath xmlns:m="http://schemas.openxmlformats.org/officeDocument/2006/math">
                    <m:r>
                      <a:rPr lang="en-US" sz="1600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𝒚</m:t>
                    </m:r>
                    <m:r>
                      <a:rPr lang="en-US" sz="1600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±</m:t>
                    </m:r>
                    <m:r>
                      <a:rPr lang="en-US" sz="1600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𝒌</m:t>
                    </m:r>
                    <m:r>
                      <a:rPr lang="en-US" sz="1600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600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𝒂</m:t>
                    </m:r>
                    <m:sSup>
                      <m:sSupPr>
                        <m:ctrlPr>
                          <a:rPr lang="en-US" sz="1600" b="1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𝒙</m:t>
                        </m:r>
                      </m:e>
                      <m:sup>
                        <m:r>
                          <a:rPr lang="en-US" sz="16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en-ID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14308" algn="just"/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n-US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ditranslasikan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vertikal</a:t>
                </a:r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sejauh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𝑘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atas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menjadi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𝑘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n-US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koordinat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titik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balik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(0,0)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untuk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n-US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ditranslasikan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titik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(0,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𝑘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yang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dinotasikan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214308"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en-US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6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groupChr>
                        <m:groupChrPr>
                          <m:chr m:val="→"/>
                          <m:vertJc m:val="bot"/>
                          <m:ctrlPr>
                            <a:rPr lang="en-US" sz="16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groupChrPr>
                        <m:e>
                          <m:d>
                            <m:dPr>
                              <m:ctrlPr>
                                <a:rPr lang="en-US" sz="1600" i="1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sz="1600" i="1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sz="1600" i="1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0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𝑘</m:t>
                                    </m:r>
                                  </m:e>
                                </m:mr>
                              </m:m>
                            </m:e>
                          </m:d>
                        </m:e>
                      </m:groupChr>
                      <m:r>
                        <a:rPr lang="en-US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en-US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r>
                        <a:rPr lang="en-US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𝑘</m:t>
                      </m:r>
                      <m:r>
                        <a:rPr lang="en-US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6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FC637998-9F32-4B05-81DA-CF30E90A6AF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598" y="3056153"/>
                <a:ext cx="8686801" cy="1296702"/>
              </a:xfrm>
              <a:prstGeom prst="rect">
                <a:avLst/>
              </a:prstGeom>
              <a:blipFill rotWithShape="1">
                <a:blip r:embed="rId5"/>
                <a:stretch>
                  <a:fillRect t="-939" r="-4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64A635C2-D941-44FD-A1D4-0E329C73867C}"/>
              </a:ext>
            </a:extLst>
          </p:cNvPr>
          <p:cNvSpPr/>
          <p:nvPr/>
        </p:nvSpPr>
        <p:spPr>
          <a:xfrm>
            <a:off x="228597" y="1336007"/>
            <a:ext cx="868680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08" algn="just"/>
            <a:r>
              <a:rPr lang="en-ID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Melukis Grafik Fungsi </a:t>
            </a:r>
            <a:r>
              <a:rPr lang="en-ID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Kuadrat</a:t>
            </a:r>
            <a:endParaRPr lang="en-ID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14308" algn="just"/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Grafik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fungsi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kuadrat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berbentuk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parabola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214308" algn="just"/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Ciri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khas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kurva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berbentuk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parabola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adalah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500058" indent="-285750" algn="just">
              <a:buFont typeface="Arial" panose="020B0604020202020204" pitchFamily="34" charset="0"/>
              <a:buChar char="•"/>
            </a:pP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Kurva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mulus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500058" indent="-285750" algn="just">
              <a:buFont typeface="Arial" panose="020B0604020202020204" pitchFamily="34" charset="0"/>
              <a:buChar char="•"/>
            </a:pP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Memiliki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sumbu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simetri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500058" indent="-285750" algn="just">
              <a:buFont typeface="Arial" panose="020B0604020202020204" pitchFamily="34" charset="0"/>
              <a:buChar char="•"/>
            </a:pP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Memiliki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titik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balik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yaitu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titik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balik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maksimum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atau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minimum.</a:t>
            </a:r>
          </a:p>
        </p:txBody>
      </p:sp>
    </p:spTree>
    <p:extLst>
      <p:ext uri="{BB962C8B-B14F-4D97-AF65-F5344CB8AC3E}">
        <p14:creationId xmlns:p14="http://schemas.microsoft.com/office/powerpoint/2010/main" val="76217931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0A5BA234-9618-457A-8064-A3E3814DC0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0978" y="895350"/>
            <a:ext cx="2703974" cy="22098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="" xmlns:a16="http://schemas.microsoft.com/office/drawing/2014/main" id="{68B1B02D-BA57-E909-A1A5-8F2FD87332EB}"/>
                  </a:ext>
                </a:extLst>
              </p:cNvPr>
              <p:cNvSpPr txBox="1"/>
              <p:nvPr/>
            </p:nvSpPr>
            <p:spPr>
              <a:xfrm>
                <a:off x="0" y="194369"/>
                <a:ext cx="9067800" cy="13404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14308" algn="just"/>
                <a:r>
                  <a:rPr lang="en-ID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Melukis </a:t>
                </a:r>
                <a:r>
                  <a:rPr lang="en-ID" sz="16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Grafik</a:t>
                </a:r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</a:t>
                </a:r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Kuadrat</a:t>
                </a:r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𝒚</m:t>
                    </m:r>
                    <m:r>
                      <a:rPr lang="en-US" sz="1600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600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𝒂</m:t>
                    </m:r>
                    <m:sSup>
                      <m:sSupPr>
                        <m:ctrlPr>
                          <a:rPr lang="en-US" sz="1600" b="1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𝒙</m:t>
                        </m:r>
                      </m:e>
                      <m:sup>
                        <m:r>
                          <a:rPr lang="en-US" sz="16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14:m>
                  <m:oMath xmlns:m="http://schemas.openxmlformats.org/officeDocument/2006/math">
                    <m:r>
                      <a:rPr lang="en-US" sz="1600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𝒚</m:t>
                    </m:r>
                    <m:r>
                      <a:rPr lang="en-US" sz="1600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600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𝒂</m:t>
                    </m:r>
                    <m:sSup>
                      <m:sSupPr>
                        <m:ctrlPr>
                          <a:rPr lang="en-US" sz="1600" b="1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b="1" i="1" smtClean="0">
                            <a:latin typeface="Cambria Math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sz="1600" b="1" i="1" smtClean="0">
                            <a:latin typeface="Cambria Math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sz="1600" b="1" i="1" smtClean="0">
                            <a:latin typeface="Cambria Math"/>
                            <a:cs typeface="Times New Roman" panose="02020603050405020304" pitchFamily="18" charset="0"/>
                          </a:rPr>
                          <m:t>±</m:t>
                        </m:r>
                        <m:r>
                          <a:rPr lang="en-US" sz="1600" b="1" i="1" smtClean="0">
                            <a:latin typeface="Cambria Math"/>
                            <a:cs typeface="Times New Roman" panose="02020603050405020304" pitchFamily="18" charset="0"/>
                          </a:rPr>
                          <m:t>𝒉</m:t>
                        </m:r>
                        <m:r>
                          <a:rPr lang="en-US" sz="1600" b="1" i="1" smtClean="0">
                            <a:latin typeface="Cambria Math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  <m:sup>
                        <m:r>
                          <a:rPr lang="en-US" sz="16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en-ID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14308" algn="just"/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n-US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ditranslasikan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horizontal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sejauh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h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kanan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menjadi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n-US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h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koordinat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titik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balik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(0,</m:t>
                    </m:r>
                    <m:r>
                      <a:rPr lang="en-US" sz="16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0)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untuk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n-US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ditranslasikan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titik</a:t>
                </a:r>
                <a14:m>
                  <m:oMath xmlns:m="http://schemas.openxmlformats.org/officeDocument/2006/math">
                    <m:r>
                      <a:rPr lang="en-US" sz="1600" b="0" i="0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𝑘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,0)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yang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dinotasikan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214308"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en-US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6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groupChr>
                        <m:groupChrPr>
                          <m:chr m:val="→"/>
                          <m:vertJc m:val="bot"/>
                          <m:ctrlPr>
                            <a:rPr lang="en-US" sz="16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groupChrPr>
                        <m:e>
                          <m:d>
                            <m:dPr>
                              <m:ctrlPr>
                                <a:rPr lang="en-US" sz="1600" i="1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sz="1600" i="1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sz="1600" b="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h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0</m:t>
                                    </m:r>
                                  </m:e>
                                </m:mr>
                              </m:m>
                            </m:e>
                          </m:d>
                        </m:e>
                      </m:groupChr>
                      <m:r>
                        <a:rPr lang="en-US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en-US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6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6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h</m:t>
                              </m:r>
                            </m:e>
                          </m:d>
                        </m:e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68B1B02D-BA57-E909-A1A5-8F2FD87332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94369"/>
                <a:ext cx="9067800" cy="1340432"/>
              </a:xfrm>
              <a:prstGeom prst="rect">
                <a:avLst/>
              </a:prstGeom>
              <a:blipFill rotWithShape="1">
                <a:blip r:embed="rId3"/>
                <a:stretch>
                  <a:fillRect t="-909" r="-2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="" xmlns:a16="http://schemas.microsoft.com/office/drawing/2014/main" id="{88EE281D-B35B-48AE-8CB1-E8C3CBB8231F}"/>
                  </a:ext>
                </a:extLst>
              </p:cNvPr>
              <p:cNvSpPr txBox="1"/>
              <p:nvPr/>
            </p:nvSpPr>
            <p:spPr>
              <a:xfrm>
                <a:off x="-28903" y="1428750"/>
                <a:ext cx="9067800" cy="329878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14308" algn="just"/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Sketsa </a:t>
                </a:r>
                <a:r>
                  <a:rPr lang="en-ID" sz="16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Grafik</a:t>
                </a:r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</a:t>
                </a:r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Kuadrat</a:t>
                </a:r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𝒇</m:t>
                    </m:r>
                    <m:d>
                      <m:dPr>
                        <m:ctrlPr>
                          <a:rPr lang="en-US" sz="1600" b="1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16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𝒙</m:t>
                        </m:r>
                      </m:e>
                    </m:d>
                    <m:r>
                      <a:rPr lang="en-US" sz="1600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600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𝒂</m:t>
                    </m:r>
                    <m:sSup>
                      <m:sSupPr>
                        <m:ctrlPr>
                          <a:rPr lang="en-US" sz="1600" b="1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𝒙</m:t>
                        </m:r>
                      </m:e>
                      <m:sup>
                        <m:r>
                          <a:rPr lang="en-US" sz="16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  <m:r>
                      <a:rPr lang="en-US" sz="1600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sz="1600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𝒃𝒙</m:t>
                    </m:r>
                    <m:r>
                      <a:rPr lang="en-US" sz="1600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sz="1600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𝒄</m:t>
                    </m:r>
                    <m:r>
                      <a:rPr lang="en-US" sz="1600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  </m:t>
                    </m:r>
                    <m:r>
                      <a:rPr lang="en-US" sz="1600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𝒂</m:t>
                    </m:r>
                    <m:r>
                      <a:rPr lang="en-US" sz="1600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≠</m:t>
                    </m:r>
                    <m:r>
                      <a:rPr lang="en-US" sz="1600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𝟎</m:t>
                    </m:r>
                  </m:oMath>
                </a14:m>
                <a:endParaRPr lang="en-ID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14308" algn="just"/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Hal-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hal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diperlukan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untuk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membuat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sketsa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grafik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kuadrat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marL="557208" indent="-342900" algn="just">
                  <a:buFont typeface="+mj-lt"/>
                  <a:buAutoNum type="alphaLcPeriod"/>
                </a:pP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Titik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potong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parabola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sumbu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𝑌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diperoleh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</a:t>
                </a:r>
                <a:r>
                  <a:rPr lang="en-ID" sz="16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ika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16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214308"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en-US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𝑎</m:t>
                      </m:r>
                      <m:sSup>
                        <m:sSupPr>
                          <m:ctrlPr>
                            <a:rPr lang="en-US" sz="16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600" i="1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</m:d>
                        </m:e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𝑏</m:t>
                      </m:r>
                      <m:d>
                        <m:dPr>
                          <m:ctrlPr>
                            <a:rPr lang="en-US" sz="16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</m:e>
                      </m:d>
                      <m:r>
                        <a:rPr lang="en-US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𝑐</m:t>
                      </m:r>
                      <m:r>
                        <a:rPr lang="en-US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𝑐</m:t>
                      </m:r>
                    </m:oMath>
                  </m:oMathPara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12725" indent="320675" algn="just"/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Titik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potong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sumbu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𝑌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=(0,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𝑐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525462" indent="-342900" algn="just">
                  <a:buFont typeface="+mj-lt"/>
                  <a:buAutoNum type="alphaLcPeriod" startAt="2"/>
                </a:pP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Titik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potong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sumbu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𝑋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diperoleh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sz="16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</a:t>
                </a:r>
              </a:p>
              <a:p>
                <a:pPr marL="182562"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𝑎</m:t>
                      </m:r>
                      <m:sSup>
                        <m:sSupPr>
                          <m:ctrlPr>
                            <a:rPr lang="en-US" sz="16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𝑏𝑥</m:t>
                      </m:r>
                      <m:r>
                        <a:rPr lang="en-US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𝑐</m:t>
                      </m:r>
                      <m:r>
                        <a:rPr lang="en-US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=0,</m:t>
                      </m:r>
                    </m:oMath>
                  </m:oMathPara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33400" algn="just"/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Kemudian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faktorkan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persamaan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kuadrat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tersebut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menggunakan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rumus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kuadrat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melengkapkan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kuadrat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sempurna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atau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memfaktorkannya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</a:p>
              <a:p>
                <a:pPr marL="533400" algn="just"/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Diskriminan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persamaan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kuadrat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tersebut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dapat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memberikan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keterangan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tentang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titik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potong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sumbu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𝑋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533400" algn="just"/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𝐷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&gt;0⟺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dua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titik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potong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berlainan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</a:p>
              <a:p>
                <a:pPr marL="533400" algn="just"/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𝐷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=0⟺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grafik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menyinggung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sumbu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𝑋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</a:p>
              <a:p>
                <a:pPr marL="533400" algn="just"/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𝐷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&lt;0⟺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tidak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titik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potong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88EE281D-B35B-48AE-8CB1-E8C3CBB823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8903" y="1428750"/>
                <a:ext cx="9067800" cy="3298788"/>
              </a:xfrm>
              <a:prstGeom prst="rect">
                <a:avLst/>
              </a:prstGeom>
              <a:blipFill rotWithShape="1">
                <a:blip r:embed="rId4"/>
                <a:stretch>
                  <a:fillRect t="-369" r="-336" b="-12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4192430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="" xmlns:a16="http://schemas.microsoft.com/office/drawing/2014/main" id="{68B1B02D-BA57-E909-A1A5-8F2FD87332EB}"/>
                  </a:ext>
                </a:extLst>
              </p:cNvPr>
              <p:cNvSpPr txBox="1"/>
              <p:nvPr/>
            </p:nvSpPr>
            <p:spPr>
              <a:xfrm>
                <a:off x="76200" y="419576"/>
                <a:ext cx="9144000" cy="375237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14308" algn="just"/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Sketsa </a:t>
                </a:r>
                <a:r>
                  <a:rPr lang="en-ID" sz="16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Grafik</a:t>
                </a:r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</a:t>
                </a:r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Kuadrat</a:t>
                </a:r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𝒇</m:t>
                    </m:r>
                    <m:d>
                      <m:dPr>
                        <m:ctrlPr>
                          <a:rPr lang="en-US" sz="1600" b="1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𝒙</m:t>
                        </m:r>
                      </m:e>
                    </m:d>
                    <m:r>
                      <a:rPr lang="en-US" sz="16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6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𝒂</m:t>
                    </m:r>
                    <m:sSup>
                      <m:sSupPr>
                        <m:ctrlPr>
                          <a:rPr lang="en-US" sz="1600" b="1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𝒙</m:t>
                        </m:r>
                      </m:e>
                      <m:sup>
                        <m:r>
                          <a:rPr lang="en-US" sz="16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  <m:r>
                      <a:rPr lang="en-US" sz="16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sz="16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𝒃𝒙</m:t>
                    </m:r>
                    <m:r>
                      <a:rPr lang="en-US" sz="16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sz="16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𝒄</m:t>
                    </m:r>
                    <m:r>
                      <a:rPr lang="en-US" sz="16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  </m:t>
                    </m:r>
                    <m:r>
                      <a:rPr lang="en-US" sz="16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𝒂</m:t>
                    </m:r>
                    <m:r>
                      <a:rPr lang="en-US" sz="16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≠</m:t>
                    </m:r>
                    <m:r>
                      <a:rPr lang="en-US" sz="16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𝟎</m:t>
                    </m:r>
                  </m:oMath>
                </a14:m>
                <a:endParaRPr lang="en-ID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23875" indent="-341313" algn="just">
                  <a:buFont typeface="+mj-lt"/>
                  <a:buAutoNum type="alphaLcPeriod" startAt="3"/>
                </a:pP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Koordinat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titik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balik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gunakan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hubungan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marL="533400"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𝑎</m:t>
                      </m:r>
                      <m:sSup>
                        <m:sSup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𝑏𝑥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𝑐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𝑎</m:t>
                      </m:r>
                      <m:sSup>
                        <m:sSup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6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h</m:t>
                              </m:r>
                            </m:e>
                          </m:d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𝑘</m:t>
                      </m:r>
                    </m:oMath>
                  </m:oMathPara>
                </a14:m>
                <a:endParaRPr lang="en-US" sz="1600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33400"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𝑎</m:t>
                      </m:r>
                      <m:sSup>
                        <m:sSup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𝑏𝑥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𝑐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𝑎</m:t>
                      </m:r>
                      <m:sSup>
                        <m:sSup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−2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𝑎h𝑥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+(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𝑎</m:t>
                      </m:r>
                      <m:sSup>
                        <m:sSup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𝑘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33400" algn="just"/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membandingkan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persamaan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di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sebelah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kiri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kanan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diperoleh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marL="533400"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𝑏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=−2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𝑎h</m:t>
                      </m:r>
                      <m:r>
                        <a:rPr lang="en-US" sz="1600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atau</m:t>
                      </m:r>
                      <m:r>
                        <a:rPr lang="en-US" sz="1600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h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𝑏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𝑎</m:t>
                          </m:r>
                        </m:den>
                      </m:f>
                    </m:oMath>
                  </m:oMathPara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33400"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𝑐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𝑎</m:t>
                      </m:r>
                      <m:sSup>
                        <m:sSup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𝑘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⟺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𝑘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𝑐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𝑎</m:t>
                      </m:r>
                      <m:sSup>
                        <m:sSup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33400" algn="just"/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atau</a:t>
                </a: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33400"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𝑘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6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−4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𝑎𝑐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4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𝑎</m:t>
                          </m:r>
                        </m:den>
                      </m:f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𝐷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4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𝑎</m:t>
                          </m:r>
                        </m:den>
                      </m:f>
                    </m:oMath>
                  </m:oMathPara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33400" algn="just"/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Jadi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sumbu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simetrinya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=−</m:t>
                    </m:r>
                    <m:f>
                      <m:fPr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den>
                    </m:f>
                    <m:r>
                      <a:rPr lang="en-US" sz="16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endParaRPr lang="en-US" sz="1600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33400" algn="just"/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Titik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balik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1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𝑏</m:t>
                            </m:r>
                          </m:num>
                          <m:den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𝑎</m:t>
                            </m:r>
                          </m:den>
                        </m:f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,−</m:t>
                        </m:r>
                        <m:f>
                          <m:fPr>
                            <m:ctrlPr>
                              <a:rPr lang="en-US" sz="1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𝐷</m:t>
                            </m:r>
                          </m:num>
                          <m:den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4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𝑎</m:t>
                            </m:r>
                          </m:den>
                        </m:f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33400" algn="just"/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Sumbu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simetri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𝑓</m:t>
                    </m:r>
                    <m:d>
                      <m:dPr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  <m:sSup>
                      <m:sSupPr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𝑏𝑥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𝑐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sejajar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atau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berimpit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sumbu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𝑌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68B1B02D-BA57-E909-A1A5-8F2FD87332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419576"/>
                <a:ext cx="9144000" cy="3752374"/>
              </a:xfrm>
              <a:prstGeom prst="rect">
                <a:avLst/>
              </a:prstGeom>
              <a:blipFill rotWithShape="1">
                <a:blip r:embed="rId2"/>
                <a:stretch>
                  <a:fillRect t="-325" b="-13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637298B9-D080-4A4D-8B98-26B01C966D4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996247"/>
            <a:ext cx="2486684" cy="2148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887601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306D553D-7522-405A-B8A8-ECB8EFA4E0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1581150"/>
            <a:ext cx="3220952" cy="263229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="" xmlns:a16="http://schemas.microsoft.com/office/drawing/2014/main" id="{68B1B02D-BA57-E909-A1A5-8F2FD87332EB}"/>
                  </a:ext>
                </a:extLst>
              </p:cNvPr>
              <p:cNvSpPr txBox="1"/>
              <p:nvPr/>
            </p:nvSpPr>
            <p:spPr>
              <a:xfrm>
                <a:off x="0" y="194368"/>
                <a:ext cx="9144000" cy="132343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12725" indent="-30163" algn="just"/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Menyusun </a:t>
                </a:r>
                <a:r>
                  <a:rPr lang="en-US" sz="16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</a:t>
                </a:r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Kuadrat</a:t>
                </a:r>
                <a:endParaRPr lang="en-ID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82562" algn="just"/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Suatu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kuadrat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dapat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disusun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diketahui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hal-hal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berikut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marL="441325" indent="-258763" algn="just">
                  <a:buAutoNum type="arabicPeriod"/>
                </a:pPr>
                <a:r>
                  <a:rPr lang="en-US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Koordinat </a:t>
                </a:r>
                <a:r>
                  <a:rPr lang="en-US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titik</a:t>
                </a:r>
                <a:r>
                  <a:rPr lang="en-US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balik</a:t>
                </a:r>
                <a:r>
                  <a:rPr lang="en-US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1600" i="1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h</m:t>
                    </m:r>
                    <m:r>
                      <a:rPr lang="en-US" sz="1600" i="1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 </m:t>
                    </m:r>
                    <m:r>
                      <a:rPr lang="en-US" sz="1600" i="1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𝑘</m:t>
                    </m:r>
                    <m:r>
                      <a:rPr lang="en-US" sz="1600" i="1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Bentuk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persamaannya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sz="1600" i="1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sz="1600" i="1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𝑘</m:t>
                    </m:r>
                    <m:r>
                      <a:rPr lang="en-US" sz="1600" i="1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600" i="1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  <m:sSup>
                      <m:sSupPr>
                        <m:ctrlPr>
                          <a:rPr lang="en-US" sz="1600" i="1">
                            <a:solidFill>
                              <a:srgbClr val="231F2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600" i="1">
                                <a:solidFill>
                                  <a:srgbClr val="231F20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solidFill>
                                  <a:srgbClr val="231F2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  <m:r>
                              <a:rPr lang="en-US" sz="1600" i="1">
                                <a:solidFill>
                                  <a:srgbClr val="231F2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sz="1600" i="1">
                                <a:solidFill>
                                  <a:srgbClr val="231F2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h</m:t>
                            </m:r>
                          </m:e>
                        </m:d>
                      </m:e>
                      <m:sup>
                        <m:r>
                          <a:rPr lang="en-US" sz="1600" i="1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441325" indent="-258763" algn="just">
                  <a:buAutoNum type="arabicPeriod"/>
                </a:pPr>
                <a:r>
                  <a:rPr lang="en-US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Titik</a:t>
                </a:r>
                <a:r>
                  <a:rPr lang="en-US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potong</a:t>
                </a:r>
                <a:r>
                  <a:rPr lang="en-US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US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sumbu</a:t>
                </a:r>
                <a:r>
                  <a:rPr lang="en-US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𝑋</m:t>
                    </m:r>
                  </m:oMath>
                </a14:m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di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titik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1600" i="1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𝑝</m:t>
                    </m:r>
                    <m:r>
                      <a:rPr lang="en-US" sz="1600" i="1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,0)</m:t>
                    </m:r>
                  </m:oMath>
                </a14:m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1600" i="1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𝑞</m:t>
                    </m:r>
                    <m:r>
                      <a:rPr lang="en-US" sz="1600" i="1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,0)</m:t>
                    </m:r>
                  </m:oMath>
                </a14:m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Bentuk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persamaannya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sz="1600" i="1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600" i="1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  <m:r>
                      <a:rPr lang="en-US" sz="1600" i="1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1600" i="1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1600" i="1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sz="1600" i="1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𝑝</m:t>
                    </m:r>
                    <m:r>
                      <a:rPr lang="en-US" sz="1600" i="1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)(</m:t>
                    </m:r>
                    <m:r>
                      <a:rPr lang="en-US" sz="1600" i="1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1600" i="1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sz="1600" i="1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𝑞</m:t>
                    </m:r>
                    <m:r>
                      <a:rPr lang="en-US" sz="1600" i="1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441325" indent="-258763" algn="just">
                  <a:buAutoNum type="arabicPeriod"/>
                </a:pPr>
                <a:r>
                  <a:rPr lang="en-US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Kurva</a:t>
                </a:r>
                <a:r>
                  <a:rPr lang="en-US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parabola </a:t>
                </a:r>
                <a:r>
                  <a:rPr lang="en-US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melalui</a:t>
                </a:r>
                <a:r>
                  <a:rPr lang="en-US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tiga</a:t>
                </a:r>
                <a:r>
                  <a:rPr lang="en-US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titik</a:t>
                </a:r>
                <a:r>
                  <a:rPr lang="en-US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sebarang</a:t>
                </a:r>
                <a:r>
                  <a:rPr lang="en-US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US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Bentuk</a:t>
                </a:r>
                <a:r>
                  <a:rPr lang="en-US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persamaannya</a:t>
                </a:r>
                <a:r>
                  <a:rPr lang="en-US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sz="1600" i="1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600" i="1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  <m:sSup>
                      <m:sSupPr>
                        <m:ctrlPr>
                          <a:rPr lang="en-US" sz="1600" i="1">
                            <a:solidFill>
                              <a:srgbClr val="231F2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1600" i="1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1600" i="1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sz="1600" i="1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𝑏𝑥</m:t>
                    </m:r>
                    <m:r>
                      <a:rPr lang="en-US" sz="1600" i="1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sz="1600" i="1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𝑐</m:t>
                    </m:r>
                  </m:oMath>
                </a14:m>
                <a:r>
                  <a:rPr lang="en-ID" sz="1600" dirty="0" smtClean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ID" sz="1600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8B1B02D-BA57-E909-A1A5-8F2FD87332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94368"/>
                <a:ext cx="9144000" cy="1323439"/>
              </a:xfrm>
              <a:prstGeom prst="rect">
                <a:avLst/>
              </a:prstGeom>
              <a:blipFill rotWithShape="1">
                <a:blip r:embed="rId3"/>
                <a:stretch>
                  <a:fillRect t="-1382" b="-50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="" xmlns:a16="http://schemas.microsoft.com/office/drawing/2014/main" id="{5F9E4A73-33FA-46F9-8947-01B902EBB7B3}"/>
                  </a:ext>
                </a:extLst>
              </p:cNvPr>
              <p:cNvSpPr txBox="1"/>
              <p:nvPr/>
            </p:nvSpPr>
            <p:spPr>
              <a:xfrm>
                <a:off x="-16042" y="1594184"/>
                <a:ext cx="9144000" cy="285610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182562" algn="just"/>
                <a:r>
                  <a:rPr lang="en-ID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Masalah yang </a:t>
                </a:r>
                <a:r>
                  <a:rPr lang="en-ID" sz="16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Melibatkan</a:t>
                </a:r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</a:t>
                </a:r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Kuadrat</a:t>
                </a:r>
                <a:endParaRPr lang="en-ID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82562" algn="just"/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Berikut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beberapa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hal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perlu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diingat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pada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grafik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marL="182562"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en-US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𝑎</m:t>
                      </m:r>
                      <m:sSup>
                        <m:sSupPr>
                          <m:ctrlPr>
                            <a:rPr lang="en-US" sz="16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𝑏𝑥</m:t>
                      </m:r>
                      <m:r>
                        <a:rPr lang="en-US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𝑐</m:t>
                      </m:r>
                      <m:r>
                        <a:rPr lang="en-US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; </m:t>
                      </m:r>
                      <m:r>
                        <a:rPr lang="en-US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𝑎</m:t>
                      </m:r>
                      <m:r>
                        <a:rPr lang="en-US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,</m:t>
                      </m:r>
                      <m:r>
                        <a:rPr lang="en-US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𝑏</m:t>
                      </m:r>
                      <m:r>
                        <a:rPr lang="en-US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,</m:t>
                      </m:r>
                      <m:r>
                        <a:rPr lang="en-US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𝑐</m:t>
                      </m:r>
                      <m:r>
                        <a:rPr lang="en-US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∈</m:t>
                      </m:r>
                      <m:r>
                        <a:rPr lang="en-US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ℝ</m:t>
                      </m:r>
                      <m:r>
                        <a:rPr lang="en-US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dan</m:t>
                      </m:r>
                      <m:r>
                        <a:rPr lang="en-US" sz="16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𝑎</m:t>
                      </m:r>
                      <m:r>
                        <a:rPr lang="en-US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≠0</m:t>
                      </m:r>
                    </m:oMath>
                  </m:oMathPara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25462" indent="-342900" algn="just">
                  <a:buAutoNum type="arabicPeriod"/>
                </a:pP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Titik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stasioner</a:t>
                </a: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33400"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𝑒𝑘𝑠𝑡𝑟𝑖𝑚</m:t>
                          </m:r>
                        </m:sub>
                      </m:sSub>
                      <m:r>
                        <a:rPr lang="en-US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16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𝐷</m:t>
                          </m:r>
                        </m:num>
                        <m:den>
                          <m:r>
                            <a:rPr lang="en-US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4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𝑎</m:t>
                          </m:r>
                        </m:den>
                      </m:f>
                      <m:r>
                        <a:rPr lang="en-US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→</m:t>
                      </m:r>
                      <m:d>
                        <m:dPr>
                          <m:begChr m:val="{"/>
                          <m:endChr m:val=""/>
                          <m:ctrlPr>
                            <a:rPr lang="en-US" sz="16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1600" i="1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sz="1600" i="1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600" i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minimum</m:t>
                                  </m:r>
                                </m:sub>
                              </m:sSub>
                              <m:r>
                                <a:rPr lang="en-US" sz="16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, </m:t>
                              </m:r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jika</m:t>
                              </m:r>
                              <m:r>
                                <a:rPr lang="en-US" sz="16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a</m:t>
                              </m:r>
                              <m:r>
                                <a:rPr lang="en-US" sz="16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&gt;0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sz="1600" i="1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600" i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maksimum</m:t>
                                  </m:r>
                                </m:sub>
                              </m:sSub>
                              <m:r>
                                <a:rPr lang="en-US" sz="16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, </m:t>
                              </m:r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jika</m:t>
                              </m:r>
                              <m:r>
                                <a:rPr lang="en-US" sz="16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a</m:t>
                              </m:r>
                              <m:r>
                                <a:rPr lang="en-US" sz="16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&lt;0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33400" algn="just"/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𝑒𝑘𝑠𝑡𝑟𝑖𝑚</m:t>
                        </m:r>
                      </m:sub>
                    </m:sSub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tercapai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apabila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=−</m:t>
                    </m:r>
                    <m:f>
                      <m:fPr>
                        <m:ctrlPr>
                          <a:rPr lang="en-US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Jadi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titik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stasioner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ctrlPr>
                          <a:rPr lang="en-US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16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𝑏</m:t>
                            </m:r>
                          </m:num>
                          <m:den>
                            <m:r>
                              <a:rPr lang="en-US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𝑎</m:t>
                            </m:r>
                          </m:den>
                        </m:f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,−</m:t>
                        </m:r>
                        <m:f>
                          <m:fPr>
                            <m:ctrlPr>
                              <a:rPr lang="en-US" sz="16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𝐷</m:t>
                            </m:r>
                          </m:num>
                          <m:den>
                            <m:r>
                              <a:rPr lang="en-US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4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𝑎</m:t>
                            </m:r>
                          </m:den>
                        </m:f>
                      </m:e>
                    </m:d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533400" indent="-350838" algn="just">
                  <a:buFont typeface="+mj-lt"/>
                  <a:buAutoNum type="arabicPeriod" startAt="2"/>
                </a:pP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Definit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positif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atau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negatif</a:t>
                </a: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33400"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Jika</m:t>
                      </m:r>
                      <m:r>
                        <a:rPr lang="en-US" sz="16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𝐷</m:t>
                      </m:r>
                      <m:r>
                        <a:rPr lang="en-US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&lt;0 </m:t>
                      </m:r>
                      <m:r>
                        <m:rPr>
                          <m:sty m:val="p"/>
                        </m:rPr>
                        <a:rPr lang="en-US" sz="16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dan</m:t>
                      </m:r>
                      <m:r>
                        <a:rPr lang="en-US" sz="16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→</m:t>
                      </m:r>
                      <m:d>
                        <m:dPr>
                          <m:begChr m:val="{"/>
                          <m:endChr m:val=""/>
                          <m:ctrlPr>
                            <a:rPr lang="en-US" sz="16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1600" i="1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𝑎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&gt;0</m:t>
                              </m:r>
                              <m:groupChr>
                                <m:groupChrPr>
                                  <m:chr m:val="→"/>
                                  <m:vertJc m:val="bot"/>
                                  <m:ctrlPr>
                                    <a:rPr lang="en-US" sz="1600" i="1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groupChr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∪</m:t>
                                  </m:r>
                                </m:e>
                              </m:groupChr>
                              <m:r>
                                <a:rPr lang="en-US" sz="16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, 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𝑦</m:t>
                              </m:r>
                              <m:r>
                                <a:rPr lang="en-US" sz="16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selalu</m:t>
                              </m:r>
                              <m:r>
                                <a:rPr lang="en-US" sz="16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positif</m:t>
                              </m:r>
                              <m:r>
                                <a:rPr lang="en-US" sz="16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untuk</m:t>
                              </m:r>
                              <m:r>
                                <a:rPr lang="en-US" sz="16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setiap</m:t>
                              </m:r>
                              <m:r>
                                <a:rPr lang="en-US" sz="16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x</m:t>
                              </m:r>
                              <m:r>
                                <a:rPr lang="en-US" sz="16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(</m:t>
                              </m:r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definit</m:t>
                              </m:r>
                              <m:r>
                                <a:rPr lang="en-US" sz="16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positif</m:t>
                              </m:r>
                              <m:r>
                                <a:rPr lang="en-US" sz="16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</m:e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𝑎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&lt;0 </m:t>
                              </m:r>
                              <m:groupChr>
                                <m:groupChrPr>
                                  <m:chr m:val="→"/>
                                  <m:vertJc m:val="bot"/>
                                  <m:ctrlPr>
                                    <a:rPr lang="en-US" sz="1600" i="1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groupChr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∩</m:t>
                                  </m:r>
                                </m:e>
                              </m:groupChr>
                              <m:r>
                                <a:rPr lang="en-US" sz="16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, 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𝑦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selalu</m:t>
                              </m:r>
                              <m:r>
                                <a:rPr lang="en-US" sz="16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negatif</m:t>
                              </m:r>
                              <m:r>
                                <a:rPr lang="en-US" sz="16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untuk</m:t>
                              </m:r>
                              <m:r>
                                <a:rPr lang="en-US" sz="16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setiap</m:t>
                              </m:r>
                              <m:r>
                                <a:rPr lang="en-US" sz="16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x</m:t>
                              </m:r>
                              <m:r>
                                <a:rPr lang="en-US" sz="16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(</m:t>
                              </m:r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definit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negatif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5F9E4A73-33FA-46F9-8947-01B902EBB7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6042" y="1594184"/>
                <a:ext cx="9144000" cy="2856103"/>
              </a:xfrm>
              <a:prstGeom prst="rect">
                <a:avLst/>
              </a:prstGeom>
              <a:blipFill rotWithShape="1">
                <a:blip r:embed="rId4"/>
                <a:stretch>
                  <a:fillRect t="-6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7519194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26" b="7726"/>
          <a:stretch/>
        </p:blipFill>
        <p:spPr>
          <a:xfrm>
            <a:off x="-19997" y="-19050"/>
            <a:ext cx="9162854" cy="5162550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1313303" y="684081"/>
            <a:ext cx="6551575" cy="1090886"/>
            <a:chOff x="1191045" y="545950"/>
            <a:chExt cx="3462226" cy="862781"/>
          </a:xfrm>
        </p:grpSpPr>
        <p:grpSp>
          <p:nvGrpSpPr>
            <p:cNvPr id="16" name="Group 15"/>
            <p:cNvGrpSpPr/>
            <p:nvPr/>
          </p:nvGrpSpPr>
          <p:grpSpPr>
            <a:xfrm>
              <a:off x="1191045" y="545950"/>
              <a:ext cx="3462226" cy="862781"/>
              <a:chOff x="1191045" y="545950"/>
              <a:chExt cx="3462226" cy="86278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8" name="Rectangle 17"/>
              <p:cNvSpPr/>
              <p:nvPr/>
            </p:nvSpPr>
            <p:spPr>
              <a:xfrm>
                <a:off x="1388494" y="545950"/>
                <a:ext cx="3066269" cy="58895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1191045" y="654129"/>
                <a:ext cx="3462226" cy="7546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spc="50" dirty="0">
                    <a:solidFill>
                      <a:prstClr val="black"/>
                    </a:solidFill>
                  </a:rPr>
                  <a:t>PERSAMAAN DAN FUNGSI KUADRAT</a:t>
                </a:r>
                <a:endParaRPr lang="en-GB" sz="2800" b="1" spc="50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7" name="Rectangle 16"/>
            <p:cNvSpPr/>
            <p:nvPr/>
          </p:nvSpPr>
          <p:spPr>
            <a:xfrm>
              <a:off x="4454763" y="555898"/>
              <a:ext cx="37951" cy="57901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83492" y="266213"/>
            <a:ext cx="1798411" cy="817329"/>
            <a:chOff x="55507" y="128083"/>
            <a:chExt cx="1798411" cy="817329"/>
          </a:xfrm>
        </p:grpSpPr>
        <p:sp>
          <p:nvSpPr>
            <p:cNvPr id="21" name="Rectangle 20"/>
            <p:cNvSpPr/>
            <p:nvPr/>
          </p:nvSpPr>
          <p:spPr>
            <a:xfrm>
              <a:off x="487554" y="171648"/>
              <a:ext cx="1366364" cy="386881"/>
            </a:xfrm>
            <a:prstGeom prst="rect">
              <a:avLst/>
            </a:prstGeom>
            <a:solidFill>
              <a:srgbClr val="CA35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92234" y="128083"/>
              <a:ext cx="104567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spc="50">
                  <a:solidFill>
                    <a:schemeClr val="bg1">
                      <a:lumMod val="95000"/>
                    </a:schemeClr>
                  </a:solidFill>
                </a:rPr>
                <a:t>BAB 5 </a:t>
              </a:r>
              <a:endParaRPr lang="id-ID" sz="24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87554" y="558531"/>
              <a:ext cx="432046" cy="38688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5507" y="171650"/>
              <a:ext cx="432046" cy="38688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616478" y="167758"/>
            <a:ext cx="505711" cy="1260992"/>
            <a:chOff x="1388493" y="29628"/>
            <a:chExt cx="505711" cy="1260992"/>
          </a:xfrm>
        </p:grpSpPr>
        <p:sp>
          <p:nvSpPr>
            <p:cNvPr id="27" name="Rectangle 26"/>
            <p:cNvSpPr/>
            <p:nvPr/>
          </p:nvSpPr>
          <p:spPr>
            <a:xfrm>
              <a:off x="1388493" y="537122"/>
              <a:ext cx="59922" cy="75349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784876" y="104439"/>
              <a:ext cx="69041" cy="44098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7" name="Oval 36"/>
            <p:cNvSpPr/>
            <p:nvPr/>
          </p:nvSpPr>
          <p:spPr>
            <a:xfrm>
              <a:off x="1744587" y="29628"/>
              <a:ext cx="149617" cy="14961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8" name="Rectangle 37"/>
            <p:cNvSpPr/>
            <p:nvPr/>
          </p:nvSpPr>
          <p:spPr>
            <a:xfrm rot="16200000">
              <a:off x="1587369" y="340315"/>
              <a:ext cx="69041" cy="46405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pic>
        <p:nvPicPr>
          <p:cNvPr id="28" name="Picture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7" y="4631478"/>
            <a:ext cx="9143244" cy="512022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4800600" y="4408340"/>
            <a:ext cx="1983556" cy="22313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 defTabSz="914400"/>
            <a:r>
              <a:rPr lang="en-US" sz="1000" dirty="0">
                <a:solidFill>
                  <a:schemeClr val="bg1"/>
                </a:solidFill>
              </a:rPr>
              <a:t>Sumber gambar: Shutterstock.com</a:t>
            </a:r>
            <a:endParaRPr lang="id-ID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98534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132120"/>
            <a:ext cx="4787190" cy="770671"/>
            <a:chOff x="0" y="132120"/>
            <a:chExt cx="3810000" cy="770671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2120"/>
              <a:ext cx="3810000" cy="456803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="" xmlns:a16="http://schemas.microsoft.com/office/drawing/2014/main" id="{CB7F931D-D90E-1E13-2A09-7657B6BADC18}"/>
                </a:ext>
              </a:extLst>
            </p:cNvPr>
            <p:cNvSpPr txBox="1"/>
            <p:nvPr/>
          </p:nvSpPr>
          <p:spPr>
            <a:xfrm>
              <a:off x="838200" y="133350"/>
              <a:ext cx="2460153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200" b="1" dirty="0">
                  <a:solidFill>
                    <a:schemeClr val="bg1"/>
                  </a:solidFill>
                </a:rPr>
                <a:t>5.1 </a:t>
              </a:r>
              <a:r>
                <a:rPr lang="en-ID" sz="2200" b="1" dirty="0" err="1">
                  <a:solidFill>
                    <a:schemeClr val="bg1"/>
                  </a:solidFill>
                </a:rPr>
                <a:t>Persamaan</a:t>
              </a:r>
              <a:r>
                <a:rPr lang="en-ID" sz="2200" b="1" dirty="0">
                  <a:solidFill>
                    <a:schemeClr val="bg1"/>
                  </a:solidFill>
                </a:rPr>
                <a:t> </a:t>
              </a:r>
              <a:r>
                <a:rPr lang="en-ID" sz="2200" b="1" dirty="0" err="1">
                  <a:solidFill>
                    <a:schemeClr val="bg1"/>
                  </a:solidFill>
                </a:rPr>
                <a:t>Kuadrat</a:t>
              </a:r>
              <a:endParaRPr lang="en-ID" sz="2200" b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400194" y="821318"/>
                <a:ext cx="8058005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ID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Definisi </a:t>
                </a:r>
                <a:r>
                  <a:rPr lang="en-ID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Persamaan</a:t>
                </a:r>
                <a:r>
                  <a:rPr lang="en-ID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Kuadrat</a:t>
                </a:r>
                <a:r>
                  <a:rPr lang="en-ID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r>
                  <a:rPr lang="sv-SE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Bentuk umum persamaan kuadrat adalah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231F2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b="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𝑏𝑥</m:t>
                    </m:r>
                    <m:r>
                      <a:rPr lang="en-US" b="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b="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𝑐</m:t>
                    </m:r>
                    <m:r>
                      <a:rPr lang="en-US" b="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sv-SE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  <m:r>
                      <a:rPr lang="en-US" b="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r>
                      <a:rPr lang="en-US" b="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𝑏</m:t>
                    </m:r>
                    <m:r>
                      <a:rPr lang="en-US" b="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r>
                      <a:rPr lang="en-US" b="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𝑐</m:t>
                    </m:r>
                    <m:r>
                      <a:rPr lang="en-US" b="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∈</m:t>
                    </m:r>
                    <m:r>
                      <a:rPr lang="en-US" b="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ℝ</m:t>
                    </m:r>
                  </m:oMath>
                </a14:m>
                <a:r>
                  <a:rPr lang="sv-SE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  <m:r>
                      <a:rPr lang="en-US" b="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≠0</m:t>
                    </m:r>
                  </m:oMath>
                </a14:m>
                <a:r>
                  <a:rPr lang="sv-SE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194" y="821318"/>
                <a:ext cx="8058005" cy="646331"/>
              </a:xfrm>
              <a:prstGeom prst="rect">
                <a:avLst/>
              </a:prstGeom>
              <a:blipFill>
                <a:blip r:embed="rId3"/>
                <a:stretch>
                  <a:fillRect l="-681" t="-5660" b="-14151"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Group 12"/>
          <p:cNvGrpSpPr/>
          <p:nvPr/>
        </p:nvGrpSpPr>
        <p:grpSpPr>
          <a:xfrm>
            <a:off x="338879" y="1664941"/>
            <a:ext cx="1428605" cy="481122"/>
            <a:chOff x="400195" y="2319228"/>
            <a:chExt cx="1428605" cy="481122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195" y="2319228"/>
              <a:ext cx="1428605" cy="481122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685800" y="2352473"/>
              <a:ext cx="8760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ID" b="1" dirty="0" err="1">
                  <a:solidFill>
                    <a:schemeClr val="bg1"/>
                  </a:solidFill>
                </a:rPr>
                <a:t>Contoh</a:t>
              </a:r>
              <a:endParaRPr lang="en-ID" b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="" xmlns:a16="http://schemas.microsoft.com/office/drawing/2014/main" id="{28D1F0EC-DE23-730A-FF24-362E9DF79CF0}"/>
                  </a:ext>
                </a:extLst>
              </p:cNvPr>
              <p:cNvSpPr txBox="1"/>
              <p:nvPr/>
            </p:nvSpPr>
            <p:spPr>
              <a:xfrm>
                <a:off x="358866" y="2314140"/>
                <a:ext cx="6366721" cy="1815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14:m>
                  <m:oMath xmlns:m="http://schemas.openxmlformats.org/officeDocument/2006/math">
                    <m:r>
                      <a:rPr lang="en-US" sz="1600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2</m:t>
                    </m:r>
                    <m:sSup>
                      <m:sSupPr>
                        <m:ctrlPr>
                          <a:rPr lang="en-US" sz="1600" i="1" dirty="0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16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1600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+5</m:t>
                    </m:r>
                    <m:r>
                      <a:rPr lang="en-US" sz="1600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1600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−3=0,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=2,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𝑏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=5,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𝑐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=−3</m:t>
                    </m:r>
                  </m:oMath>
                </a14:m>
                <a:endParaRPr lang="en-US" sz="1600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−4</m:t>
                    </m:r>
                    <m:sSup>
                      <m:sSupPr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−25=0,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=−4,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𝑏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dan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𝑐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=−25</m:t>
                    </m:r>
                  </m:oMath>
                </a14:m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3</m:t>
                    </m:r>
                    <m:sSup>
                      <m:sSupPr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+11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=0,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=3,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𝑏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=11,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𝑐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Contoh </a:t>
                </a: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 atas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menunjukkan bahwa persamaan kuadrat adalah persamaan yang berbentuk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  <m:sSup>
                      <m:sSupPr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𝑏𝑥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𝑐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di mana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𝑏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𝑐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∈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ℝ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≠0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walaupun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𝑏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atau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𝑐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boleh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nol.</a:t>
                </a:r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28D1F0EC-DE23-730A-FF24-362E9DF79C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866" y="2314140"/>
                <a:ext cx="6366721" cy="1815882"/>
              </a:xfrm>
              <a:prstGeom prst="rect">
                <a:avLst/>
              </a:prstGeom>
              <a:blipFill rotWithShape="1">
                <a:blip r:embed="rId5"/>
                <a:stretch>
                  <a:fillRect l="-575" t="-1010" r="-479" b="-37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20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3310" y="2027689"/>
            <a:ext cx="2831957" cy="2446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95778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28599" y="0"/>
            <a:ext cx="4759909" cy="1239720"/>
            <a:chOff x="228600" y="0"/>
            <a:chExt cx="2438400" cy="1239720"/>
          </a:xfrm>
        </p:grpSpPr>
        <p:sp>
          <p:nvSpPr>
            <p:cNvPr id="2" name="Round Same Side Corner Rectangle 1"/>
            <p:cNvSpPr/>
            <p:nvPr/>
          </p:nvSpPr>
          <p:spPr>
            <a:xfrm flipV="1">
              <a:off x="228600" y="0"/>
              <a:ext cx="2438400" cy="666750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>
              <a:extLst>
                <a:ext uri="{FF2B5EF4-FFF2-40B4-BE49-F238E27FC236}">
                  <a16:creationId xmlns="" xmlns:a16="http://schemas.microsoft.com/office/drawing/2014/main" id="{8537D7EC-A424-743F-48BB-675147BCC716}"/>
                </a:ext>
              </a:extLst>
            </p:cNvPr>
            <p:cNvSpPr txBox="1"/>
            <p:nvPr/>
          </p:nvSpPr>
          <p:spPr>
            <a:xfrm>
              <a:off x="445482" y="224057"/>
              <a:ext cx="202130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 err="1">
                  <a:solidFill>
                    <a:schemeClr val="bg1"/>
                  </a:solidFill>
                </a:rPr>
                <a:t>Menyelesaikan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Persamaan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Kuadrat</a:t>
              </a:r>
              <a:endParaRPr lang="en-ID" sz="2000" b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="" xmlns:a16="http://schemas.microsoft.com/office/drawing/2014/main" id="{C448E85D-64B7-3641-84BA-AE672BEC79A1}"/>
                  </a:ext>
                </a:extLst>
              </p:cNvPr>
              <p:cNvSpPr txBox="1"/>
              <p:nvPr/>
            </p:nvSpPr>
            <p:spPr>
              <a:xfrm>
                <a:off x="410548" y="895820"/>
                <a:ext cx="7819052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Nilai-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nilai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memenuhi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persamaan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kuadrat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dinamakan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akar-akar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persamaan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kuadrat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atau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penyelesaian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persamaan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kuadrat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448E85D-64B7-3641-84BA-AE672BEC79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548" y="895820"/>
                <a:ext cx="7819052" cy="584775"/>
              </a:xfrm>
              <a:prstGeom prst="rect">
                <a:avLst/>
              </a:prstGeom>
              <a:blipFill>
                <a:blip r:embed="rId2"/>
                <a:stretch>
                  <a:fillRect l="-390" t="-3125" r="-468" b="-12500"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: Rounded Corners 7">
            <a:extLst>
              <a:ext uri="{FF2B5EF4-FFF2-40B4-BE49-F238E27FC236}">
                <a16:creationId xmlns="" xmlns:a16="http://schemas.microsoft.com/office/drawing/2014/main" id="{611535F9-31BD-5568-E46B-F6CA5E28BEF1}"/>
              </a:ext>
            </a:extLst>
          </p:cNvPr>
          <p:cNvSpPr/>
          <p:nvPr/>
        </p:nvSpPr>
        <p:spPr>
          <a:xfrm>
            <a:off x="1769174" y="1885950"/>
            <a:ext cx="4081654" cy="224524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1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ID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Cara </a:t>
            </a:r>
            <a:r>
              <a:rPr lang="en-ID" sz="1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penyelesaian</a:t>
            </a:r>
            <a:r>
              <a:rPr lang="en-ID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persamaan</a:t>
            </a:r>
            <a:r>
              <a:rPr lang="en-ID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kuadrat</a:t>
            </a:r>
            <a:r>
              <a:rPr lang="en-ID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pemfaktoran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melengkapi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kuadrat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sempurna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rumus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persamaan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kuadrat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ID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engan</a:t>
            </a:r>
            <a:r>
              <a:rPr lang="en-ID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grafik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fungsi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kuadrat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77EF99D2-927A-43AA-A12E-8C9ADB7B2C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1615384"/>
            <a:ext cx="3220952" cy="2632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09743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400194" y="285750"/>
                <a:ext cx="8515205" cy="258532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ID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Menyelesaikan </a:t>
                </a:r>
                <a:r>
                  <a:rPr lang="en-ID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persamaan</a:t>
                </a:r>
                <a:r>
                  <a:rPr lang="en-ID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kuadrat</a:t>
                </a:r>
                <a:r>
                  <a:rPr lang="en-ID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pemfaktoran</a:t>
                </a:r>
                <a:r>
                  <a:rPr lang="en-ID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algn="just"/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suatu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persamaan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kuadrat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dapat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difaktorkan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dalam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bentuk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h𝑘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persamaan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itu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dapat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diselesaikan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pemfaktoran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algn="just"/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Misal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algn="just"/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Persamaan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kuadrat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−6=0</m:t>
                    </m:r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difaktorkan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dalam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bentuk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h𝑘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algn="just"/>
                <a14:m>
                  <m:oMath xmlns:m="http://schemas.openxmlformats.org/officeDocument/2006/math">
                    <m:r>
                      <a:rPr lang="en-ID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⟺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−2</m:t>
                        </m:r>
                      </m:e>
                    </m:d>
                    <m:d>
                      <m:dPr>
                        <m:ctrlPr>
                          <a:rPr lang="en-US" b="0" i="1" smtClean="0"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+3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US" b="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algn="just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⟺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−2=0</m:t>
                    </m:r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atau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+3=0</m:t>
                    </m:r>
                  </m:oMath>
                </a14:m>
                <a:endParaRPr lang="en-US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=2</m:t>
                    </m:r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atau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=−3</m:t>
                    </m:r>
                  </m:oMath>
                </a14:m>
                <a:endParaRPr lang="en-ID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endParaRPr lang="en-ID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194" y="285750"/>
                <a:ext cx="8515205" cy="2585323"/>
              </a:xfrm>
              <a:prstGeom prst="rect">
                <a:avLst/>
              </a:prstGeom>
              <a:blipFill rotWithShape="1">
                <a:blip r:embed="rId2"/>
                <a:stretch>
                  <a:fillRect l="-645" t="-1179" r="-6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2"/>
          <p:cNvGrpSpPr/>
          <p:nvPr/>
        </p:nvGrpSpPr>
        <p:grpSpPr>
          <a:xfrm>
            <a:off x="400194" y="2801701"/>
            <a:ext cx="1428605" cy="481122"/>
            <a:chOff x="400195" y="2319228"/>
            <a:chExt cx="1428605" cy="481122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195" y="2319228"/>
              <a:ext cx="1428605" cy="481122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685800" y="2352473"/>
              <a:ext cx="8760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ID" b="1" dirty="0" err="1">
                  <a:solidFill>
                    <a:schemeClr val="bg1"/>
                  </a:solidFill>
                </a:rPr>
                <a:t>Contoh</a:t>
              </a:r>
              <a:endParaRPr lang="en-ID" b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400194" y="3316068"/>
                <a:ext cx="2495406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Faktorkanlah.</a:t>
                </a:r>
              </a:p>
              <a:p>
                <a:pPr marL="192876" indent="-192876">
                  <a:buFont typeface="+mj-lt"/>
                  <a:buAutoNum type="alphaLcParenR"/>
                </a:pPr>
                <a:r>
                  <a:rPr lang="en-ID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+10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+21</m:t>
                    </m:r>
                  </m:oMath>
                </a14:m>
                <a:endParaRPr lang="en-ID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194" y="3316068"/>
                <a:ext cx="2495406" cy="646331"/>
              </a:xfrm>
              <a:prstGeom prst="rect">
                <a:avLst/>
              </a:prstGeom>
              <a:blipFill>
                <a:blip r:embed="rId4"/>
                <a:stretch>
                  <a:fillRect l="-2200" t="-5660" b="-14151"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005657FD-3013-4D40-B300-E48B95992CA3}"/>
              </a:ext>
            </a:extLst>
          </p:cNvPr>
          <p:cNvGrpSpPr/>
          <p:nvPr/>
        </p:nvGrpSpPr>
        <p:grpSpPr>
          <a:xfrm>
            <a:off x="2972732" y="2343150"/>
            <a:ext cx="5637868" cy="2308324"/>
            <a:chOff x="2972732" y="2343150"/>
            <a:chExt cx="5637868" cy="230832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Rectangle 7">
                  <a:extLst>
                    <a:ext uri="{FF2B5EF4-FFF2-40B4-BE49-F238E27FC236}">
                      <a16:creationId xmlns="" xmlns:a16="http://schemas.microsoft.com/office/drawing/2014/main" id="{C3670C65-CAE4-4A3C-9789-6EC04F54E6E2}"/>
                    </a:ext>
                  </a:extLst>
                </p:cNvPr>
                <p:cNvSpPr/>
                <p:nvPr/>
              </p:nvSpPr>
              <p:spPr>
                <a:xfrm>
                  <a:off x="3581400" y="2343150"/>
                  <a:ext cx="5029200" cy="230832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ID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Jawab:</a:t>
                  </a:r>
                </a:p>
                <a:p>
                  <a:pPr marL="192876" indent="-192876">
                    <a:buFont typeface="+mj-lt"/>
                    <a:buAutoNum type="alphaLcParenR"/>
                  </a:pPr>
                  <a:r>
                    <a:rPr lang="en-ID" dirty="0"/>
                    <a:t>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+10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+21</m:t>
                      </m:r>
                    </m:oMath>
                  </a14:m>
                  <a:endParaRPr lang="en-US" b="0" dirty="0"/>
                </a:p>
                <a:p>
                  <a:endPara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14:m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…+__</m:t>
                          </m:r>
                        </m:e>
                      </m:d>
                      <m:d>
                        <m:dPr>
                          <m:ctrlPr>
                            <a:rPr lang="en-US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…+__</m:t>
                          </m:r>
                        </m:e>
                      </m:d>
                    </m:oMath>
                  </a14:m>
                  <a:r>
                    <a:rPr lang="en-ID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</a:p>
                <a:p>
                  <a:pPr marL="87313" indent="-87313">
                    <a:buFont typeface="Arial" panose="020B0604020202020204" pitchFamily="34" charset="0"/>
                    <a:buChar char="•"/>
                  </a:pPr>
                  <a:r>
                    <a:rPr lang="en-ID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Faktor</a:t>
                  </a:r>
                  <a:r>
                    <a:rPr lang="en-ID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</m:oMath>
                  </a14:m>
                  <a:r>
                    <a:rPr lang="en-ID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ialah</a:t>
                  </a:r>
                  <a:r>
                    <a:rPr lang="en-ID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∙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𝑥</m:t>
                      </m:r>
                    </m:oMath>
                  </a14:m>
                  <a:endPara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marL="87313" indent="-87313">
                    <a:buFont typeface="Arial" panose="020B0604020202020204" pitchFamily="34" charset="0"/>
                    <a:buChar char="•"/>
                  </a:pPr>
                  <a:r>
                    <a:rPr lang="en-ID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Faktor</a:t>
                  </a:r>
                  <a:r>
                    <a:rPr lang="en-ID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21</m:t>
                      </m:r>
                    </m:oMath>
                  </a14:m>
                  <a:r>
                    <a:rPr lang="en-ID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yang </a:t>
                  </a:r>
                  <a:r>
                    <a:rPr lang="en-ID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jumlahnya</a:t>
                  </a:r>
                  <a:r>
                    <a:rPr lang="en-ID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10</m:t>
                      </m:r>
                    </m:oMath>
                  </a14:m>
                  <a:r>
                    <a:rPr lang="en-ID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adalah</a:t>
                  </a:r>
                  <a:r>
                    <a:rPr lang="en-ID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7</m:t>
                      </m:r>
                    </m:oMath>
                  </a14:m>
                  <a:r>
                    <a:rPr lang="en-ID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dan 3</a:t>
                  </a:r>
                </a:p>
                <a:p>
                  <a:pPr marL="87313"/>
                  <a14:m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+7</m:t>
                          </m:r>
                        </m:e>
                      </m:d>
                      <m:d>
                        <m:dPr>
                          <m:ctrlPr>
                            <a:rPr lang="en-US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+3</m:t>
                          </m:r>
                        </m:e>
                      </m:d>
                    </m:oMath>
                  </a14:m>
                  <a:r>
                    <a:rPr lang="en-ID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</a:p>
                <a:p>
                  <a:pPr marL="87313"/>
                  <a:r>
                    <a:rPr lang="en-ID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Jadi</a:t>
                  </a:r>
                  <a:r>
                    <a:rPr lang="en-ID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, </a:t>
                  </a:r>
                  <a:r>
                    <a:rPr lang="en-ID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faktor</a:t>
                  </a:r>
                  <a:r>
                    <a:rPr lang="en-ID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dari</a:t>
                  </a:r>
                  <a:r>
                    <a:rPr lang="en-ID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+10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+21=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+7</m:t>
                          </m:r>
                        </m:e>
                      </m:d>
                      <m:d>
                        <m:dPr>
                          <m:ctrlPr>
                            <a:rPr lang="en-US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+3</m:t>
                          </m:r>
                        </m:e>
                      </m:d>
                    </m:oMath>
                  </a14:m>
                  <a:endPara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8" name="Rectangle 7">
                  <a:extLst>
                    <a:ext uri="{FF2B5EF4-FFF2-40B4-BE49-F238E27FC236}">
                      <a16:creationId xmlns:a16="http://schemas.microsoft.com/office/drawing/2014/main" id="{C3670C65-CAE4-4A3C-9789-6EC04F54E6E2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81400" y="2343150"/>
                  <a:ext cx="5029200" cy="2308324"/>
                </a:xfrm>
                <a:prstGeom prst="rect">
                  <a:avLst/>
                </a:prstGeom>
                <a:blipFill>
                  <a:blip r:embed="rId5"/>
                  <a:stretch>
                    <a:fillRect l="-1091" t="-1319" b="-3166"/>
                  </a:stretch>
                </a:blipFill>
              </p:spPr>
              <p:txBody>
                <a:bodyPr/>
                <a:lstStyle/>
                <a:p>
                  <a:r>
                    <a:rPr lang="en-ID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23" name="Group 22">
              <a:extLst>
                <a:ext uri="{FF2B5EF4-FFF2-40B4-BE49-F238E27FC236}">
                  <a16:creationId xmlns="" xmlns:a16="http://schemas.microsoft.com/office/drawing/2014/main" id="{932646A0-0E4A-4F65-971A-C18D94E862FC}"/>
                </a:ext>
              </a:extLst>
            </p:cNvPr>
            <p:cNvGrpSpPr/>
            <p:nvPr/>
          </p:nvGrpSpPr>
          <p:grpSpPr>
            <a:xfrm>
              <a:off x="4038600" y="2940265"/>
              <a:ext cx="1257300" cy="342558"/>
              <a:chOff x="4038600" y="2940265"/>
              <a:chExt cx="1257300" cy="342558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="" xmlns:a16="http://schemas.microsoft.com/office/drawing/2014/main" id="{26B96500-DAA5-4C31-A452-94A7363D71B4}"/>
                  </a:ext>
                </a:extLst>
              </p:cNvPr>
              <p:cNvGrpSpPr/>
              <p:nvPr/>
            </p:nvGrpSpPr>
            <p:grpSpPr>
              <a:xfrm>
                <a:off x="4038600" y="2940265"/>
                <a:ext cx="838200" cy="333205"/>
                <a:chOff x="4038600" y="2940265"/>
                <a:chExt cx="838200" cy="333205"/>
              </a:xfrm>
            </p:grpSpPr>
            <p:cxnSp>
              <p:nvCxnSpPr>
                <p:cNvPr id="10" name="Straight Arrow Connector 9">
                  <a:extLst>
                    <a:ext uri="{FF2B5EF4-FFF2-40B4-BE49-F238E27FC236}">
                      <a16:creationId xmlns="" xmlns:a16="http://schemas.microsoft.com/office/drawing/2014/main" id="{28DC7BE4-F8E9-4BAE-AA85-27996CC5E83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038600" y="2940265"/>
                  <a:ext cx="838200" cy="264013"/>
                </a:xfrm>
                <a:prstGeom prst="straightConnector1">
                  <a:avLst/>
                </a:prstGeom>
                <a:ln w="9525" cap="flat" cmpd="sng" algn="ctr">
                  <a:solidFill>
                    <a:schemeClr val="accent1"/>
                  </a:solidFill>
                  <a:prstDash val="solid"/>
                  <a:round/>
                  <a:headEnd type="none" w="med" len="med"/>
                  <a:tailEnd type="triangl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Arrow Connector 12">
                  <a:extLst>
                    <a:ext uri="{FF2B5EF4-FFF2-40B4-BE49-F238E27FC236}">
                      <a16:creationId xmlns="" xmlns:a16="http://schemas.microsoft.com/office/drawing/2014/main" id="{1258F81F-3D20-4F24-B0E6-8DE6FC44BD3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038600" y="2947986"/>
                  <a:ext cx="76200" cy="325484"/>
                </a:xfrm>
                <a:prstGeom prst="straightConnector1">
                  <a:avLst/>
                </a:prstGeom>
                <a:ln w="9525" cap="flat" cmpd="sng" algn="ctr">
                  <a:solidFill>
                    <a:schemeClr val="accent1"/>
                  </a:solidFill>
                  <a:prstDash val="solid"/>
                  <a:round/>
                  <a:headEnd type="none" w="med" len="med"/>
                  <a:tailEnd type="triangl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8" name="Straight Arrow Connector 17">
                <a:extLst>
                  <a:ext uri="{FF2B5EF4-FFF2-40B4-BE49-F238E27FC236}">
                    <a16:creationId xmlns="" xmlns:a16="http://schemas.microsoft.com/office/drawing/2014/main" id="{73A7676F-F161-4108-86DF-E42CCED8660E}"/>
                  </a:ext>
                </a:extLst>
              </p:cNvPr>
              <p:cNvCxnSpPr/>
              <p:nvPr/>
            </p:nvCxnSpPr>
            <p:spPr>
              <a:xfrm flipH="1">
                <a:off x="4457700" y="2940265"/>
                <a:ext cx="723900" cy="33320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>
                <a:extLst>
                  <a:ext uri="{FF2B5EF4-FFF2-40B4-BE49-F238E27FC236}">
                    <a16:creationId xmlns="" xmlns:a16="http://schemas.microsoft.com/office/drawing/2014/main" id="{FBC3B9F6-5B73-4558-85E2-E74939D45C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81600" y="2940265"/>
                <a:ext cx="114300" cy="34255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Group 30">
              <a:extLst>
                <a:ext uri="{FF2B5EF4-FFF2-40B4-BE49-F238E27FC236}">
                  <a16:creationId xmlns="" xmlns:a16="http://schemas.microsoft.com/office/drawing/2014/main" id="{6342799D-A873-4FFB-B3CF-5FC50CFA66E4}"/>
                </a:ext>
              </a:extLst>
            </p:cNvPr>
            <p:cNvGrpSpPr/>
            <p:nvPr/>
          </p:nvGrpSpPr>
          <p:grpSpPr>
            <a:xfrm>
              <a:off x="2972732" y="2903762"/>
              <a:ext cx="3419377" cy="379061"/>
              <a:chOff x="2972732" y="2903762"/>
              <a:chExt cx="3419377" cy="379061"/>
            </a:xfrm>
          </p:grpSpPr>
          <p:cxnSp>
            <p:nvCxnSpPr>
              <p:cNvPr id="25" name="Straight Arrow Connector 24">
                <a:extLst>
                  <a:ext uri="{FF2B5EF4-FFF2-40B4-BE49-F238E27FC236}">
                    <a16:creationId xmlns="" xmlns:a16="http://schemas.microsoft.com/office/drawing/2014/main" id="{B71DA018-F548-4D57-B324-5FE5F1E512B3}"/>
                  </a:ext>
                </a:extLst>
              </p:cNvPr>
              <p:cNvCxnSpPr/>
              <p:nvPr/>
            </p:nvCxnSpPr>
            <p:spPr>
              <a:xfrm flipV="1">
                <a:off x="5295900" y="3042262"/>
                <a:ext cx="342900" cy="6460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>
                <a:extLst>
                  <a:ext uri="{FF2B5EF4-FFF2-40B4-BE49-F238E27FC236}">
                    <a16:creationId xmlns="" xmlns:a16="http://schemas.microsoft.com/office/drawing/2014/main" id="{FFD635E2-C81D-44BE-BBFB-DF3A26FECD4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695700" y="3072271"/>
                <a:ext cx="303441" cy="3459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9" name="TextBox 28">
                <a:extLst>
                  <a:ext uri="{FF2B5EF4-FFF2-40B4-BE49-F238E27FC236}">
                    <a16:creationId xmlns="" xmlns:a16="http://schemas.microsoft.com/office/drawing/2014/main" id="{8B542E58-ADEB-4302-82C9-A7B9884BF33D}"/>
                  </a:ext>
                </a:extLst>
              </p:cNvPr>
              <p:cNvSpPr txBox="1"/>
              <p:nvPr/>
            </p:nvSpPr>
            <p:spPr>
              <a:xfrm>
                <a:off x="5612728" y="2903762"/>
                <a:ext cx="77938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Faktor</a:t>
                </a:r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21</a:t>
                </a:r>
                <a:endParaRPr lang="en-ID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0" name="TextBox 29">
                    <a:extLst>
                      <a:ext uri="{FF2B5EF4-FFF2-40B4-BE49-F238E27FC236}">
                        <a16:creationId xmlns="" xmlns:a16="http://schemas.microsoft.com/office/drawing/2014/main" id="{F8B70838-90AB-4C11-9330-238704FA0CA7}"/>
                      </a:ext>
                    </a:extLst>
                  </p:cNvPr>
                  <p:cNvSpPr txBox="1"/>
                  <p:nvPr/>
                </p:nvSpPr>
                <p:spPr>
                  <a:xfrm>
                    <a:off x="2972732" y="3005824"/>
                    <a:ext cx="787844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Faktor </a:t>
                    </a:r>
                    <a14:m>
                      <m:oMath xmlns:m="http://schemas.openxmlformats.org/officeDocument/2006/math">
                        <m:sSup>
                          <m:sSupPr>
                            <m:ctrlPr>
                              <a:rPr lang="en-US" sz="1200" b="0" i="1" dirty="0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1200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1200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oMath>
                    </a14:m>
                    <a:endParaRPr lang="en-ID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30" name="TextBox 29">
                    <a:extLst>
                      <a:ext uri="{FF2B5EF4-FFF2-40B4-BE49-F238E27FC236}">
                        <a16:creationId xmlns:a16="http://schemas.microsoft.com/office/drawing/2014/main" id="{F8B70838-90AB-4C11-9330-238704FA0CA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972732" y="3005824"/>
                    <a:ext cx="787844" cy="276999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775" b="-15217"/>
                    </a:stretch>
                  </a:blipFill>
                </p:spPr>
                <p:txBody>
                  <a:bodyPr/>
                  <a:lstStyle/>
                  <a:p>
                    <a:r>
                      <a:rPr lang="en-ID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</p:spTree>
    <p:extLst>
      <p:ext uri="{BB962C8B-B14F-4D97-AF65-F5344CB8AC3E}">
        <p14:creationId xmlns:p14="http://schemas.microsoft.com/office/powerpoint/2010/main" val="107967815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400195" y="57150"/>
            <a:ext cx="1428605" cy="481122"/>
            <a:chOff x="400195" y="2319228"/>
            <a:chExt cx="1428605" cy="481122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195" y="2319228"/>
              <a:ext cx="1428605" cy="481122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685800" y="2352473"/>
              <a:ext cx="8760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ID" b="1" dirty="0" err="1">
                  <a:solidFill>
                    <a:schemeClr val="bg1"/>
                  </a:solidFill>
                </a:rPr>
                <a:t>Contoh</a:t>
              </a:r>
              <a:endParaRPr lang="en-ID" b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/>
              <p:cNvSpPr/>
              <p:nvPr/>
            </p:nvSpPr>
            <p:spPr>
              <a:xfrm>
                <a:off x="400195" y="514350"/>
                <a:ext cx="5615446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192876" indent="-192876">
                  <a:buAutoNum type="arabicPeriod"/>
                </a:pP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Tentukan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himpunan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persamaan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kuadrat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di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bawah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ini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pemfaktoran</a:t>
                </a:r>
                <a:endParaRPr lang="en-ID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52714" indent="-145550" defTabSz="407184">
                  <a:buFont typeface="+mj-lt"/>
                  <a:buAutoNum type="alphaLcParenR"/>
                </a:pPr>
                <a:r>
                  <a:rPr lang="en-ID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−8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+15=0</m:t>
                    </m:r>
                  </m:oMath>
                </a14:m>
                <a:endParaRPr lang="en-ID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50064" indent="-342900" defTabSz="407184">
                  <a:buFont typeface="+mj-lt"/>
                  <a:buAutoNum type="alphaLcParenR" startAt="2"/>
                </a:pP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4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−12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−7</m:t>
                    </m:r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</a:p>
            </p:txBody>
          </p:sp>
        </mc:Choice>
        <mc:Fallback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195" y="514350"/>
                <a:ext cx="5615446" cy="1200329"/>
              </a:xfrm>
              <a:prstGeom prst="rect">
                <a:avLst/>
              </a:prstGeom>
              <a:blipFill rotWithShape="1">
                <a:blip r:embed="rId3"/>
                <a:stretch>
                  <a:fillRect l="-760" t="-2538" r="-326" b="-6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="" xmlns:a16="http://schemas.microsoft.com/office/drawing/2014/main" id="{23886FE8-5801-C559-7EF7-98A556CBE499}"/>
                  </a:ext>
                </a:extLst>
              </p:cNvPr>
              <p:cNvSpPr txBox="1"/>
              <p:nvPr/>
            </p:nvSpPr>
            <p:spPr>
              <a:xfrm>
                <a:off x="567996" y="1659262"/>
                <a:ext cx="2566350" cy="156966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ID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Jawab:</a:t>
                </a:r>
              </a:p>
              <a:p>
                <a:pPr marL="192876" indent="-192876">
                  <a:buFont typeface="+mj-lt"/>
                  <a:buAutoNum type="alphaLcParenR"/>
                </a:pPr>
                <a:r>
                  <a:rPr lang="en-ID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−8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+15=0</m:t>
                    </m:r>
                  </m:oMath>
                </a14:m>
                <a:endParaRPr lang="en-US" sz="1600" b="0" i="1" dirty="0">
                  <a:latin typeface="Times New Roman" pitchFamily="18" charset="0"/>
                  <a:cs typeface="Times New Roman" pitchFamily="18" charset="0"/>
                </a:endParaRPr>
              </a:p>
              <a:p>
                <a:pPr indent="174625"/>
                <a14:m>
                  <m:oMath xmlns:m="http://schemas.openxmlformats.org/officeDocument/2006/math">
                    <m:d>
                      <m:dPr>
                        <m:ctrlPr>
                          <a:rPr lang="en-US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−3</m:t>
                        </m:r>
                      </m:e>
                    </m:d>
                    <m:d>
                      <m:dPr>
                        <m:ctrlPr>
                          <a:rPr lang="en-US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−5</m:t>
                        </m:r>
                      </m:e>
                    </m:d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indent="174625"/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−3=0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atau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−5=0</m:t>
                    </m:r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indent="174625"/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=3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atau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=5</m:t>
                    </m:r>
                  </m:oMath>
                </a14:m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indent="174625"/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Jadi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i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HP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3,</m:t>
                        </m:r>
                        <m: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e>
                    </m:d>
                  </m:oMath>
                </a14:m>
                <a:endParaRPr lang="en-US" sz="1600" b="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23886FE8-5801-C559-7EF7-98A556CBE4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996" y="1659262"/>
                <a:ext cx="2566350" cy="1569660"/>
              </a:xfrm>
              <a:prstGeom prst="rect">
                <a:avLst/>
              </a:prstGeom>
              <a:blipFill rotWithShape="1">
                <a:blip r:embed="rId4"/>
                <a:stretch>
                  <a:fillRect l="-1188" t="-1163" b="-38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8716" y="270735"/>
            <a:ext cx="2486684" cy="214861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="" xmlns:a16="http://schemas.microsoft.com/office/drawing/2014/main" id="{201FD8BF-C6F1-4CDC-A2CE-A23139E6CEC0}"/>
                  </a:ext>
                </a:extLst>
              </p:cNvPr>
              <p:cNvSpPr/>
              <p:nvPr/>
            </p:nvSpPr>
            <p:spPr>
              <a:xfrm>
                <a:off x="578069" y="3181350"/>
                <a:ext cx="2774731" cy="15449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174625" indent="-174625">
                  <a:buFont typeface="+mj-lt"/>
                  <a:buAutoNum type="alphaLcParenR" startAt="2"/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4</m:t>
                    </m:r>
                    <m:sSup>
                      <m:sSupPr>
                        <m:ctrlPr>
                          <a:rPr lang="en-US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−12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−7=0</m:t>
                    </m:r>
                  </m:oMath>
                </a14:m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indent="174625"/>
                <a14:m>
                  <m:oMath xmlns:m="http://schemas.openxmlformats.org/officeDocument/2006/math">
                    <m:d>
                      <m:dPr>
                        <m:ctrlPr>
                          <a:rPr lang="en-US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+1</m:t>
                        </m:r>
                      </m:e>
                    </m:d>
                    <m:d>
                      <m:dPr>
                        <m:ctrlPr>
                          <a:rPr lang="en-US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−7</m:t>
                        </m:r>
                      </m:e>
                    </m:d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indent="174625"/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2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+1=0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atau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2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−7=0</m:t>
                    </m:r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indent="174625"/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=−</m:t>
                    </m:r>
                    <m:f>
                      <m:fPr>
                        <m:ctrlPr>
                          <a:rPr lang="en-US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atau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7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indent="174625"/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Jadi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i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HP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16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f>
                          <m:fPr>
                            <m:ctrlPr>
                              <a:rPr lang="en-US" sz="16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7</m:t>
                            </m:r>
                          </m:num>
                          <m:den>
                            <m:r>
                              <a:rPr lang="en-US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201FD8BF-C6F1-4CDC-A2CE-A23139E6CEC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069" y="3181350"/>
                <a:ext cx="2774731" cy="1544975"/>
              </a:xfrm>
              <a:prstGeom prst="rect">
                <a:avLst/>
              </a:prstGeom>
              <a:blipFill rotWithShape="1">
                <a:blip r:embed="rId6"/>
                <a:stretch>
                  <a:fillRect l="-879" b="-3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: Rounded Corners 12">
                <a:extLst>
                  <a:ext uri="{FF2B5EF4-FFF2-40B4-BE49-F238E27FC236}">
                    <a16:creationId xmlns="" xmlns:a16="http://schemas.microsoft.com/office/drawing/2014/main" id="{E5EE77B7-7A0A-471B-B7C1-6F3B8320D440}"/>
                  </a:ext>
                </a:extLst>
              </p:cNvPr>
              <p:cNvSpPr/>
              <p:nvPr/>
            </p:nvSpPr>
            <p:spPr>
              <a:xfrm>
                <a:off x="4166858" y="2800350"/>
                <a:ext cx="3505200" cy="1736256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bg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/>
                <a:r>
                  <a:rPr lang="en-ID" sz="16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Catatan:</a:t>
                </a:r>
              </a:p>
              <a:p>
                <a:pPr algn="just"/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Diskriminan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𝐷</m:t>
                        </m:r>
                      </m:e>
                    </m:d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</m:e>
                      <m:sup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−4</m:t>
                    </m:r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𝑎𝑐</m:t>
                    </m:r>
                  </m:oMath>
                </a14:m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kedua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persamaan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kuadrat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pada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Contoh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kuadrat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sempurna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sehingga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persamaan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kuadrat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dapat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difaktorkan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>
          <p:sp>
            <p:nvSpPr>
              <p:cNvPr id="13" name="Rectangle: Rounded Corners 12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E5EE77B7-7A0A-471B-B7C1-6F3B8320D44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6858" y="2800350"/>
                <a:ext cx="3505200" cy="1736256"/>
              </a:xfrm>
              <a:prstGeom prst="round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>
                <a:solidFill>
                  <a:schemeClr val="bg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1797298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2" grpId="0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257974" y="397378"/>
                <a:ext cx="8628051" cy="13542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ID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Menyelesaikan </a:t>
                </a:r>
                <a:r>
                  <a:rPr lang="en-ID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persamaan</a:t>
                </a:r>
                <a:r>
                  <a:rPr lang="en-ID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kuadrat</a:t>
                </a:r>
                <a:r>
                  <a:rPr lang="en-ID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melengkapkan</a:t>
                </a:r>
                <a:r>
                  <a:rPr lang="en-ID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kuadrat</a:t>
                </a:r>
                <a:r>
                  <a:rPr lang="en-ID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sempurna</a:t>
                </a:r>
                <a:r>
                  <a:rPr lang="en-ID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marL="182563" indent="-182563" algn="just">
                  <a:buFont typeface="Arial" panose="020B0604020202020204" pitchFamily="34" charset="0"/>
                  <a:buChar char="•"/>
                </a:pP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Bentuk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+2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𝑎𝑥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sSup>
                      <m:sSupPr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bentuk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kuadrat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sempurna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karena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+2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𝑎𝑥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sSup>
                      <m:sSupPr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𝑎</m:t>
                            </m:r>
                          </m:e>
                        </m:d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sedangkan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bentuk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+2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𝑎𝑥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bukan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kuadrat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sempurna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karena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+2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𝑎𝑥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≠</m:t>
                    </m:r>
                    <m:sSup>
                      <m:sSupPr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𝑎</m:t>
                            </m:r>
                          </m:e>
                        </m:d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182563" indent="-182563" algn="just">
                  <a:buFont typeface="Arial" panose="020B0604020202020204" pitchFamily="34" charset="0"/>
                  <a:buChar char="•"/>
                </a:pP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Suatu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persamaan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kuadrat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tidak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dapat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diselesaikan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pemfaktoran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dapat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diselesaikan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melengkapkan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kuadrat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sempurna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974" y="397378"/>
                <a:ext cx="8628051" cy="1354217"/>
              </a:xfrm>
              <a:prstGeom prst="rect">
                <a:avLst/>
              </a:prstGeom>
              <a:blipFill>
                <a:blip r:embed="rId2"/>
                <a:stretch>
                  <a:fillRect l="-565" t="-2252" r="-353" b="-4955"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2"/>
          <p:cNvGrpSpPr/>
          <p:nvPr/>
        </p:nvGrpSpPr>
        <p:grpSpPr>
          <a:xfrm>
            <a:off x="480267" y="2940789"/>
            <a:ext cx="1428605" cy="481122"/>
            <a:chOff x="400195" y="2319228"/>
            <a:chExt cx="1428605" cy="481122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195" y="2319228"/>
              <a:ext cx="1428605" cy="481122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685800" y="2352473"/>
              <a:ext cx="8760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ID" b="1" dirty="0" err="1">
                  <a:solidFill>
                    <a:schemeClr val="bg1"/>
                  </a:solidFill>
                </a:rPr>
                <a:t>Contoh</a:t>
              </a:r>
              <a:endParaRPr lang="en-ID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9967" y="2203910"/>
            <a:ext cx="2486684" cy="2148615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="" xmlns:a16="http://schemas.microsoft.com/office/drawing/2014/main" id="{1E0589D0-465D-4476-9784-03E673479F35}"/>
              </a:ext>
            </a:extLst>
          </p:cNvPr>
          <p:cNvGrpSpPr/>
          <p:nvPr/>
        </p:nvGrpSpPr>
        <p:grpSpPr>
          <a:xfrm>
            <a:off x="2179237" y="1885950"/>
            <a:ext cx="4381209" cy="2727478"/>
            <a:chOff x="2179237" y="1885950"/>
            <a:chExt cx="4381209" cy="272747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Rectangle 5"/>
                <p:cNvSpPr/>
                <p:nvPr/>
              </p:nvSpPr>
              <p:spPr>
                <a:xfrm>
                  <a:off x="2179237" y="1885950"/>
                  <a:ext cx="4381209" cy="272747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14:m>
                    <m:oMath xmlns:m="http://schemas.openxmlformats.org/officeDocument/2006/math">
                      <m:sSup>
                        <m:sSup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+6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+2=0</m:t>
                      </m:r>
                    </m:oMath>
                  </a14:m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</a:p>
                <a:p>
                  <a:pPr>
                    <a:lnSpc>
                      <a:spcPct val="150000"/>
                    </a:lnSpc>
                  </a:pPr>
                  <a14:m>
                    <m:oMath xmlns:m="http://schemas.openxmlformats.org/officeDocument/2006/math">
                      <m:sSup>
                        <m:sSup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+6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=−2</m:t>
                      </m:r>
                    </m:oMath>
                  </a14:m>
                  <a:r>
                    <a:rPr lang="en-US" sz="1600" b="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</a:p>
                <a:p>
                  <a:pPr>
                    <a:lnSpc>
                      <a:spcPct val="150000"/>
                    </a:lnSpc>
                  </a:pPr>
                  <a14:m>
                    <m:oMath xmlns:m="http://schemas.openxmlformats.org/officeDocument/2006/math">
                      <m:sSup>
                        <m:sSup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+6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6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e>
                          </m:d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6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e>
                          </m:d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−2</m:t>
                      </m:r>
                    </m:oMath>
                  </a14:m>
                  <a:r>
                    <a:rPr lang="en-US" sz="1600" b="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</a:p>
                <a:p>
                  <a:pPr>
                    <a:lnSpc>
                      <a:spcPct val="150000"/>
                    </a:lnSpc>
                  </a:pPr>
                  <a14:m>
                    <m:oMath xmlns:m="http://schemas.openxmlformats.org/officeDocument/2006/math">
                      <m:sSup>
                        <m:sSup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6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+3</m:t>
                              </m:r>
                            </m:e>
                          </m:d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=7</m:t>
                      </m:r>
                    </m:oMath>
                  </a14:m>
                  <a:r>
                    <a:rPr lang="en-US" sz="1600" b="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</a:p>
                <a:p>
                  <a:pPr>
                    <a:lnSpc>
                      <a:spcPct val="150000"/>
                    </a:lnSpc>
                  </a:pPr>
                  <a14:m>
                    <m:oMath xmlns:m="http://schemas.openxmlformats.org/officeDocument/2006/math">
                      <m:d>
                        <m:d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+3</m:t>
                          </m:r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=±</m:t>
                      </m:r>
                      <m:rad>
                        <m:radPr>
                          <m:degHide m:val="on"/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7</m:t>
                          </m:r>
                        </m:e>
                      </m:rad>
                    </m:oMath>
                  </a14:m>
                  <a:r>
                    <a:rPr lang="en-US" sz="1600" b="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</a:p>
                <a:p>
                  <a:pPr>
                    <a:lnSpc>
                      <a:spcPct val="150000"/>
                    </a:lnSpc>
                  </a:pPr>
                  <a14:m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+3=</m:t>
                      </m:r>
                      <m:rad>
                        <m:radPr>
                          <m:degHide m:val="on"/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7</m:t>
                          </m:r>
                        </m:e>
                      </m:rad>
                    </m:oMath>
                  </a14:m>
                  <a:r>
                    <a:rPr lang="en-US" sz="1600" b="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sz="1600" b="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atau</a:t>
                  </a:r>
                  <a:r>
                    <a:rPr lang="en-US" sz="1600" b="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+3=−</m:t>
                      </m:r>
                      <m:rad>
                        <m:radPr>
                          <m:degHide m:val="on"/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7</m:t>
                          </m:r>
                        </m:e>
                      </m:rad>
                    </m:oMath>
                  </a14:m>
                  <a:endParaRPr lang="en-US" sz="1600" b="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>
                    <a:lnSpc>
                      <a:spcPct val="150000"/>
                    </a:lnSpc>
                  </a:pPr>
                  <a14:m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=−3+</m:t>
                      </m:r>
                      <m:rad>
                        <m:radPr>
                          <m:degHide m:val="on"/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7</m:t>
                          </m:r>
                        </m:e>
                      </m:rad>
                    </m:oMath>
                  </a14:m>
                  <a:r>
                    <a:rPr lang="en-US" sz="1600" b="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sz="1600" b="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atau</a:t>
                  </a:r>
                  <a:r>
                    <a:rPr lang="en-US" sz="1600" b="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=−3−</m:t>
                      </m:r>
                      <m:rad>
                        <m:radPr>
                          <m:degHide m:val="on"/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7</m:t>
                          </m:r>
                        </m:e>
                      </m:rad>
                    </m:oMath>
                  </a14:m>
                  <a:endParaRPr lang="en-US" sz="1600" b="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6" name="Rectangle 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79237" y="1885950"/>
                  <a:ext cx="4381209" cy="2727478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b="-178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20" name="Group 19">
              <a:extLst>
                <a:ext uri="{FF2B5EF4-FFF2-40B4-BE49-F238E27FC236}">
                  <a16:creationId xmlns="" xmlns:a16="http://schemas.microsoft.com/office/drawing/2014/main" id="{80DEBA93-0083-416D-B593-5CA4873C78BC}"/>
                </a:ext>
              </a:extLst>
            </p:cNvPr>
            <p:cNvGrpSpPr/>
            <p:nvPr/>
          </p:nvGrpSpPr>
          <p:grpSpPr>
            <a:xfrm>
              <a:off x="3286893" y="3086970"/>
              <a:ext cx="2812709" cy="512792"/>
              <a:chOff x="3504909" y="3181350"/>
              <a:chExt cx="2812709" cy="512792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="" xmlns:a16="http://schemas.microsoft.com/office/drawing/2014/main" id="{4BA0FAC5-6EE5-4BD5-88F5-03581E13E473}"/>
                  </a:ext>
                </a:extLst>
              </p:cNvPr>
              <p:cNvGrpSpPr/>
              <p:nvPr/>
            </p:nvGrpSpPr>
            <p:grpSpPr>
              <a:xfrm>
                <a:off x="3504909" y="3181350"/>
                <a:ext cx="1295691" cy="193736"/>
                <a:chOff x="3504909" y="3181350"/>
                <a:chExt cx="1295691" cy="193736"/>
              </a:xfrm>
            </p:grpSpPr>
            <p:cxnSp>
              <p:nvCxnSpPr>
                <p:cNvPr id="15" name="Straight Arrow Connector 14">
                  <a:extLst>
                    <a:ext uri="{FF2B5EF4-FFF2-40B4-BE49-F238E27FC236}">
                      <a16:creationId xmlns="" xmlns:a16="http://schemas.microsoft.com/office/drawing/2014/main" id="{999FDB30-C906-49F1-ABF6-BA90BEA587ED}"/>
                    </a:ext>
                  </a:extLst>
                </p:cNvPr>
                <p:cNvCxnSpPr/>
                <p:nvPr/>
              </p:nvCxnSpPr>
              <p:spPr>
                <a:xfrm flipH="1" flipV="1">
                  <a:off x="4114800" y="3181350"/>
                  <a:ext cx="685800" cy="193736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Arrow Connector 15">
                  <a:extLst>
                    <a:ext uri="{FF2B5EF4-FFF2-40B4-BE49-F238E27FC236}">
                      <a16:creationId xmlns="" xmlns:a16="http://schemas.microsoft.com/office/drawing/2014/main" id="{49F3B551-540C-415C-B5E9-553F5A11226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504909" y="3181350"/>
                  <a:ext cx="1295691" cy="193736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9" name="TextBox 18">
                    <a:extLst>
                      <a:ext uri="{FF2B5EF4-FFF2-40B4-BE49-F238E27FC236}">
                        <a16:creationId xmlns="" xmlns:a16="http://schemas.microsoft.com/office/drawing/2014/main" id="{0E8CD06C-2BDB-4973-8391-4B093B6D7DAF}"/>
                      </a:ext>
                    </a:extLst>
                  </p:cNvPr>
                  <p:cNvSpPr txBox="1"/>
                  <p:nvPr/>
                </p:nvSpPr>
                <p:spPr>
                  <a:xfrm>
                    <a:off x="4800600" y="3186824"/>
                    <a:ext cx="1517018" cy="50731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d>
                            <m:dPr>
                              <m:ctrlPr>
                                <a:rPr lang="en-US" sz="1200" b="0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200" b="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200" b="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1200" b="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sz="1200" b="0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1200" b="0" i="0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dari</m:t>
                              </m:r>
                              <m:r>
                                <a:rPr lang="en-US" sz="1200" b="0" i="0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200" b="0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  <m:r>
                                <a:rPr lang="en-US" sz="1200" b="0" i="0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1200" b="0" i="0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adalah</m:t>
                              </m:r>
                              <m:r>
                                <a:rPr lang="en-US" sz="1200" b="0" i="0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3</m:t>
                              </m:r>
                            </m:e>
                          </m:d>
                        </m:oMath>
                      </m:oMathPara>
                    </a14:m>
                    <a:endParaRPr lang="en-ID" sz="1200" dirty="0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9" name="TextBox 18">
                    <a:extLst>
                      <a:ext uri="{FF2B5EF4-FFF2-40B4-BE49-F238E27FC236}">
                        <a16:creationId xmlns:a16="http://schemas.microsoft.com/office/drawing/2014/main" id="{0E8CD06C-2BDB-4973-8391-4B093B6D7DA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800600" y="3186824"/>
                    <a:ext cx="1517018" cy="507318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ID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</p:spTree>
    <p:extLst>
      <p:ext uri="{BB962C8B-B14F-4D97-AF65-F5344CB8AC3E}">
        <p14:creationId xmlns:p14="http://schemas.microsoft.com/office/powerpoint/2010/main" val="51047000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257974" y="1545595"/>
            <a:ext cx="1428605" cy="481122"/>
            <a:chOff x="400195" y="2319228"/>
            <a:chExt cx="1428605" cy="481122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195" y="2319228"/>
              <a:ext cx="1428605" cy="481122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685800" y="2352473"/>
              <a:ext cx="8760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ID" b="1" dirty="0" err="1">
                  <a:solidFill>
                    <a:schemeClr val="bg1"/>
                  </a:solidFill>
                </a:rPr>
                <a:t>Contoh</a:t>
              </a:r>
              <a:endParaRPr lang="en-ID" b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287349" y="2056152"/>
                <a:ext cx="6418251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sz="16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Gunakan </a:t>
                </a:r>
                <a:r>
                  <a:rPr lang="en-US" sz="1600" b="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rumus</a:t>
                </a:r>
                <a:r>
                  <a:rPr lang="en-US" sz="16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="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untuk</a:t>
                </a:r>
                <a:r>
                  <a:rPr lang="en-US" sz="16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="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menentukan</a:t>
                </a:r>
                <a:r>
                  <a:rPr lang="en-US" sz="16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="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akar-akar</a:t>
                </a:r>
                <a:r>
                  <a:rPr lang="en-US" sz="16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="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persamaan</a:t>
                </a:r>
                <a:r>
                  <a:rPr lang="en-US" sz="16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5</m:t>
                    </m:r>
                    <m:sSup>
                      <m:sSupPr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+3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−7=0</m:t>
                    </m:r>
                  </m:oMath>
                </a14:m>
                <a:r>
                  <a:rPr lang="en-US" sz="16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600" b="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sampai</a:t>
                </a:r>
                <a:r>
                  <a:rPr lang="en-US" sz="16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="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US" sz="16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="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dua</a:t>
                </a:r>
                <a:r>
                  <a:rPr lang="en-US" sz="16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="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angka</a:t>
                </a:r>
                <a:r>
                  <a:rPr lang="en-US" sz="16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di </a:t>
                </a:r>
                <a:r>
                  <a:rPr lang="en-US" sz="1600" b="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belakang</a:t>
                </a:r>
                <a:r>
                  <a:rPr lang="en-US" sz="16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="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koma</a:t>
                </a:r>
                <a:r>
                  <a:rPr lang="en-US" sz="16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349" y="2056152"/>
                <a:ext cx="6418251" cy="584775"/>
              </a:xfrm>
              <a:prstGeom prst="rect">
                <a:avLst/>
              </a:prstGeom>
              <a:blipFill>
                <a:blip r:embed="rId4"/>
                <a:stretch>
                  <a:fillRect l="-475" t="-3125" r="-570" b="-12500"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="" xmlns:a16="http://schemas.microsoft.com/office/drawing/2014/main" id="{192AF69A-0D80-4DF9-9A02-8CCE41AB9434}"/>
                  </a:ext>
                </a:extLst>
              </p:cNvPr>
              <p:cNvSpPr/>
              <p:nvPr/>
            </p:nvSpPr>
            <p:spPr>
              <a:xfrm>
                <a:off x="287349" y="2641985"/>
                <a:ext cx="5046651" cy="182229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Jawab:</a:t>
                </a:r>
              </a:p>
              <a:p>
                <a:pPr algn="just"/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5</m:t>
                    </m:r>
                    <m:sSup>
                      <m:sSupPr>
                        <m:ctrlP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+3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−7=0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=5,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𝑏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=3, 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dan</m:t>
                    </m:r>
                    <m:r>
                      <a:rPr lang="en-US" sz="16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c</m:t>
                    </m:r>
                    <m:r>
                      <a:rPr lang="en-US" sz="16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=−7</m:t>
                    </m:r>
                  </m:oMath>
                </a14:m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en-US" sz="16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sz="1600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𝑏</m:t>
                                </m:r>
                              </m:e>
                              <m:sup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−4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𝑎𝑐</m:t>
                            </m:r>
                          </m:e>
                        </m:rad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substitusi nilai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𝑏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𝑐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rumus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tersebut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algn="just"/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en-US" sz="16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sz="1600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sz="1600" b="0" i="1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3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−4</m:t>
                            </m:r>
                            <m:d>
                              <m:dPr>
                                <m:ctrlPr>
                                  <a:rPr lang="en-US" sz="16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5</m:t>
                                </m:r>
                              </m:e>
                            </m:d>
                            <m:d>
                              <m:dPr>
                                <m:ctrlPr>
                                  <a:rPr lang="en-US" sz="16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−7</m:t>
                                </m:r>
                              </m:e>
                            </m:d>
                          </m:e>
                        </m:rad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  <m:d>
                          <m:dPr>
                            <m:ctrlPr>
                              <a:rPr lang="en-US" sz="1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5</m:t>
                            </m:r>
                          </m:e>
                        </m:d>
                      </m:den>
                    </m:f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182563" algn="just"/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−3±</m:t>
                        </m:r>
                        <m:rad>
                          <m:radPr>
                            <m:degHide m:val="on"/>
                            <m:ctrlPr>
                              <a:rPr lang="en-US" sz="16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9+140</m:t>
                            </m:r>
                          </m:e>
                        </m:rad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den>
                    </m:f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−3±</m:t>
                        </m:r>
                        <m:rad>
                          <m:radPr>
                            <m:degHide m:val="on"/>
                            <m:ctrlPr>
                              <a:rPr lang="en-US" sz="16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14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9</m:t>
                            </m:r>
                          </m:e>
                        </m:rad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192AF69A-0D80-4DF9-9A02-8CCE41AB943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349" y="2641985"/>
                <a:ext cx="5046651" cy="1822294"/>
              </a:xfrm>
              <a:prstGeom prst="rect">
                <a:avLst/>
              </a:prstGeom>
              <a:blipFill rotWithShape="1">
                <a:blip r:embed="rId5"/>
                <a:stretch>
                  <a:fillRect l="-604" t="-10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15D96BAE-2E54-4583-AEB4-29159AA1067C}"/>
              </a:ext>
            </a:extLst>
          </p:cNvPr>
          <p:cNvGrpSpPr/>
          <p:nvPr/>
        </p:nvGrpSpPr>
        <p:grpSpPr>
          <a:xfrm>
            <a:off x="5257800" y="2640927"/>
            <a:ext cx="3185160" cy="1868317"/>
            <a:chOff x="5257800" y="2640927"/>
            <a:chExt cx="3185160" cy="1868317"/>
          </a:xfrm>
        </p:grpSpPr>
        <p:sp>
          <p:nvSpPr>
            <p:cNvPr id="22" name="Rectangle 21">
              <a:extLst>
                <a:ext uri="{FF2B5EF4-FFF2-40B4-BE49-F238E27FC236}">
                  <a16:creationId xmlns="" xmlns:a16="http://schemas.microsoft.com/office/drawing/2014/main" id="{268F9BCF-F29C-4211-BF61-81555FCF11F5}"/>
                </a:ext>
              </a:extLst>
            </p:cNvPr>
            <p:cNvSpPr/>
            <p:nvPr/>
          </p:nvSpPr>
          <p:spPr>
            <a:xfrm>
              <a:off x="5486400" y="2640927"/>
              <a:ext cx="2895600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Jawaban</a:t>
              </a: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6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Eksak</a:t>
              </a: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: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Rectangle 23">
                  <a:extLst>
                    <a:ext uri="{FF2B5EF4-FFF2-40B4-BE49-F238E27FC236}">
                      <a16:creationId xmlns="" xmlns:a16="http://schemas.microsoft.com/office/drawing/2014/main" id="{217326F2-D0EA-4F0B-B7BF-C1ECC457B734}"/>
                    </a:ext>
                  </a:extLst>
                </p:cNvPr>
                <p:cNvSpPr/>
                <p:nvPr/>
              </p:nvSpPr>
              <p:spPr>
                <a:xfrm>
                  <a:off x="5257800" y="3078147"/>
                  <a:ext cx="1447800" cy="143109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−3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+</m:t>
                          </m:r>
                          <m:rad>
                            <m:radPr>
                              <m:degHide m:val="on"/>
                              <m:ctrlPr>
                                <a:rPr lang="en-US" sz="1600" i="1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149</m:t>
                              </m:r>
                            </m:e>
                          </m:rad>
                        </m:num>
                        <m:den>
                          <m:r>
                            <a:rPr lang="en-US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10</m:t>
                          </m:r>
                        </m:den>
                      </m:f>
                    </m:oMath>
                  </a14:m>
                  <a:r>
                    <a:rPr lang="en-US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</a:p>
                <a:p>
                  <a:pPr indent="182563"/>
                  <a14:m>
                    <m:oMath xmlns:m="http://schemas.openxmlformats.org/officeDocument/2006/math">
                      <m:r>
                        <a:rPr lang="en-US" sz="160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sz="16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−3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+12,21</m:t>
                          </m:r>
                        </m:num>
                        <m:den>
                          <m:r>
                            <a:rPr lang="en-US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10</m:t>
                          </m:r>
                        </m:den>
                      </m:f>
                    </m:oMath>
                  </a14:m>
                  <a:r>
                    <a:rPr lang="en-US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</a:p>
                <a:p>
                  <a:pPr indent="182563"/>
                  <a14:m>
                    <m:oMath xmlns:m="http://schemas.openxmlformats.org/officeDocument/2006/math">
                      <m:r>
                        <a:rPr lang="en-US" sz="1600" i="1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9,21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10</m:t>
                          </m:r>
                        </m:den>
                      </m:f>
                    </m:oMath>
                  </a14:m>
                  <a:r>
                    <a:rPr lang="en-US" sz="1600" b="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</a:p>
                <a:p>
                  <a:pPr indent="182563"/>
                  <a14:m>
                    <m:oMath xmlns:m="http://schemas.openxmlformats.org/officeDocument/2006/math">
                      <m:r>
                        <a:rPr lang="en-US" sz="1600" i="1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≈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0,92</m:t>
                      </m:r>
                    </m:oMath>
                  </a14:m>
                  <a:r>
                    <a:rPr lang="en-US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217326F2-D0EA-4F0B-B7BF-C1ECC457B734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57800" y="3078147"/>
                  <a:ext cx="1447800" cy="1431097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Rectangle 24">
                  <a:extLst>
                    <a:ext uri="{FF2B5EF4-FFF2-40B4-BE49-F238E27FC236}">
                      <a16:creationId xmlns="" xmlns:a16="http://schemas.microsoft.com/office/drawing/2014/main" id="{7CBDF8D5-2AE2-4A9E-A7E2-D860AD441225}"/>
                    </a:ext>
                  </a:extLst>
                </p:cNvPr>
                <p:cNvSpPr/>
                <p:nvPr/>
              </p:nvSpPr>
              <p:spPr>
                <a:xfrm>
                  <a:off x="6995160" y="3078146"/>
                  <a:ext cx="1447800" cy="143109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−3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ad>
                            <m:radPr>
                              <m:degHide m:val="on"/>
                              <m:ctrlPr>
                                <a:rPr lang="en-US" sz="1600" i="1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149</m:t>
                              </m:r>
                            </m:e>
                          </m:rad>
                        </m:num>
                        <m:den>
                          <m:r>
                            <a:rPr lang="en-US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10</m:t>
                          </m:r>
                        </m:den>
                      </m:f>
                    </m:oMath>
                  </a14:m>
                  <a:r>
                    <a:rPr lang="en-US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</a:p>
                <a:p>
                  <a:pPr indent="182563"/>
                  <a14:m>
                    <m:oMath xmlns:m="http://schemas.openxmlformats.org/officeDocument/2006/math">
                      <m:r>
                        <a:rPr lang="en-US" sz="1600" i="1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≈ </m:t>
                      </m:r>
                      <m:f>
                        <m:fPr>
                          <m:ctrlPr>
                            <a:rPr lang="en-US" sz="16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−3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−12,21</m:t>
                          </m:r>
                        </m:num>
                        <m:den>
                          <m:r>
                            <a:rPr lang="en-US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10</m:t>
                          </m:r>
                        </m:den>
                      </m:f>
                    </m:oMath>
                  </a14:m>
                  <a:r>
                    <a:rPr lang="en-US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</a:p>
                <a:p>
                  <a:pPr indent="182563"/>
                  <a14:m>
                    <m:oMath xmlns:m="http://schemas.openxmlformats.org/officeDocument/2006/math">
                      <m:r>
                        <a:rPr lang="en-US" sz="1600" i="1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≈ </m:t>
                      </m:r>
                      <m:f>
                        <m:f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−15,21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10</m:t>
                          </m:r>
                        </m:den>
                      </m:f>
                    </m:oMath>
                  </a14:m>
                  <a:r>
                    <a:rPr lang="en-US" sz="1600" b="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</a:p>
                <a:p>
                  <a:pPr indent="182563"/>
                  <a14:m>
                    <m:oMath xmlns:m="http://schemas.openxmlformats.org/officeDocument/2006/math">
                      <m:r>
                        <a:rPr lang="en-US" sz="1600" i="1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≈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−1,52</m:t>
                      </m:r>
                    </m:oMath>
                  </a14:m>
                  <a:r>
                    <a:rPr lang="en-US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7CBDF8D5-2AE2-4A9E-A7E2-D860AD441225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95160" y="3078146"/>
                  <a:ext cx="1447800" cy="1431097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6" name="Rectangle 25">
              <a:extLst>
                <a:ext uri="{FF2B5EF4-FFF2-40B4-BE49-F238E27FC236}">
                  <a16:creationId xmlns="" xmlns:a16="http://schemas.microsoft.com/office/drawing/2014/main" id="{6424E9E8-A08D-4045-99F0-0917B5FB4D2D}"/>
                </a:ext>
              </a:extLst>
            </p:cNvPr>
            <p:cNvSpPr/>
            <p:nvPr/>
          </p:nvSpPr>
          <p:spPr>
            <a:xfrm>
              <a:off x="5334000" y="3077089"/>
              <a:ext cx="2895600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atau</a:t>
              </a:r>
              <a:endParaRPr 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="" xmlns:a16="http://schemas.microsoft.com/office/drawing/2014/main" id="{388DB9E2-2ABF-4F78-98F3-EF1A7E6092AF}"/>
              </a:ext>
            </a:extLst>
          </p:cNvPr>
          <p:cNvCxnSpPr>
            <a:cxnSpLocks/>
          </p:cNvCxnSpPr>
          <p:nvPr/>
        </p:nvCxnSpPr>
        <p:spPr>
          <a:xfrm>
            <a:off x="5181600" y="2571750"/>
            <a:ext cx="0" cy="20574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="" xmlns:a16="http://schemas.microsoft.com/office/drawing/2014/main" id="{28783F3B-0A6F-026E-C65A-F9C743429FFD}"/>
              </a:ext>
            </a:extLst>
          </p:cNvPr>
          <p:cNvGrpSpPr/>
          <p:nvPr/>
        </p:nvGrpSpPr>
        <p:grpSpPr>
          <a:xfrm>
            <a:off x="257974" y="397378"/>
            <a:ext cx="8628051" cy="1483484"/>
            <a:chOff x="257974" y="397378"/>
            <a:chExt cx="8628051" cy="148348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Rectangle 1"/>
                <p:cNvSpPr/>
                <p:nvPr/>
              </p:nvSpPr>
              <p:spPr>
                <a:xfrm>
                  <a:off x="257974" y="397378"/>
                  <a:ext cx="8628051" cy="86177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just"/>
                  <a:r>
                    <a:rPr lang="en-ID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Menyelesaikan </a:t>
                  </a:r>
                  <a:r>
                    <a:rPr lang="en-ID" b="1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persamaan</a:t>
                  </a:r>
                  <a:r>
                    <a:rPr lang="en-ID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b="1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kuadrat</a:t>
                  </a:r>
                  <a:r>
                    <a:rPr lang="en-ID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b="1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dengan</a:t>
                  </a:r>
                  <a:r>
                    <a:rPr lang="en-ID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b="1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rumus</a:t>
                  </a:r>
                  <a:r>
                    <a:rPr lang="en-ID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:</a:t>
                  </a:r>
                </a:p>
                <a:p>
                  <a:pPr marL="182563" indent="-182563" algn="just">
                    <a:buFont typeface="Arial" panose="020B0604020202020204" pitchFamily="34" charset="0"/>
                    <a:buChar char="•"/>
                  </a:pP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Setiap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persamaan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kuadrat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dapat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dinyatakan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dalam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bentuk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umum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, </a:t>
                  </a:r>
                  <a14:m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𝑎</m:t>
                      </m:r>
                      <m:sSup>
                        <m:sSup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𝑏𝑥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𝑐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=0</m:t>
                      </m:r>
                      <m:r>
                        <a:rPr lang="en-US" sz="1600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, 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𝑎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,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𝑏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,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𝑐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∈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ℝ</m:t>
                      </m:r>
                    </m:oMath>
                  </a14:m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, dan </a:t>
                  </a:r>
                  <a14:m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𝑎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≠0</m:t>
                      </m:r>
                      <m:r>
                        <a:rPr lang="en-US" sz="1600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,</m:t>
                      </m:r>
                    </m:oMath>
                  </a14:m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akar-akar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persamaan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kuadratnya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dapat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diselesaikan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dengan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rumus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:</a:t>
                  </a:r>
                </a:p>
              </p:txBody>
            </p:sp>
          </mc:Choice>
          <mc:Fallback xmlns="">
            <p:sp>
              <p:nvSpPr>
                <p:cNvPr id="2" name="Rectangle 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7974" y="397378"/>
                  <a:ext cx="8628051" cy="861774"/>
                </a:xfrm>
                <a:prstGeom prst="rect">
                  <a:avLst/>
                </a:prstGeom>
                <a:blipFill>
                  <a:blip r:embed="rId8"/>
                  <a:stretch>
                    <a:fillRect l="-565" t="-3521" r="-353" b="-7746"/>
                  </a:stretch>
                </a:blipFill>
              </p:spPr>
              <p:txBody>
                <a:bodyPr/>
                <a:lstStyle/>
                <a:p>
                  <a:r>
                    <a:rPr lang="en-ID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="" xmlns:a16="http://schemas.microsoft.com/office/drawing/2014/main" id="{EE2AF227-965B-AA33-67D2-5AC5143430D0}"/>
                    </a:ext>
                  </a:extLst>
                </p:cNvPr>
                <p:cNvSpPr txBox="1"/>
                <p:nvPr/>
              </p:nvSpPr>
              <p:spPr>
                <a:xfrm>
                  <a:off x="3469887" y="1261525"/>
                  <a:ext cx="2204224" cy="619337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</p:spPr>
              <p:txBody>
                <a:bodyPr wrap="square">
                  <a:spAutoFit/>
                </a:bodyPr>
                <a:lstStyle/>
                <a:p>
                  <a:pPr algn="just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𝑏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±</m:t>
                            </m:r>
                            <m:rad>
                              <m:radPr>
                                <m:degHide m:val="on"/>
                                <m:ctrlPr>
                                  <a:rPr lang="en-US" sz="16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radPr>
                              <m:deg/>
                              <m:e>
                                <m:sSup>
                                  <m:sSupPr>
                                    <m:ctrlPr>
                                      <a:rPr lang="en-US" sz="1600" b="0" i="1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𝑏</m:t>
                                    </m:r>
                                  </m:e>
                                  <m:sup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−4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𝑎𝑐</m:t>
                                </m:r>
                              </m:e>
                            </m:rad>
                          </m:num>
                          <m:den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𝑎</m:t>
                            </m:r>
                          </m:den>
                        </m:f>
                      </m:oMath>
                    </m:oMathPara>
                  </a14:m>
                  <a:endPara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EE2AF227-965B-AA33-67D2-5AC5143430D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69887" y="1261525"/>
                  <a:ext cx="2204224" cy="619337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ID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91219164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28599" y="0"/>
            <a:ext cx="6800736" cy="931943"/>
            <a:chOff x="228600" y="0"/>
            <a:chExt cx="2438400" cy="931943"/>
          </a:xfrm>
        </p:grpSpPr>
        <p:sp>
          <p:nvSpPr>
            <p:cNvPr id="2" name="Round Same Side Corner Rectangle 1"/>
            <p:cNvSpPr/>
            <p:nvPr/>
          </p:nvSpPr>
          <p:spPr>
            <a:xfrm flipV="1">
              <a:off x="228600" y="0"/>
              <a:ext cx="2438400" cy="666750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>
              <a:extLst>
                <a:ext uri="{FF2B5EF4-FFF2-40B4-BE49-F238E27FC236}">
                  <a16:creationId xmlns="" xmlns:a16="http://schemas.microsoft.com/office/drawing/2014/main" id="{8537D7EC-A424-743F-48BB-675147BCC716}"/>
                </a:ext>
              </a:extLst>
            </p:cNvPr>
            <p:cNvSpPr txBox="1"/>
            <p:nvPr/>
          </p:nvSpPr>
          <p:spPr>
            <a:xfrm>
              <a:off x="445482" y="224057"/>
              <a:ext cx="202130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 err="1">
                  <a:solidFill>
                    <a:schemeClr val="bg1"/>
                  </a:solidFill>
                </a:rPr>
                <a:t>Jumlah</a:t>
              </a:r>
              <a:r>
                <a:rPr lang="en-ID" sz="2000" b="1" dirty="0">
                  <a:solidFill>
                    <a:schemeClr val="bg1"/>
                  </a:solidFill>
                </a:rPr>
                <a:t> dan Hasil Kali </a:t>
              </a:r>
              <a:r>
                <a:rPr lang="en-ID" sz="2000" b="1" dirty="0" err="1">
                  <a:solidFill>
                    <a:schemeClr val="bg1"/>
                  </a:solidFill>
                </a:rPr>
                <a:t>Akar-Akar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Persamaan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Kuadrat</a:t>
              </a:r>
              <a:endParaRPr lang="en-ID" sz="2000" b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="" xmlns:a16="http://schemas.microsoft.com/office/drawing/2014/main" id="{7A763E99-7DA3-4254-B6DF-8CE3A085616F}"/>
                  </a:ext>
                </a:extLst>
              </p:cNvPr>
              <p:cNvSpPr/>
              <p:nvPr/>
            </p:nvSpPr>
            <p:spPr>
              <a:xfrm>
                <a:off x="2361062" y="2571750"/>
                <a:ext cx="4421875" cy="1670127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just"/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Jumlah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akar-akar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solidFill>
                                <a:srgbClr val="231F2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600" b="0" i="1" smtClean="0">
                              <a:solidFill>
                                <a:srgbClr val="231F2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1600" b="0" i="1" smtClean="0">
                              <a:solidFill>
                                <a:srgbClr val="231F2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𝑏</m:t>
                          </m:r>
                        </m:num>
                        <m:den>
                          <m:r>
                            <a:rPr lang="en-US" sz="1600" b="0" i="1" smtClean="0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𝑎</m:t>
                          </m:r>
                        </m:den>
                      </m:f>
                    </m:oMath>
                  </m:oMathPara>
                </a14:m>
                <a:endParaRPr lang="en-ID" sz="1600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Hasil kali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akar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solidFill>
                                <a:srgbClr val="231F2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US" sz="1600" b="0" i="1" smtClean="0">
                              <a:solidFill>
                                <a:srgbClr val="231F2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solidFill>
                                <a:srgbClr val="231F2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𝑐</m:t>
                          </m:r>
                        </m:num>
                        <m:den>
                          <m:r>
                            <a:rPr lang="en-US" sz="1600" b="0" i="1" smtClean="0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𝑎</m:t>
                          </m:r>
                        </m:den>
                      </m:f>
                    </m:oMath>
                  </m:oMathPara>
                </a14:m>
                <a:endParaRPr lang="en-ID" sz="1600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7A763E99-7DA3-4254-B6DF-8CE3A085616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1062" y="2571750"/>
                <a:ext cx="4421875" cy="1670127"/>
              </a:xfrm>
              <a:prstGeom prst="rect">
                <a:avLst/>
              </a:prstGeom>
              <a:blipFill>
                <a:blip r:embed="rId3"/>
                <a:stretch>
                  <a:fillRect l="-689" t="-1095"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9E7FAABD-9754-B4BE-B52F-98A504FC8FBB}"/>
              </a:ext>
            </a:extLst>
          </p:cNvPr>
          <p:cNvGrpSpPr/>
          <p:nvPr/>
        </p:nvGrpSpPr>
        <p:grpSpPr>
          <a:xfrm>
            <a:off x="342817" y="947061"/>
            <a:ext cx="8420183" cy="1354217"/>
            <a:chOff x="342817" y="947061"/>
            <a:chExt cx="8420183" cy="1354217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" name="TextBox 6">
                  <a:extLst>
                    <a:ext uri="{FF2B5EF4-FFF2-40B4-BE49-F238E27FC236}">
                      <a16:creationId xmlns="" xmlns:a16="http://schemas.microsoft.com/office/drawing/2014/main" id="{C448E85D-64B7-3641-84BA-AE672BEC79A1}"/>
                    </a:ext>
                  </a:extLst>
                </p:cNvPr>
                <p:cNvSpPr txBox="1"/>
                <p:nvPr/>
              </p:nvSpPr>
              <p:spPr>
                <a:xfrm>
                  <a:off x="342817" y="947061"/>
                  <a:ext cx="8420183" cy="135421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just"/>
                  <a:r>
                    <a:rPr lang="en-US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Akar-akar </a:t>
                  </a:r>
                  <a:r>
                    <a:rPr lang="en-US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persamaan</a:t>
                  </a:r>
                  <a:r>
                    <a:rPr lang="en-US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kuadrat</a:t>
                  </a:r>
                  <a:r>
                    <a:rPr lang="en-US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𝑎</m:t>
                      </m:r>
                      <m:sSup>
                        <m:sSupPr>
                          <m:ctrlP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𝑏𝑥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𝑐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=0</m:t>
                      </m:r>
                    </m:oMath>
                  </a14:m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sangat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berhubungan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erat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dengan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koefisiennya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.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Misal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akar-akar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persamaan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kuadrat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tersebut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adalah</a:t>
                  </a:r>
                  <a:endPara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just"/>
                  <a:endPara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ctr"/>
                  <a:r>
                    <a:rPr lang="en-ID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</a:p>
                <a:p>
                  <a:pPr algn="just"/>
                  <a:r>
                    <a:rPr lang="en-ID" sz="16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sehingga 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diperoleh:</a:t>
                  </a:r>
                </a:p>
              </p:txBody>
            </p:sp>
          </mc:Choice>
          <mc:Fallback>
            <p:sp>
              <p:nvSpPr>
                <p:cNvPr id="7" name="TextBox 6">
                  <a:extLst>
                    <a:ext uri="{FF2B5EF4-FFF2-40B4-BE49-F238E27FC236}">
                      <a16:creationId xmlns="" xmlns:a16="http://schemas.microsoft.com/office/drawing/2014/main" xmlns:a14="http://schemas.microsoft.com/office/drawing/2010/main" id="{C448E85D-64B7-3641-84BA-AE672BEC79A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2817" y="947061"/>
                  <a:ext cx="8420183" cy="1354217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l="-362" t="-1345" r="-362" b="-448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="" xmlns:a16="http://schemas.microsoft.com/office/drawing/2014/main" id="{0967E731-9C37-18F7-3015-E947A7DEF1FB}"/>
                    </a:ext>
                  </a:extLst>
                </p:cNvPr>
                <p:cNvSpPr txBox="1"/>
                <p:nvPr/>
              </p:nvSpPr>
              <p:spPr>
                <a:xfrm>
                  <a:off x="2333184" y="1504950"/>
                  <a:ext cx="4572000" cy="548548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𝑏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+</m:t>
                          </m:r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𝑏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−4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𝑎𝑐</m:t>
                              </m:r>
                            </m:e>
                          </m:rad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𝑎</m:t>
                          </m:r>
                        </m:den>
                      </m:f>
                    </m:oMath>
                  </a14:m>
                  <a:r>
                    <a:rPr lang="en-ID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dan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𝑏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𝑏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−4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𝑎𝑐</m:t>
                              </m:r>
                            </m:e>
                          </m:rad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𝑎</m:t>
                          </m:r>
                        </m:den>
                      </m:f>
                    </m:oMath>
                  </a14:m>
                  <a:endParaRPr lang="en-ID" dirty="0"/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0967E731-9C37-18F7-3015-E947A7DEF1F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33184" y="1504950"/>
                  <a:ext cx="4572000" cy="548548"/>
                </a:xfrm>
                <a:prstGeom prst="rect">
                  <a:avLst/>
                </a:prstGeom>
                <a:blipFill>
                  <a:blip r:embed="rId5"/>
                  <a:stretch>
                    <a:fillRect b="-5556"/>
                  </a:stretch>
                </a:blipFill>
              </p:spPr>
              <p:txBody>
                <a:bodyPr/>
                <a:lstStyle/>
                <a:p>
                  <a:r>
                    <a:rPr lang="en-ID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74495879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Theme1" id="{E5512445-526D-47BF-9284-60D44D26AE4F}" vid="{D86625AC-EB72-4912-BE06-DD97C47171F6}"/>
    </a:ext>
  </a:extLst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3248</TotalTime>
  <Words>3040</Words>
  <Application>Microsoft Office PowerPoint</Application>
  <PresentationFormat>On-screen Show (16:9)</PresentationFormat>
  <Paragraphs>239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Custom Design</vt:lpstr>
      <vt:lpstr>Theme1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Aulia Dwiningtyas Putri;Arviani Rahman</dc:creator>
  <cp:lastModifiedBy>Taryo</cp:lastModifiedBy>
  <cp:revision>102</cp:revision>
  <dcterms:created xsi:type="dcterms:W3CDTF">2022-01-17T01:37:52Z</dcterms:created>
  <dcterms:modified xsi:type="dcterms:W3CDTF">2022-07-14T02:54:26Z</dcterms:modified>
</cp:coreProperties>
</file>