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0" r:id="rId2"/>
    <p:sldId id="259" r:id="rId3"/>
    <p:sldId id="261" r:id="rId4"/>
    <p:sldId id="262" r:id="rId5"/>
    <p:sldId id="263" r:id="rId6"/>
    <p:sldId id="264" r:id="rId7"/>
    <p:sldId id="265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987E"/>
    <a:srgbClr val="2EA085"/>
    <a:srgbClr val="09C7C2"/>
    <a:srgbClr val="1777B9"/>
    <a:srgbClr val="1A86D0"/>
    <a:srgbClr val="0077D0"/>
    <a:srgbClr val="D788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98" autoAdjust="0"/>
    <p:restoredTop sz="94660"/>
  </p:normalViewPr>
  <p:slideViewPr>
    <p:cSldViewPr>
      <p:cViewPr varScale="1">
        <p:scale>
          <a:sx n="93" d="100"/>
          <a:sy n="93" d="100"/>
        </p:scale>
        <p:origin x="1116" y="6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66D27-DE06-40B4-BEBB-99905555E750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B1283-1CAC-4C22-AE27-57A3D2458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990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4992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9737" y="1733550"/>
            <a:ext cx="4907096" cy="738656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id-ID" sz="4200" b="1" noProof="1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 Pembelajaran</a:t>
            </a:r>
            <a:endParaRPr lang="id-ID" sz="4200" b="1" noProof="1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Cambria" pitchFamily="18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8645" y="2522494"/>
            <a:ext cx="5669280" cy="101565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id-ID" sz="36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Pendidikan Pancasila</a:t>
            </a:r>
            <a:endParaRPr lang="id-ID" sz="6000" b="1" noProof="1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24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X</a:t>
            </a:r>
            <a:r>
              <a:rPr lang="en-US" sz="24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 Subbab </a:t>
            </a:r>
            <a:r>
              <a:rPr lang="en-US" sz="24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C</a:t>
            </a:r>
            <a:endParaRPr lang="id-ID" sz="24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67245" y="25336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10003" y="366730"/>
            <a:ext cx="2743200" cy="3957620"/>
          </a:xfrm>
          <a:prstGeom prst="rect">
            <a:avLst/>
          </a:prstGeom>
          <a:noFill/>
          <a:effectLst>
            <a:outerShdw dist="152400" dir="18900000" algn="bl" rotWithShape="0">
              <a:schemeClr val="tx1">
                <a:lumMod val="65000"/>
                <a:lumOff val="3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288235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1413510"/>
            <a:ext cx="4542830" cy="4883037"/>
            <a:chOff x="0" y="1413510"/>
            <a:chExt cx="4542830" cy="4883037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779051"/>
              <a:ext cx="4542830" cy="451749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Setelah mempelajari bab ini, peserta didik diharapkan mampu: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d-ID" sz="1400" noProof="1" smtClean="0">
                  <a:latin typeface="Calibri Light" pitchFamily="34" charset="0"/>
                  <a:cs typeface="Calibri" pitchFamily="34" charset="0"/>
                </a:rPr>
                <a:t>memberi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contoh dan memiliki kesadaran akan hak dan kewajibannya sebagai warga </a:t>
              </a:r>
              <a:r>
                <a:rPr lang="id-ID" sz="1400" noProof="1" smtClean="0">
                  <a:latin typeface="Calibri Light" pitchFamily="34" charset="0"/>
                  <a:cs typeface="Calibri" pitchFamily="34" charset="0"/>
                </a:rPr>
                <a:t>sekolah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, warga masyarakat, dan warga negara;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d-ID" sz="1400" noProof="1" smtClean="0">
                  <a:latin typeface="Calibri Light" pitchFamily="34" charset="0"/>
                  <a:cs typeface="Calibri" pitchFamily="34" charset="0"/>
                </a:rPr>
                <a:t>menjelaskan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bela negara sebagai hak dan kewajiban warga sekolah, warga </a:t>
              </a:r>
              <a:r>
                <a:rPr lang="id-ID" sz="1400" noProof="1" smtClean="0">
                  <a:latin typeface="Calibri Light" pitchFamily="34" charset="0"/>
                  <a:cs typeface="Calibri" pitchFamily="34" charset="0"/>
                </a:rPr>
                <a:t>masyarakat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, dan warga negara;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d-ID" sz="1400" noProof="1" smtClean="0">
                  <a:latin typeface="Calibri Light" pitchFamily="34" charset="0"/>
                  <a:cs typeface="Calibri" pitchFamily="34" charset="0"/>
                </a:rPr>
                <a:t>menguraikan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peran dan kedudukan warga Negara Indonesia;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d-ID" sz="1400" noProof="1" smtClean="0">
                  <a:latin typeface="Calibri Light" pitchFamily="34" charset="0"/>
                  <a:cs typeface="Calibri" pitchFamily="34" charset="0"/>
                </a:rPr>
                <a:t>menghargai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dan menerima adanya persamaan kedudukan warga Negara </a:t>
              </a:r>
              <a:r>
                <a:rPr lang="id-ID" sz="1400" noProof="1" smtClean="0">
                  <a:latin typeface="Calibri Light" pitchFamily="34" charset="0"/>
                  <a:cs typeface="Calibri" pitchFamily="34" charset="0"/>
                </a:rPr>
                <a:t>Indonesia</a:t>
              </a:r>
              <a:r>
                <a:rPr lang="en-US" sz="1400" noProof="1" smtClean="0">
                  <a:latin typeface="Calibri Light" pitchFamily="34" charset="0"/>
                  <a:cs typeface="Calibri" pitchFamily="34" charset="0"/>
                </a:rPr>
                <a:t>.</a:t>
              </a: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>
                <a:latin typeface="Calibri Light" pitchFamily="34" charset="0"/>
                <a:cs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413510"/>
              <a:ext cx="4542830" cy="369332"/>
            </a:xfrm>
            <a:prstGeom prst="rect">
              <a:avLst/>
            </a:prstGeom>
            <a:solidFill>
              <a:srgbClr val="2C987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b="1" noProof="1" smtClean="0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762425" y="133350"/>
            <a:ext cx="1619150" cy="4572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</a:t>
              </a:r>
              <a:r>
                <a:rPr lang="en-US" sz="2000" b="1" dirty="0" smtClean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4</a:t>
              </a:r>
              <a:endParaRPr lang="en-US" sz="2000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Calibri" pitchFamily="34" charset="0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191505" y="666750"/>
            <a:ext cx="6760990" cy="778071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NEGARA KESATUAN </a:t>
            </a: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REPUBLIK INDONESIA</a:t>
            </a:r>
            <a:endParaRPr lang="en-US" sz="2400" b="1" dirty="0">
              <a:solidFill>
                <a:srgbClr val="002060"/>
              </a:solidFill>
              <a:latin typeface="Candara" pitchFamily="34" charset="0"/>
              <a:cs typeface="Calibri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898" y="1474657"/>
            <a:ext cx="3276600" cy="240502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955718" y="4086872"/>
            <a:ext cx="377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badi MT"/>
              </a:rPr>
              <a:t>Sumber</a:t>
            </a:r>
            <a:r>
              <a:rPr lang="en-US" dirty="0">
                <a:latin typeface="Abadi MT"/>
              </a:rPr>
              <a:t>: </a:t>
            </a:r>
            <a:r>
              <a:rPr lang="en-US" dirty="0" err="1" smtClean="0">
                <a:latin typeface="Abadi MT"/>
              </a:rPr>
              <a:t>shutterstock</a:t>
            </a:r>
            <a:r>
              <a:rPr lang="en-US" dirty="0">
                <a:latin typeface="Abadi MT"/>
              </a:rPr>
              <a:t>, 1992374180</a:t>
            </a:r>
          </a:p>
        </p:txBody>
      </p:sp>
    </p:spTree>
    <p:extLst>
      <p:ext uri="{BB962C8B-B14F-4D97-AF65-F5344CB8AC3E}">
        <p14:creationId xmlns:p14="http://schemas.microsoft.com/office/powerpoint/2010/main" val="30562638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. </a:t>
            </a:r>
            <a:r>
              <a:rPr lang="fi-FI" sz="2000" b="1" dirty="0">
                <a:solidFill>
                  <a:schemeClr val="bg1"/>
                </a:solidFill>
                <a:latin typeface="Candara" pitchFamily="34" charset="0"/>
              </a:rPr>
              <a:t>Persamaan Kedudukan Warga Negara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4" name="Rectangle 3"/>
          <p:cNvSpPr/>
          <p:nvPr/>
        </p:nvSpPr>
        <p:spPr>
          <a:xfrm>
            <a:off x="152400" y="720082"/>
            <a:ext cx="4876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latin typeface="Abadi MT"/>
              </a:rPr>
              <a:t>Persamaan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kedudukan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sangat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penting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dalam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demokrasi</a:t>
            </a:r>
            <a:r>
              <a:rPr lang="en-US" sz="2000" dirty="0">
                <a:latin typeface="Abadi MT"/>
              </a:rPr>
              <a:t>. Hal </a:t>
            </a:r>
            <a:r>
              <a:rPr lang="en-US" sz="2000" dirty="0" err="1">
                <a:latin typeface="Abadi MT"/>
              </a:rPr>
              <a:t>itu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merupakan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dasar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untuk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berlangsungnya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demokrasi</a:t>
            </a:r>
            <a:r>
              <a:rPr lang="en-US" sz="2000" dirty="0">
                <a:latin typeface="Abadi MT"/>
              </a:rPr>
              <a:t>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038600" y="2018354"/>
            <a:ext cx="4876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badi MT"/>
              </a:rPr>
              <a:t>Di Indonesia pun, UUD NRI </a:t>
            </a:r>
            <a:r>
              <a:rPr lang="en-US" sz="2000" dirty="0" err="1">
                <a:latin typeface="Abadi MT"/>
              </a:rPr>
              <a:t>Tahun</a:t>
            </a:r>
            <a:r>
              <a:rPr lang="en-US" sz="2000" dirty="0">
                <a:latin typeface="Abadi MT"/>
              </a:rPr>
              <a:t> 1945 </a:t>
            </a:r>
            <a:r>
              <a:rPr lang="en-US" sz="2000" dirty="0" err="1">
                <a:latin typeface="Abadi MT"/>
              </a:rPr>
              <a:t>mengatur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mengenai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persamaan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kedudukan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ini</a:t>
            </a:r>
            <a:r>
              <a:rPr lang="en-US" sz="2000" dirty="0">
                <a:latin typeface="Abadi MT"/>
              </a:rPr>
              <a:t>. </a:t>
            </a:r>
            <a:r>
              <a:rPr lang="en-US" sz="2000" dirty="0" err="1">
                <a:latin typeface="Abadi MT"/>
              </a:rPr>
              <a:t>Persamaan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kedudukan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dalam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ilmu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politik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disebut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dengan</a:t>
            </a:r>
            <a:r>
              <a:rPr lang="en-US" sz="2000" dirty="0">
                <a:latin typeface="Abadi MT"/>
              </a:rPr>
              <a:t> ‘</a:t>
            </a:r>
            <a:r>
              <a:rPr lang="en-US" sz="2000" dirty="0" err="1">
                <a:latin typeface="Abadi MT"/>
              </a:rPr>
              <a:t>persamaan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politik</a:t>
            </a:r>
            <a:r>
              <a:rPr lang="en-US" sz="2000" dirty="0">
                <a:latin typeface="Abadi MT"/>
              </a:rPr>
              <a:t>’ </a:t>
            </a:r>
            <a:r>
              <a:rPr lang="en-US" sz="2000" dirty="0" err="1">
                <a:latin typeface="Abadi MT"/>
              </a:rPr>
              <a:t>atau</a:t>
            </a:r>
            <a:r>
              <a:rPr lang="en-US" sz="2000" dirty="0">
                <a:latin typeface="Abadi MT"/>
              </a:rPr>
              <a:t> </a:t>
            </a:r>
            <a:r>
              <a:rPr lang="en-US" sz="2000" b="1" i="1" dirty="0">
                <a:solidFill>
                  <a:srgbClr val="2EA085"/>
                </a:solidFill>
                <a:latin typeface="Abadi MT"/>
              </a:rPr>
              <a:t>political equality</a:t>
            </a:r>
            <a:r>
              <a:rPr lang="en-US" sz="2000" b="1" dirty="0">
                <a:solidFill>
                  <a:srgbClr val="2EA085"/>
                </a:solidFill>
                <a:latin typeface="Abadi M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802826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4" name="Group 3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7" name="Picture 6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5" name="Rectangle 4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0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Persamaan Kedudukan Warga Negara dalam UUD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NRI </a:t>
            </a: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4395" y="1178010"/>
            <a:ext cx="44078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latin typeface="Abadi MT"/>
              </a:rPr>
              <a:t>Pasal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>
                <a:latin typeface="Abadi MT"/>
              </a:rPr>
              <a:t>27 Ayat (1) </a:t>
            </a:r>
            <a:r>
              <a:rPr lang="en-US" sz="2000" dirty="0" err="1" smtClean="0">
                <a:latin typeface="Abadi MT"/>
              </a:rPr>
              <a:t>menyatakan</a:t>
            </a:r>
            <a:r>
              <a:rPr lang="en-US" sz="2000" dirty="0" smtClean="0">
                <a:latin typeface="Abadi MT"/>
              </a:rPr>
              <a:t>,</a:t>
            </a:r>
          </a:p>
          <a:p>
            <a:pPr algn="just"/>
            <a:r>
              <a:rPr lang="en-US" sz="2000" dirty="0" smtClean="0">
                <a:latin typeface="Abadi MT"/>
              </a:rPr>
              <a:t>“</a:t>
            </a:r>
            <a:r>
              <a:rPr lang="en-US" sz="2000" dirty="0" err="1" smtClean="0">
                <a:latin typeface="Abadi MT"/>
              </a:rPr>
              <a:t>Segala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bersamaan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kedudukannya</a:t>
            </a:r>
            <a:r>
              <a:rPr lang="en-US" sz="2000" dirty="0">
                <a:latin typeface="Abadi MT"/>
              </a:rPr>
              <a:t> di </a:t>
            </a:r>
            <a:r>
              <a:rPr lang="en-US" sz="2000" dirty="0" err="1">
                <a:latin typeface="Abadi MT"/>
              </a:rPr>
              <a:t>dalam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hukum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pemerintahan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wajib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menjunjung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hukum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pemerintahan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itu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dengan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tidak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ada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kecualinya</a:t>
            </a:r>
            <a:r>
              <a:rPr lang="en-US" sz="2000" dirty="0">
                <a:latin typeface="Abadi MT"/>
              </a:rPr>
              <a:t>”.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24400" y="249555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err="1">
                <a:latin typeface="Abadi MT"/>
              </a:rPr>
              <a:t>P</a:t>
            </a:r>
            <a:r>
              <a:rPr lang="en-US" sz="2000" dirty="0" err="1" smtClean="0">
                <a:latin typeface="Abadi MT"/>
              </a:rPr>
              <a:t>ersamaan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kedudukan</a:t>
            </a:r>
            <a:r>
              <a:rPr lang="en-US" sz="2000" dirty="0">
                <a:latin typeface="Abadi MT"/>
              </a:rPr>
              <a:t> di </a:t>
            </a:r>
            <a:r>
              <a:rPr lang="en-US" sz="2000" dirty="0" err="1">
                <a:latin typeface="Abadi MT"/>
              </a:rPr>
              <a:t>dalam</a:t>
            </a:r>
            <a:r>
              <a:rPr lang="en-US" sz="2000" dirty="0"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hukum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berarti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secara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hukum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semua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memiliki</a:t>
            </a:r>
            <a:r>
              <a:rPr lang="en-US" sz="2000" dirty="0"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kedudukan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yang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sama</a:t>
            </a:r>
            <a:r>
              <a:rPr lang="en-US" sz="2000" dirty="0">
                <a:latin typeface="Abadi MT"/>
              </a:rPr>
              <a:t>. </a:t>
            </a:r>
            <a:r>
              <a:rPr lang="en-US" sz="2000" dirty="0" err="1">
                <a:latin typeface="Abadi MT"/>
              </a:rPr>
              <a:t>Artinya</a:t>
            </a:r>
            <a:r>
              <a:rPr lang="en-US" sz="2000" dirty="0">
                <a:latin typeface="Abadi MT"/>
              </a:rPr>
              <a:t>, </a:t>
            </a:r>
            <a:r>
              <a:rPr lang="en-US" sz="2000" dirty="0" err="1">
                <a:latin typeface="Abadi MT"/>
              </a:rPr>
              <a:t>semua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memiliki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hak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kewajiban</a:t>
            </a:r>
            <a:r>
              <a:rPr lang="en-US" sz="2000" dirty="0">
                <a:latin typeface="Abadi MT"/>
              </a:rPr>
              <a:t> yang </a:t>
            </a:r>
            <a:r>
              <a:rPr lang="en-US" sz="2000" dirty="0" err="1">
                <a:latin typeface="Abadi MT"/>
              </a:rPr>
              <a:t>sama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selaku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1404" y="586911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rgbClr val="2C987E"/>
                </a:solidFill>
                <a:latin typeface="Abadi MT"/>
              </a:rPr>
              <a:t>Persamaan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Kedudukan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dalam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Bidang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Hukum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dan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Politik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endParaRPr lang="en-US" dirty="0">
              <a:solidFill>
                <a:srgbClr val="2C987E"/>
              </a:solidFill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1358848606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4" name="Group 3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7" name="Picture 6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5" name="Rectangle 4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210472" y="285750"/>
            <a:ext cx="62183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b="1" dirty="0">
                <a:solidFill>
                  <a:srgbClr val="2C987E"/>
                </a:solidFill>
                <a:latin typeface="Abadi MT"/>
              </a:rPr>
              <a:t>Persamaan Kedudukan dalam Bidang Ekonomi</a:t>
            </a:r>
            <a:endParaRPr lang="en-US" sz="2000" b="1" dirty="0">
              <a:solidFill>
                <a:srgbClr val="2C987E"/>
              </a:solidFill>
              <a:latin typeface="Abadi M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0472" y="1140756"/>
            <a:ext cx="49711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badi MT"/>
              </a:rPr>
              <a:t>Di </a:t>
            </a:r>
            <a:r>
              <a:rPr lang="en-US" sz="2000" dirty="0" err="1">
                <a:latin typeface="Abadi MT"/>
              </a:rPr>
              <a:t>dalam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bidang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ekonomi</a:t>
            </a:r>
            <a:r>
              <a:rPr lang="en-US" sz="2000" dirty="0">
                <a:latin typeface="Abadi MT"/>
              </a:rPr>
              <a:t>, </a:t>
            </a:r>
            <a:r>
              <a:rPr lang="en-US" sz="2000" dirty="0" err="1">
                <a:latin typeface="Abadi MT"/>
              </a:rPr>
              <a:t>tidak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boleh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ada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pengistimewaan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dan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diskriminasi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terhadap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, </a:t>
            </a:r>
            <a:r>
              <a:rPr lang="en-US" sz="2000" dirty="0" err="1">
                <a:latin typeface="Abadi MT"/>
              </a:rPr>
              <a:t>baik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selaku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individu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maupun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kelompok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tertentu</a:t>
            </a:r>
            <a:r>
              <a:rPr lang="en-US" sz="2000" dirty="0">
                <a:latin typeface="Abadi MT"/>
              </a:rPr>
              <a:t>, </a:t>
            </a:r>
            <a:r>
              <a:rPr lang="en-US" sz="2000" dirty="0" err="1">
                <a:latin typeface="Abadi MT"/>
              </a:rPr>
              <a:t>dalam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berbagai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kegiatan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ekonomi</a:t>
            </a:r>
            <a:r>
              <a:rPr lang="en-US" sz="2000" dirty="0" smtClean="0">
                <a:latin typeface="Abadi MT"/>
              </a:rPr>
              <a:t>.</a:t>
            </a:r>
          </a:p>
          <a:p>
            <a:r>
              <a:rPr lang="en-US" sz="2000" dirty="0" err="1" smtClean="0">
                <a:latin typeface="Abadi MT"/>
              </a:rPr>
              <a:t>Semua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harus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mendapatkan</a:t>
            </a:r>
            <a:r>
              <a:rPr lang="en-US" sz="2000" dirty="0"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kesempatan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smtClean="0">
                <a:solidFill>
                  <a:srgbClr val="2C987E"/>
                </a:solidFill>
                <a:latin typeface="Abadi MT"/>
              </a:rPr>
              <a:t>yang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sama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untuk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 smtClean="0">
                <a:solidFill>
                  <a:srgbClr val="2C987E"/>
                </a:solidFill>
                <a:latin typeface="Abadi MT"/>
              </a:rPr>
              <a:t>menjalankan</a:t>
            </a:r>
            <a:r>
              <a:rPr lang="en-US" sz="2000" b="1" dirty="0" smtClean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berbagai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kegiatan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ekonomi</a:t>
            </a:r>
            <a:r>
              <a:rPr lang="en-US" sz="2000" dirty="0">
                <a:latin typeface="Abadi MT"/>
              </a:rPr>
              <a:t>. 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672803"/>
            <a:ext cx="4933190" cy="328879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979536" y="4117459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badi MT"/>
              </a:rPr>
              <a:t>Sumber</a:t>
            </a:r>
            <a:r>
              <a:rPr lang="en-US" dirty="0">
                <a:latin typeface="Abadi MT"/>
              </a:rPr>
              <a:t>: </a:t>
            </a:r>
            <a:r>
              <a:rPr lang="en-US" dirty="0" err="1" smtClean="0">
                <a:latin typeface="Abadi MT"/>
              </a:rPr>
              <a:t>freepik</a:t>
            </a:r>
            <a:endParaRPr lang="en-US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778495348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4" name="Group 3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7" name="Picture 6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5" name="Rectangle 4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52400" y="147831"/>
            <a:ext cx="83702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Persamaan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Kedudukan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dalam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Bidang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Keagamaan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dan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Sosial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Budaya</a:t>
            </a:r>
            <a:endParaRPr lang="en-US" sz="2000" b="1" dirty="0">
              <a:solidFill>
                <a:srgbClr val="2C987E"/>
              </a:solidFill>
              <a:latin typeface="Abadi M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8537" y="112395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Abadi MT"/>
              </a:rPr>
              <a:t>Di </a:t>
            </a:r>
            <a:r>
              <a:rPr lang="en-US" dirty="0" err="1">
                <a:latin typeface="Abadi MT"/>
              </a:rPr>
              <a:t>dalam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bidang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keagamaan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dan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bidang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sosial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budaya</a:t>
            </a:r>
            <a:r>
              <a:rPr lang="en-US" dirty="0">
                <a:latin typeface="Abadi MT"/>
              </a:rPr>
              <a:t>, </a:t>
            </a:r>
            <a:r>
              <a:rPr lang="en-US" dirty="0" err="1">
                <a:latin typeface="Abadi MT"/>
              </a:rPr>
              <a:t>tidak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boleh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ada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pengistimewaan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ataupun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diskriminasi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terhadap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warga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negara</a:t>
            </a:r>
            <a:r>
              <a:rPr lang="en-US" dirty="0">
                <a:latin typeface="Abadi MT"/>
              </a:rPr>
              <a:t>, </a:t>
            </a:r>
            <a:r>
              <a:rPr lang="en-US" dirty="0" err="1">
                <a:latin typeface="Abadi MT"/>
              </a:rPr>
              <a:t>baik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selaku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individu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maupun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kelompok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dalam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berbagai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urusan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keagamaan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dan</a:t>
            </a:r>
            <a:r>
              <a:rPr lang="en-US" dirty="0">
                <a:latin typeface="Abadi MT"/>
              </a:rPr>
              <a:t> </a:t>
            </a:r>
            <a:r>
              <a:rPr lang="en-US" dirty="0" err="1">
                <a:latin typeface="Abadi MT"/>
              </a:rPr>
              <a:t>sosial</a:t>
            </a:r>
            <a:r>
              <a:rPr lang="en-US" dirty="0">
                <a:latin typeface="Abadi MT"/>
              </a:rPr>
              <a:t> </a:t>
            </a:r>
            <a:r>
              <a:rPr lang="en-US" dirty="0" err="1" smtClean="0">
                <a:latin typeface="Abadi MT"/>
              </a:rPr>
              <a:t>budaya</a:t>
            </a:r>
            <a:r>
              <a:rPr lang="en-US" dirty="0" smtClean="0">
                <a:latin typeface="Abadi MT"/>
              </a:rPr>
              <a:t>.</a:t>
            </a:r>
          </a:p>
          <a:p>
            <a:r>
              <a:rPr lang="en-US" dirty="0" smtClean="0">
                <a:latin typeface="Abadi MT"/>
              </a:rPr>
              <a:t>Di </a:t>
            </a:r>
            <a:r>
              <a:rPr lang="en-US" dirty="0" err="1">
                <a:latin typeface="Abadi MT"/>
              </a:rPr>
              <a:t>sisi</a:t>
            </a:r>
            <a:r>
              <a:rPr lang="en-US" dirty="0">
                <a:latin typeface="Abadi MT"/>
              </a:rPr>
              <a:t> lain,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semua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warga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negara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harus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memperoleh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kesempatan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yang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sama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untuk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menjalankan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berbagai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aktivitas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keagamaan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dan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sosial</a:t>
            </a:r>
            <a:r>
              <a:rPr lang="en-US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b="1" dirty="0" err="1">
                <a:solidFill>
                  <a:srgbClr val="2C987E"/>
                </a:solidFill>
                <a:latin typeface="Abadi MT"/>
              </a:rPr>
              <a:t>budaya</a:t>
            </a:r>
            <a:r>
              <a:rPr lang="en-US" dirty="0">
                <a:latin typeface="Abadi MT"/>
              </a:rPr>
              <a:t>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537" y="971550"/>
            <a:ext cx="3955727" cy="287566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979536" y="4117459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badi MT"/>
              </a:rPr>
              <a:t>Sumber</a:t>
            </a:r>
            <a:r>
              <a:rPr lang="en-US" dirty="0">
                <a:latin typeface="Abadi MT"/>
              </a:rPr>
              <a:t>: </a:t>
            </a:r>
            <a:r>
              <a:rPr lang="en-US" dirty="0" err="1" smtClean="0">
                <a:latin typeface="Abadi MT"/>
              </a:rPr>
              <a:t>freepik</a:t>
            </a:r>
            <a:endParaRPr lang="en-US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450230295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4" name="Group 3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7" name="Picture 6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5" name="Rectangle 4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4015911" y="1294091"/>
            <a:ext cx="49149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Di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pertahanan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keamanan</a:t>
            </a:r>
            <a:r>
              <a:rPr lang="en-US" dirty="0"/>
              <a:t>,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 smtClean="0"/>
              <a:t>pengistimewaan</a:t>
            </a:r>
            <a:r>
              <a:rPr lang="en-US" dirty="0" smtClean="0"/>
              <a:t> </a:t>
            </a:r>
            <a:r>
              <a:rPr lang="en-US" dirty="0" err="1"/>
              <a:t>ataupun</a:t>
            </a:r>
            <a:r>
              <a:rPr lang="en-US" dirty="0"/>
              <a:t> </a:t>
            </a:r>
            <a:r>
              <a:rPr lang="en-US" dirty="0" err="1"/>
              <a:t>diskriminasi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warga</a:t>
            </a:r>
            <a:r>
              <a:rPr lang="en-US" dirty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/>
              <a:t>warga</a:t>
            </a:r>
            <a:r>
              <a:rPr lang="en-US" dirty="0"/>
              <a:t> </a:t>
            </a:r>
            <a:r>
              <a:rPr lang="en-US" dirty="0" err="1"/>
              <a:t>negara</a:t>
            </a:r>
            <a:r>
              <a:rPr lang="en-US" dirty="0"/>
              <a:t> </a:t>
            </a:r>
            <a:r>
              <a:rPr lang="en-US" dirty="0" err="1"/>
              <a:t>memperoleh</a:t>
            </a:r>
            <a:r>
              <a:rPr lang="en-US" dirty="0"/>
              <a:t> </a:t>
            </a:r>
            <a:r>
              <a:rPr lang="en-US" dirty="0" err="1"/>
              <a:t>kesempatan</a:t>
            </a:r>
            <a:r>
              <a:rPr lang="en-US" dirty="0"/>
              <a:t> yang </a:t>
            </a:r>
            <a:r>
              <a:rPr lang="en-US" dirty="0" err="1"/>
              <a:t>sama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berpartisipasi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aktivitas</a:t>
            </a:r>
            <a:r>
              <a:rPr lang="en-US" dirty="0"/>
              <a:t> </a:t>
            </a:r>
            <a:r>
              <a:rPr lang="en-US" dirty="0" err="1"/>
              <a:t>pertahanan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keamanan</a:t>
            </a:r>
            <a:r>
              <a:rPr lang="en-US" dirty="0"/>
              <a:t> </a:t>
            </a:r>
            <a:r>
              <a:rPr lang="en-US" dirty="0" err="1"/>
              <a:t>negara</a:t>
            </a:r>
            <a:r>
              <a:rPr lang="en-US" dirty="0"/>
              <a:t>. </a:t>
            </a:r>
            <a:r>
              <a:rPr lang="en-US" dirty="0" err="1"/>
              <a:t>Contohnya</a:t>
            </a:r>
            <a:r>
              <a:rPr lang="en-US" dirty="0"/>
              <a:t>, </a:t>
            </a:r>
            <a:r>
              <a:rPr lang="en-US" dirty="0" err="1"/>
              <a:t>Pasal</a:t>
            </a:r>
            <a:r>
              <a:rPr lang="en-US" dirty="0"/>
              <a:t> 30 Ayat (1),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tiap-tiap</a:t>
            </a:r>
            <a:r>
              <a:rPr lang="en-US" dirty="0"/>
              <a:t> </a:t>
            </a:r>
            <a:r>
              <a:rPr lang="en-US" dirty="0" err="1"/>
              <a:t>warga</a:t>
            </a:r>
            <a:r>
              <a:rPr lang="en-US" dirty="0"/>
              <a:t> </a:t>
            </a:r>
            <a:r>
              <a:rPr lang="en-US" dirty="0" err="1"/>
              <a:t>negara</a:t>
            </a:r>
            <a:r>
              <a:rPr lang="en-US" dirty="0"/>
              <a:t> </a:t>
            </a:r>
            <a:r>
              <a:rPr lang="en-US" dirty="0" err="1"/>
              <a:t>berhak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wajib</a:t>
            </a:r>
            <a:r>
              <a:rPr lang="en-US" dirty="0"/>
              <a:t> </a:t>
            </a:r>
            <a:r>
              <a:rPr lang="en-US" dirty="0" err="1"/>
              <a:t>ikut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usaha</a:t>
            </a:r>
            <a:r>
              <a:rPr lang="en-US" dirty="0"/>
              <a:t> </a:t>
            </a:r>
            <a:r>
              <a:rPr lang="en-US" dirty="0" err="1"/>
              <a:t>pertahanan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keamanan</a:t>
            </a:r>
            <a:r>
              <a:rPr lang="en-US" dirty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1611" y="122092"/>
            <a:ext cx="883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Persamaan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Kedudukan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dalam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Bidang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Pertahanan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dan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  <a:r>
              <a:rPr lang="en-US" sz="2000" b="1" dirty="0" err="1">
                <a:solidFill>
                  <a:srgbClr val="2C987E"/>
                </a:solidFill>
                <a:latin typeface="Abadi MT"/>
              </a:rPr>
              <a:t>Keamanan</a:t>
            </a:r>
            <a:r>
              <a:rPr lang="en-US" sz="2000" b="1" dirty="0">
                <a:solidFill>
                  <a:srgbClr val="2C987E"/>
                </a:solidFill>
                <a:latin typeface="Abadi MT"/>
              </a:rPr>
              <a:t>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25" y="1447955"/>
            <a:ext cx="3333749" cy="2214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319041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425</Words>
  <Application>Microsoft Office PowerPoint</Application>
  <PresentationFormat>On-screen Show (16:9)</PresentationFormat>
  <Paragraphs>55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Abadi MT</vt:lpstr>
      <vt:lpstr>Arial</vt:lpstr>
      <vt:lpstr>Batang</vt:lpstr>
      <vt:lpstr>Calibri</vt:lpstr>
      <vt:lpstr>Calibri Light</vt:lpstr>
      <vt:lpstr>Cambria</vt:lpstr>
      <vt:lpstr>Candara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Marsella Putri</dc:creator>
  <cp:lastModifiedBy>IT</cp:lastModifiedBy>
  <cp:revision>25</cp:revision>
  <dcterms:created xsi:type="dcterms:W3CDTF">2006-08-16T00:00:00Z</dcterms:created>
  <dcterms:modified xsi:type="dcterms:W3CDTF">2022-05-26T06:48:12Z</dcterms:modified>
</cp:coreProperties>
</file>